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notesSlides/notesSlide8.xml" ContentType="application/vnd.openxmlformats-officedocument.presentationml.notesSlide+xml"/>
  <Override PartName="/ppt/tags/tag2.xml" ContentType="application/vnd.openxmlformats-officedocument.presentationml.tags+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tags/tag4.xml" ContentType="application/vnd.openxmlformats-officedocument.presentationml.tags+xml"/>
  <Override PartName="/ppt/notesSlides/notesSlide11.xml" ContentType="application/vnd.openxmlformats-officedocument.presentationml.notesSlide+xml"/>
  <Override PartName="/ppt/tags/tag5.xml" ContentType="application/vnd.openxmlformats-officedocument.presentationml.tags+xml"/>
  <Override PartName="/ppt/notesSlides/notesSlide12.xml" ContentType="application/vnd.openxmlformats-officedocument.presentationml.notesSlide+xml"/>
  <Override PartName="/ppt/tags/tag6.xml" ContentType="application/vnd.openxmlformats-officedocument.presentationml.tags+xml"/>
  <Override PartName="/ppt/notesSlides/notesSlide13.xml" ContentType="application/vnd.openxmlformats-officedocument.presentationml.notesSlide+xml"/>
  <Override PartName="/ppt/tags/tag7.xml" ContentType="application/vnd.openxmlformats-officedocument.presentationml.tags+xml"/>
  <Override PartName="/ppt/notesSlides/notesSlide14.xml" ContentType="application/vnd.openxmlformats-officedocument.presentationml.notesSlide+xml"/>
  <Override PartName="/ppt/media/image31.jpg" ContentType="image/png"/>
  <Override PartName="/ppt/tags/tag8.xml" ContentType="application/vnd.openxmlformats-officedocument.presentationml.tags+xml"/>
  <Override PartName="/ppt/notesSlides/notesSlide15.xml" ContentType="application/vnd.openxmlformats-officedocument.presentationml.notesSlide+xml"/>
  <Override PartName="/ppt/tags/tag9.xml" ContentType="application/vnd.openxmlformats-officedocument.presentationml.tags+xml"/>
  <Override PartName="/ppt/notesSlides/notesSlide16.xml" ContentType="application/vnd.openxmlformats-officedocument.presentationml.notesSlide+xml"/>
  <Override PartName="/ppt/tags/tag10.xml" ContentType="application/vnd.openxmlformats-officedocument.presentationml.tags+xml"/>
  <Override PartName="/ppt/notesSlides/notesSlide17.xml" ContentType="application/vnd.openxmlformats-officedocument.presentationml.notesSlide+xml"/>
  <Override PartName="/ppt/tags/tag11.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2" r:id="rId1"/>
  </p:sldMasterIdLst>
  <p:notesMasterIdLst>
    <p:notesMasterId r:id="rId32"/>
  </p:notesMasterIdLst>
  <p:sldIdLst>
    <p:sldId id="272" r:id="rId2"/>
    <p:sldId id="284" r:id="rId3"/>
    <p:sldId id="283" r:id="rId4"/>
    <p:sldId id="341" r:id="rId5"/>
    <p:sldId id="386" r:id="rId6"/>
    <p:sldId id="342" r:id="rId7"/>
    <p:sldId id="344" r:id="rId8"/>
    <p:sldId id="350" r:id="rId9"/>
    <p:sldId id="371" r:id="rId10"/>
    <p:sldId id="372" r:id="rId11"/>
    <p:sldId id="360" r:id="rId12"/>
    <p:sldId id="358" r:id="rId13"/>
    <p:sldId id="346" r:id="rId14"/>
    <p:sldId id="373" r:id="rId15"/>
    <p:sldId id="361" r:id="rId16"/>
    <p:sldId id="374" r:id="rId17"/>
    <p:sldId id="362" r:id="rId18"/>
    <p:sldId id="375" r:id="rId19"/>
    <p:sldId id="347" r:id="rId20"/>
    <p:sldId id="385" r:id="rId21"/>
    <p:sldId id="368" r:id="rId22"/>
    <p:sldId id="369" r:id="rId23"/>
    <p:sldId id="384" r:id="rId24"/>
    <p:sldId id="370" r:id="rId25"/>
    <p:sldId id="379" r:id="rId26"/>
    <p:sldId id="380" r:id="rId27"/>
    <p:sldId id="381" r:id="rId28"/>
    <p:sldId id="382" r:id="rId29"/>
    <p:sldId id="383" r:id="rId30"/>
    <p:sldId id="278"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8FAADC"/>
    <a:srgbClr val="EBE4F4"/>
    <a:srgbClr val="8961BF"/>
    <a:srgbClr val="F3E2F6"/>
    <a:srgbClr val="EDE0F8"/>
    <a:srgbClr val="E6D3F5"/>
    <a:srgbClr val="E6B6FC"/>
    <a:srgbClr val="EDEDED"/>
    <a:srgbClr val="003300"/>
    <a:srgbClr val="1E2F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88307" autoAdjust="0"/>
  </p:normalViewPr>
  <p:slideViewPr>
    <p:cSldViewPr snapToGrid="0">
      <p:cViewPr varScale="1">
        <p:scale>
          <a:sx n="63" d="100"/>
          <a:sy n="63" d="100"/>
        </p:scale>
        <p:origin x="93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EAA8FD4-8592-4652-A341-C5E074E269F6}" type="datetimeFigureOut">
              <a:rPr lang="zh-CN" altLang="en-US" smtClean="0"/>
              <a:t>2022/8/4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19A0C6-72C8-40D2-9364-F61F9CFFAC50}" type="slidenum">
              <a:rPr lang="zh-CN" altLang="en-US" smtClean="0"/>
              <a:t>‹#›</a:t>
            </a:fld>
            <a:endParaRPr lang="zh-CN" altLang="en-US"/>
          </a:p>
        </p:txBody>
      </p:sp>
    </p:spTree>
    <p:extLst>
      <p:ext uri="{BB962C8B-B14F-4D97-AF65-F5344CB8AC3E}">
        <p14:creationId xmlns:p14="http://schemas.microsoft.com/office/powerpoint/2010/main" val="22931875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陈老师，您好，这是关于研究计划的汇报，题目为海上混凝土的损伤检测</a:t>
            </a:r>
          </a:p>
        </p:txBody>
      </p:sp>
    </p:spTree>
    <p:extLst>
      <p:ext uri="{BB962C8B-B14F-4D97-AF65-F5344CB8AC3E}">
        <p14:creationId xmlns:p14="http://schemas.microsoft.com/office/powerpoint/2010/main" val="67746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红外热成像法，它是依据热学进行检测的，如左图所示，当待测结构存在损伤时，损伤部位的热传导性能会发生改变，利用红外热像仪采集待检测结构的红外图像，通过处理，形成红外热像图，从而可以直观的判断出损伤。这种方法可实现非接触检测，对大型建筑物有较好的实用性，但难以检测深层内部损伤，表面的不规则性、环境温度等也会对检测结果造成影响。</a:t>
            </a:r>
          </a:p>
        </p:txBody>
      </p:sp>
      <p:sp>
        <p:nvSpPr>
          <p:cNvPr id="4" name="灯片编号占位符 3"/>
          <p:cNvSpPr>
            <a:spLocks noGrp="1"/>
          </p:cNvSpPr>
          <p:nvPr>
            <p:ph type="sldNum" sz="quarter" idx="5"/>
          </p:nvPr>
        </p:nvSpPr>
        <p:spPr/>
        <p:txBody>
          <a:bodyPr/>
          <a:lstStyle/>
          <a:p>
            <a:fld id="{E019A0C6-72C8-40D2-9364-F61F9CFFAC50}" type="slidenum">
              <a:rPr lang="zh-CN" altLang="en-US" smtClean="0"/>
              <a:t>10</a:t>
            </a:fld>
            <a:endParaRPr lang="zh-CN" altLang="en-US"/>
          </a:p>
        </p:txBody>
      </p:sp>
    </p:spTree>
    <p:extLst>
      <p:ext uri="{BB962C8B-B14F-4D97-AF65-F5344CB8AC3E}">
        <p14:creationId xmlns:p14="http://schemas.microsoft.com/office/powerpoint/2010/main" val="3776417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雷达法是依据电磁波进行检测的，如左图所示，电磁波从天线发出传入混凝土中，在传播过程中遇到损伤时发生反射，反射电磁波传回天线，传递给主机并对接收到的信息进行分析计算和成像处理，从而实现损伤检测。所用设备轻巧便携，可实时呈现探测图像，但该方法在极寒条件下获得信号会受到影响，也需要经验丰富的专业人员进行专业评判。</a:t>
            </a:r>
          </a:p>
        </p:txBody>
      </p:sp>
      <p:sp>
        <p:nvSpPr>
          <p:cNvPr id="4" name="灯片编号占位符 3"/>
          <p:cNvSpPr>
            <a:spLocks noGrp="1"/>
          </p:cNvSpPr>
          <p:nvPr>
            <p:ph type="sldNum" sz="quarter" idx="5"/>
          </p:nvPr>
        </p:nvSpPr>
        <p:spPr/>
        <p:txBody>
          <a:bodyPr/>
          <a:lstStyle/>
          <a:p>
            <a:fld id="{E019A0C6-72C8-40D2-9364-F61F9CFFAC50}" type="slidenum">
              <a:rPr lang="zh-CN" altLang="en-US" smtClean="0"/>
              <a:t>11</a:t>
            </a:fld>
            <a:endParaRPr lang="zh-CN" altLang="en-US"/>
          </a:p>
        </p:txBody>
      </p:sp>
    </p:spTree>
    <p:extLst>
      <p:ext uri="{BB962C8B-B14F-4D97-AF65-F5344CB8AC3E}">
        <p14:creationId xmlns:p14="http://schemas.microsoft.com/office/powerpoint/2010/main" val="22722485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声发射技术是依据应力波的原理，如左图所示，当结构出现变形或者裂纹扩展时，所产生的瞬态能量会以弹性波的形式快速释放，并在材料中传播，引起被测结构表面的振动，耦合在结构上的传感器依据压电效应将振动转换成电压信号，经过仪器放大后传到主机并进行信号处理。该方法属于被动监测，无需主动激励信号，可以在结构运行期间实时监测，但存在对结构表面要求平整，需要耦合剂，不能重复实验等缺点。</a:t>
            </a:r>
          </a:p>
        </p:txBody>
      </p:sp>
      <p:sp>
        <p:nvSpPr>
          <p:cNvPr id="4" name="灯片编号占位符 3"/>
          <p:cNvSpPr>
            <a:spLocks noGrp="1"/>
          </p:cNvSpPr>
          <p:nvPr>
            <p:ph type="sldNum" sz="quarter" idx="5"/>
          </p:nvPr>
        </p:nvSpPr>
        <p:spPr/>
        <p:txBody>
          <a:bodyPr/>
          <a:lstStyle/>
          <a:p>
            <a:fld id="{E019A0C6-72C8-40D2-9364-F61F9CFFAC50}" type="slidenum">
              <a:rPr lang="zh-CN" altLang="en-US" smtClean="0"/>
              <a:t>12</a:t>
            </a:fld>
            <a:endParaRPr lang="zh-CN" altLang="en-US"/>
          </a:p>
        </p:txBody>
      </p:sp>
    </p:spTree>
    <p:extLst>
      <p:ext uri="{BB962C8B-B14F-4D97-AF65-F5344CB8AC3E}">
        <p14:creationId xmlns:p14="http://schemas.microsoft.com/office/powerpoint/2010/main" val="1178629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超声检测技术也是依据应力波的原理，与声发射技术不同，超声检测技术通常被称为主动检测，如左图所示，超声波装置一般由发射换能器和接收换能器组成，发射换能器发射应力波，当结构存在损伤时，发射信号会与损伤相互作用，产生变化，然后带有损伤信息的信号传播至接收换能器接收，通过分析波形参数判断损伤。该方法的优点是超声波具有很强的穿透力，可以实时检测，对损伤具有较高的敏感性。但该方法要求表面平整，需要耦合剂以保证超声波的传播，对激发频率等具有较高的要求。</a:t>
            </a:r>
          </a:p>
        </p:txBody>
      </p:sp>
      <p:sp>
        <p:nvSpPr>
          <p:cNvPr id="4" name="灯片编号占位符 3"/>
          <p:cNvSpPr>
            <a:spLocks noGrp="1"/>
          </p:cNvSpPr>
          <p:nvPr>
            <p:ph type="sldNum" sz="quarter" idx="5"/>
          </p:nvPr>
        </p:nvSpPr>
        <p:spPr/>
        <p:txBody>
          <a:bodyPr/>
          <a:lstStyle/>
          <a:p>
            <a:fld id="{E019A0C6-72C8-40D2-9364-F61F9CFFAC50}" type="slidenum">
              <a:rPr lang="zh-CN" altLang="en-US" smtClean="0"/>
              <a:t>13</a:t>
            </a:fld>
            <a:endParaRPr lang="zh-CN" altLang="en-US"/>
          </a:p>
        </p:txBody>
      </p:sp>
    </p:spTree>
    <p:extLst>
      <p:ext uri="{BB962C8B-B14F-4D97-AF65-F5344CB8AC3E}">
        <p14:creationId xmlns:p14="http://schemas.microsoft.com/office/powerpoint/2010/main" val="120045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研究的深入，超声技术发展出了更多的激发方式与接收方式，如空气冲击波、声波、激光等激发方式，压电片、压电环、激光接收等接收方式，这些方式的区别只是信号的激发与接收方式的不同，波在结构中的传播规律没有改变，仍具有超声波检测的优点</a:t>
            </a:r>
          </a:p>
        </p:txBody>
      </p:sp>
      <p:sp>
        <p:nvSpPr>
          <p:cNvPr id="4" name="灯片编号占位符 3"/>
          <p:cNvSpPr>
            <a:spLocks noGrp="1"/>
          </p:cNvSpPr>
          <p:nvPr>
            <p:ph type="sldNum" sz="quarter" idx="5"/>
          </p:nvPr>
        </p:nvSpPr>
        <p:spPr/>
        <p:txBody>
          <a:bodyPr/>
          <a:lstStyle/>
          <a:p>
            <a:fld id="{E019A0C6-72C8-40D2-9364-F61F9CFFAC50}" type="slidenum">
              <a:rPr lang="zh-CN" altLang="en-US" smtClean="0"/>
              <a:t>14</a:t>
            </a:fld>
            <a:endParaRPr lang="zh-CN" altLang="en-US"/>
          </a:p>
        </p:txBody>
      </p:sp>
    </p:spTree>
    <p:extLst>
      <p:ext uri="{BB962C8B-B14F-4D97-AF65-F5344CB8AC3E}">
        <p14:creationId xmlns:p14="http://schemas.microsoft.com/office/powerpoint/2010/main" val="39775924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但是基于压电片和压电环的接收方式，仍对结构的表面的平整性有较大的要求，需要使用耦合剂保证信号的传播，在恶劣环境下，检测装置安装困难，易于损坏</a:t>
            </a:r>
          </a:p>
        </p:txBody>
      </p:sp>
      <p:sp>
        <p:nvSpPr>
          <p:cNvPr id="4" name="灯片编号占位符 3"/>
          <p:cNvSpPr>
            <a:spLocks noGrp="1"/>
          </p:cNvSpPr>
          <p:nvPr>
            <p:ph type="sldNum" sz="quarter" idx="5"/>
          </p:nvPr>
        </p:nvSpPr>
        <p:spPr/>
        <p:txBody>
          <a:bodyPr/>
          <a:lstStyle/>
          <a:p>
            <a:fld id="{E019A0C6-72C8-40D2-9364-F61F9CFFAC50}" type="slidenum">
              <a:rPr lang="zh-CN" altLang="en-US" smtClean="0"/>
              <a:t>15</a:t>
            </a:fld>
            <a:endParaRPr lang="zh-CN" altLang="en-US"/>
          </a:p>
        </p:txBody>
      </p:sp>
    </p:spTree>
    <p:extLst>
      <p:ext uri="{BB962C8B-B14F-4D97-AF65-F5344CB8AC3E}">
        <p14:creationId xmlns:p14="http://schemas.microsoft.com/office/powerpoint/2010/main" val="4147378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而海工混凝土的服役环境复杂，结构损伤形式多样，相较来说，基于激光激发和接收的超声检测无需与结构进行接触，针对海工混凝土的损伤检测来说是具有潜力的方式。</a:t>
            </a:r>
          </a:p>
        </p:txBody>
      </p:sp>
      <p:sp>
        <p:nvSpPr>
          <p:cNvPr id="4" name="灯片编号占位符 3"/>
          <p:cNvSpPr>
            <a:spLocks noGrp="1"/>
          </p:cNvSpPr>
          <p:nvPr>
            <p:ph type="sldNum" sz="quarter" idx="5"/>
          </p:nvPr>
        </p:nvSpPr>
        <p:spPr/>
        <p:txBody>
          <a:bodyPr/>
          <a:lstStyle/>
          <a:p>
            <a:fld id="{E019A0C6-72C8-40D2-9364-F61F9CFFAC50}" type="slidenum">
              <a:rPr lang="zh-CN" altLang="en-US" smtClean="0"/>
              <a:t>16</a:t>
            </a:fld>
            <a:endParaRPr lang="zh-CN" altLang="en-US"/>
          </a:p>
        </p:txBody>
      </p:sp>
    </p:spTree>
    <p:extLst>
      <p:ext uri="{BB962C8B-B14F-4D97-AF65-F5344CB8AC3E}">
        <p14:creationId xmlns:p14="http://schemas.microsoft.com/office/powerpoint/2010/main" val="3627695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左图所示，激光超声检测的原理是利用高能激光脉冲与物质表面的瞬时热作用，在固体表面产生热应力区，从而在物体表面产生应力波即超声波，超声波与损伤作用，然后携带被测构件的损伤信息被激光接收器接收，通过信号处理获取损伤信息。</a:t>
            </a:r>
          </a:p>
        </p:txBody>
      </p:sp>
      <p:sp>
        <p:nvSpPr>
          <p:cNvPr id="4" name="灯片编号占位符 3"/>
          <p:cNvSpPr>
            <a:spLocks noGrp="1"/>
          </p:cNvSpPr>
          <p:nvPr>
            <p:ph type="sldNum" sz="quarter" idx="5"/>
          </p:nvPr>
        </p:nvSpPr>
        <p:spPr/>
        <p:txBody>
          <a:bodyPr/>
          <a:lstStyle/>
          <a:p>
            <a:fld id="{E019A0C6-72C8-40D2-9364-F61F9CFFAC50}" type="slidenum">
              <a:rPr lang="zh-CN" altLang="en-US" smtClean="0"/>
              <a:t>17</a:t>
            </a:fld>
            <a:endParaRPr lang="zh-CN" altLang="en-US"/>
          </a:p>
        </p:txBody>
      </p:sp>
    </p:spTree>
    <p:extLst>
      <p:ext uri="{BB962C8B-B14F-4D97-AF65-F5344CB8AC3E}">
        <p14:creationId xmlns:p14="http://schemas.microsoft.com/office/powerpoint/2010/main" val="29435137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针对整个过程，首先激发超声波信号，从信号的激发机理来看，主要有热弹效应与热蚀效应。区别主要为激发功率不同，激发结果不同，热弹效应主要产生横向应力，对结构没有损害，烧蚀效应主要产生纵向应力，会让结构产生损伤，通常所说的激光超声指的是热弹效应。常用的激光发射器为</a:t>
            </a:r>
            <a:r>
              <a:rPr lang="en-US" altLang="zh-CN" dirty="0"/>
              <a:t>Nd: YAG</a:t>
            </a:r>
            <a:r>
              <a:rPr lang="zh-CN" altLang="en-US" dirty="0"/>
              <a:t>激光器。</a:t>
            </a:r>
          </a:p>
        </p:txBody>
      </p:sp>
      <p:sp>
        <p:nvSpPr>
          <p:cNvPr id="4" name="灯片编号占位符 3"/>
          <p:cNvSpPr>
            <a:spLocks noGrp="1"/>
          </p:cNvSpPr>
          <p:nvPr>
            <p:ph type="sldNum" sz="quarter" idx="5"/>
          </p:nvPr>
        </p:nvSpPr>
        <p:spPr/>
        <p:txBody>
          <a:bodyPr/>
          <a:lstStyle/>
          <a:p>
            <a:fld id="{E019A0C6-72C8-40D2-9364-F61F9CFFAC50}" type="slidenum">
              <a:rPr lang="zh-CN" altLang="en-US" smtClean="0"/>
              <a:t>18</a:t>
            </a:fld>
            <a:endParaRPr lang="zh-CN" altLang="en-US"/>
          </a:p>
        </p:txBody>
      </p:sp>
    </p:spTree>
    <p:extLst>
      <p:ext uri="{BB962C8B-B14F-4D97-AF65-F5344CB8AC3E}">
        <p14:creationId xmlns:p14="http://schemas.microsoft.com/office/powerpoint/2010/main" val="21249225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随后对信号进行接收，常用的激光检测仪器为</a:t>
            </a:r>
            <a:r>
              <a:rPr lang="en-US" altLang="zh-CN" dirty="0"/>
              <a:t>LDV</a:t>
            </a:r>
            <a:r>
              <a:rPr lang="zh-CN" altLang="en-US" dirty="0"/>
              <a:t>（</a:t>
            </a:r>
            <a:r>
              <a:rPr lang="en-US" altLang="zh-CN" dirty="0"/>
              <a:t>Laser Doppler Vibrometer</a:t>
            </a:r>
            <a:r>
              <a:rPr lang="zh-CN" altLang="en-US" dirty="0"/>
              <a:t>），激光多普勒测振仪，如右图所示。它利用激光多普勒效应与光外差干涉等原理对物体的振动进行测量。</a:t>
            </a:r>
          </a:p>
        </p:txBody>
      </p:sp>
      <p:sp>
        <p:nvSpPr>
          <p:cNvPr id="4" name="灯片编号占位符 3"/>
          <p:cNvSpPr>
            <a:spLocks noGrp="1"/>
          </p:cNvSpPr>
          <p:nvPr>
            <p:ph type="sldNum" sz="quarter" idx="5"/>
          </p:nvPr>
        </p:nvSpPr>
        <p:spPr/>
        <p:txBody>
          <a:bodyPr/>
          <a:lstStyle/>
          <a:p>
            <a:fld id="{E019A0C6-72C8-40D2-9364-F61F9CFFAC50}" type="slidenum">
              <a:rPr lang="zh-CN" altLang="en-US" smtClean="0"/>
              <a:t>19</a:t>
            </a:fld>
            <a:endParaRPr lang="zh-CN" altLang="en-US"/>
          </a:p>
        </p:txBody>
      </p:sp>
    </p:spTree>
    <p:extLst>
      <p:ext uri="{BB962C8B-B14F-4D97-AF65-F5344CB8AC3E}">
        <p14:creationId xmlns:p14="http://schemas.microsoft.com/office/powerpoint/2010/main" val="24472402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9218" name="备注占位符 2"/>
          <p:cNvSpPr>
            <a:spLocks noGrp="1" noChangeArrowheads="1"/>
          </p:cNvSpPr>
          <p:nvPr>
            <p:ph type="body" idx="4294967295"/>
          </p:nvPr>
        </p:nvSpPr>
        <p:spPr/>
        <p:txBody>
          <a:bodyPr/>
          <a:lstStyle/>
          <a:p>
            <a:pPr eaLnBrk="1" hangingPunct="1"/>
            <a:r>
              <a:rPr lang="zh-CN" altLang="en-US" dirty="0"/>
              <a:t>本次汇报将从以下三个方面进行阐述。</a:t>
            </a:r>
          </a:p>
        </p:txBody>
      </p:sp>
    </p:spTree>
    <p:extLst>
      <p:ext uri="{BB962C8B-B14F-4D97-AF65-F5344CB8AC3E}">
        <p14:creationId xmlns:p14="http://schemas.microsoft.com/office/powerpoint/2010/main" val="23981916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收到信号后，随后将信号传递至上位机。由于损伤成像方法直观、精度高，拟采用损伤成像技术进行损伤表征。根据不同成像原理，有多种损伤成像技术，下面主要列举三种常用方法，首先是时间反转法。首先获得损伤散射的超声波信号</a:t>
            </a:r>
            <a:r>
              <a:rPr lang="en-US" altLang="zh-CN" dirty="0"/>
              <a:t>,</a:t>
            </a:r>
            <a:r>
              <a:rPr lang="zh-CN" altLang="en-US" dirty="0"/>
              <a:t>然后在时域内对信号进行反转</a:t>
            </a:r>
            <a:r>
              <a:rPr lang="en-US" altLang="zh-CN" dirty="0"/>
              <a:t>,</a:t>
            </a:r>
            <a:r>
              <a:rPr lang="zh-CN" altLang="en-US" dirty="0"/>
              <a:t>并用每个传感器元件作为激励源再发射，将二次接收信号与初始激发信号进行比较，对损伤进行检测。但是当测量噪声过大时，在第一次接收到的响应信号的噪声信息在反转之后重新激发，会对检测结果有较大的影响。</a:t>
            </a:r>
          </a:p>
        </p:txBody>
      </p:sp>
      <p:sp>
        <p:nvSpPr>
          <p:cNvPr id="4" name="灯片编号占位符 3"/>
          <p:cNvSpPr>
            <a:spLocks noGrp="1"/>
          </p:cNvSpPr>
          <p:nvPr>
            <p:ph type="sldNum" sz="quarter" idx="5"/>
          </p:nvPr>
        </p:nvSpPr>
        <p:spPr/>
        <p:txBody>
          <a:bodyPr/>
          <a:lstStyle/>
          <a:p>
            <a:fld id="{E019A0C6-72C8-40D2-9364-F61F9CFFAC50}" type="slidenum">
              <a:rPr lang="zh-CN" altLang="en-US" smtClean="0"/>
              <a:t>20</a:t>
            </a:fld>
            <a:endParaRPr lang="zh-CN" altLang="en-US"/>
          </a:p>
        </p:txBody>
      </p:sp>
    </p:spTree>
    <p:extLst>
      <p:ext uri="{BB962C8B-B14F-4D97-AF65-F5344CB8AC3E}">
        <p14:creationId xmlns:p14="http://schemas.microsoft.com/office/powerpoint/2010/main" val="17602746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种方法是延时叠加法。如右图所示，红点为激发点，黄色点为接收点，通过计算不同感应位置的飞行时间对接收信号进行时间延迟，然后将同一时刻激发的所有感应信号所对应的延迟信号叠加在一起，通过评判损伤信号的幅值、能量等信息对损伤进行判定。但是该方法强烈依赖于飞行时间的准确性，对于混凝土这种各向异性材料来说，实施起来较为困难。</a:t>
            </a:r>
          </a:p>
        </p:txBody>
      </p:sp>
      <p:sp>
        <p:nvSpPr>
          <p:cNvPr id="4" name="灯片编号占位符 3"/>
          <p:cNvSpPr>
            <a:spLocks noGrp="1"/>
          </p:cNvSpPr>
          <p:nvPr>
            <p:ph type="sldNum" sz="quarter" idx="5"/>
          </p:nvPr>
        </p:nvSpPr>
        <p:spPr/>
        <p:txBody>
          <a:bodyPr/>
          <a:lstStyle/>
          <a:p>
            <a:fld id="{E019A0C6-72C8-40D2-9364-F61F9CFFAC50}" type="slidenum">
              <a:rPr lang="zh-CN" altLang="en-US" smtClean="0"/>
              <a:t>21</a:t>
            </a:fld>
            <a:endParaRPr lang="zh-CN" altLang="en-US"/>
          </a:p>
        </p:txBody>
      </p:sp>
    </p:spTree>
    <p:extLst>
      <p:ext uri="{BB962C8B-B14F-4D97-AF65-F5344CB8AC3E}">
        <p14:creationId xmlns:p14="http://schemas.microsoft.com/office/powerpoint/2010/main" val="484990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第三种是概率成像法，该方法将待检测区域均匀地划分成多个网格（网格节点即像素点），网格中的每对传感器均形成一条激励</a:t>
            </a:r>
            <a:r>
              <a:rPr lang="en-US" altLang="zh-CN" dirty="0"/>
              <a:t>—</a:t>
            </a:r>
            <a:r>
              <a:rPr lang="zh-CN" altLang="en-US" dirty="0"/>
              <a:t>接收路径，每条路径对应一个椭圆，椭圆上的每个像素点都有一个相同的值，最后取经过该像素点的全部路径的概率之和来表示该处存在损伤的概率，则最大概率值即表示损伤最可能位置。该方法无需波在结构中传播的先验知识，如波的传播速度等，该方法对于不在路径上的损伤检测效果较差</a:t>
            </a:r>
          </a:p>
        </p:txBody>
      </p:sp>
      <p:sp>
        <p:nvSpPr>
          <p:cNvPr id="4" name="灯片编号占位符 3"/>
          <p:cNvSpPr>
            <a:spLocks noGrp="1"/>
          </p:cNvSpPr>
          <p:nvPr>
            <p:ph type="sldNum" sz="quarter" idx="5"/>
          </p:nvPr>
        </p:nvSpPr>
        <p:spPr/>
        <p:txBody>
          <a:bodyPr/>
          <a:lstStyle/>
          <a:p>
            <a:fld id="{E019A0C6-72C8-40D2-9364-F61F9CFFAC50}" type="slidenum">
              <a:rPr lang="zh-CN" altLang="en-US" smtClean="0"/>
              <a:t>22</a:t>
            </a:fld>
            <a:endParaRPr lang="zh-CN" altLang="en-US"/>
          </a:p>
        </p:txBody>
      </p:sp>
    </p:spTree>
    <p:extLst>
      <p:ext uri="{BB962C8B-B14F-4D97-AF65-F5344CB8AC3E}">
        <p14:creationId xmlns:p14="http://schemas.microsoft.com/office/powerpoint/2010/main" val="41611024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综上，目前海上混凝土损伤检测具有以下难点，首先，海上混凝土结构损伤机制复杂，因氯离子侵蚀、干湿循环等原因，结构会产生裂缝，空洞，等多种损伤，而目前损伤机制尚不明晰，其次，目前常用的无损检测技术应用困难，海洋结构服役环境恶劣，接触式检测安装困难且耗材大，而非接触检测技术中的激光超声技术使用超声波进行损伤检测，超声波在混凝土结构中，衰减快，信噪比低，传播机制复杂。</a:t>
            </a:r>
          </a:p>
        </p:txBody>
      </p:sp>
      <p:sp>
        <p:nvSpPr>
          <p:cNvPr id="4" name="灯片编号占位符 3"/>
          <p:cNvSpPr>
            <a:spLocks noGrp="1"/>
          </p:cNvSpPr>
          <p:nvPr>
            <p:ph type="sldNum" sz="quarter" idx="5"/>
          </p:nvPr>
        </p:nvSpPr>
        <p:spPr/>
        <p:txBody>
          <a:bodyPr/>
          <a:lstStyle/>
          <a:p>
            <a:fld id="{E019A0C6-72C8-40D2-9364-F61F9CFFAC50}" type="slidenum">
              <a:rPr lang="zh-CN" altLang="en-US" smtClean="0"/>
              <a:t>23</a:t>
            </a:fld>
            <a:endParaRPr lang="zh-CN" altLang="en-US"/>
          </a:p>
        </p:txBody>
      </p:sp>
    </p:spTree>
    <p:extLst>
      <p:ext uri="{BB962C8B-B14F-4D97-AF65-F5344CB8AC3E}">
        <p14:creationId xmlns:p14="http://schemas.microsoft.com/office/powerpoint/2010/main" val="13992400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解决以上问题，计划以基于激光超声的海上混凝土损伤检测方法为主题，开展以下研究，首先，针对海上混凝土结构开展损伤理论研究，然后，开展激光超声损伤检测技术创新研究，随后，开展混凝土结构损伤检测方法研究，最后，设计海上混凝土远程损伤检测系统，实现损伤的远程检测可视化。</a:t>
            </a:r>
          </a:p>
        </p:txBody>
      </p:sp>
      <p:sp>
        <p:nvSpPr>
          <p:cNvPr id="4" name="灯片编号占位符 3"/>
          <p:cNvSpPr>
            <a:spLocks noGrp="1"/>
          </p:cNvSpPr>
          <p:nvPr>
            <p:ph type="sldNum" sz="quarter" idx="5"/>
          </p:nvPr>
        </p:nvSpPr>
        <p:spPr/>
        <p:txBody>
          <a:bodyPr/>
          <a:lstStyle/>
          <a:p>
            <a:fld id="{E019A0C6-72C8-40D2-9364-F61F9CFFAC50}" type="slidenum">
              <a:rPr lang="zh-CN" altLang="en-US" smtClean="0"/>
              <a:t>24</a:t>
            </a:fld>
            <a:endParaRPr lang="zh-CN" altLang="en-US"/>
          </a:p>
        </p:txBody>
      </p:sp>
    </p:spTree>
    <p:extLst>
      <p:ext uri="{BB962C8B-B14F-4D97-AF65-F5344CB8AC3E}">
        <p14:creationId xmlns:p14="http://schemas.microsoft.com/office/powerpoint/2010/main" val="8821913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具体研究路线如下，第一，研究多损伤机制，确定混凝土失效形式，开展超声波在混凝土结构中的传播机理研究，基于此，明确超声波的激发类型。</a:t>
            </a:r>
          </a:p>
          <a:p>
            <a:endParaRPr lang="zh-CN" altLang="en-US" dirty="0"/>
          </a:p>
        </p:txBody>
      </p:sp>
      <p:sp>
        <p:nvSpPr>
          <p:cNvPr id="4" name="灯片编号占位符 3"/>
          <p:cNvSpPr>
            <a:spLocks noGrp="1"/>
          </p:cNvSpPr>
          <p:nvPr>
            <p:ph type="sldNum" sz="quarter" idx="5"/>
          </p:nvPr>
        </p:nvSpPr>
        <p:spPr/>
        <p:txBody>
          <a:bodyPr/>
          <a:lstStyle/>
          <a:p>
            <a:fld id="{E019A0C6-72C8-40D2-9364-F61F9CFFAC50}" type="slidenum">
              <a:rPr lang="zh-CN" altLang="en-US" smtClean="0"/>
              <a:t>25</a:t>
            </a:fld>
            <a:endParaRPr lang="zh-CN" altLang="en-US"/>
          </a:p>
        </p:txBody>
      </p:sp>
    </p:spTree>
    <p:extLst>
      <p:ext uri="{BB962C8B-B14F-4D97-AF65-F5344CB8AC3E}">
        <p14:creationId xmlns:p14="http://schemas.microsoft.com/office/powerpoint/2010/main" val="12187492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第二，研究激光超声激发方式，确定激发机制，准确激发所需超声波类型，优化激发方法，加强激发信号，并开展基于时频域的信号降噪研究，提高信号的信噪比，</a:t>
            </a:r>
          </a:p>
        </p:txBody>
      </p:sp>
      <p:sp>
        <p:nvSpPr>
          <p:cNvPr id="4" name="灯片编号占位符 3"/>
          <p:cNvSpPr>
            <a:spLocks noGrp="1"/>
          </p:cNvSpPr>
          <p:nvPr>
            <p:ph type="sldNum" sz="quarter" idx="5"/>
          </p:nvPr>
        </p:nvSpPr>
        <p:spPr/>
        <p:txBody>
          <a:bodyPr/>
          <a:lstStyle/>
          <a:p>
            <a:fld id="{E019A0C6-72C8-40D2-9364-F61F9CFFAC50}" type="slidenum">
              <a:rPr lang="zh-CN" altLang="en-US" smtClean="0"/>
              <a:t>26</a:t>
            </a:fld>
            <a:endParaRPr lang="zh-CN" altLang="en-US"/>
          </a:p>
        </p:txBody>
      </p:sp>
    </p:spTree>
    <p:extLst>
      <p:ext uri="{BB962C8B-B14F-4D97-AF65-F5344CB8AC3E}">
        <p14:creationId xmlns:p14="http://schemas.microsoft.com/office/powerpoint/2010/main" val="27004777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第三，开展损伤识别方法研究，准确判断损伤位置，基于损伤理论，研究裂纹演化过程，并结合人工智能，对结构损伤进行精准量化。</a:t>
            </a:r>
          </a:p>
        </p:txBody>
      </p:sp>
      <p:sp>
        <p:nvSpPr>
          <p:cNvPr id="4" name="灯片编号占位符 3"/>
          <p:cNvSpPr>
            <a:spLocks noGrp="1"/>
          </p:cNvSpPr>
          <p:nvPr>
            <p:ph type="sldNum" sz="quarter" idx="5"/>
          </p:nvPr>
        </p:nvSpPr>
        <p:spPr/>
        <p:txBody>
          <a:bodyPr/>
          <a:lstStyle/>
          <a:p>
            <a:fld id="{E019A0C6-72C8-40D2-9364-F61F9CFFAC50}" type="slidenum">
              <a:rPr lang="zh-CN" altLang="en-US" smtClean="0"/>
              <a:t>27</a:t>
            </a:fld>
            <a:endParaRPr lang="zh-CN" altLang="en-US"/>
          </a:p>
        </p:txBody>
      </p:sp>
    </p:spTree>
    <p:extLst>
      <p:ext uri="{BB962C8B-B14F-4D97-AF65-F5344CB8AC3E}">
        <p14:creationId xmlns:p14="http://schemas.microsoft.com/office/powerpoint/2010/main" val="38966004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最后，开展远程监测的方案设计，搭建远程监测系统，实现远程损伤可视化。</a:t>
            </a:r>
          </a:p>
        </p:txBody>
      </p:sp>
      <p:sp>
        <p:nvSpPr>
          <p:cNvPr id="4" name="灯片编号占位符 3"/>
          <p:cNvSpPr>
            <a:spLocks noGrp="1"/>
          </p:cNvSpPr>
          <p:nvPr>
            <p:ph type="sldNum" sz="quarter" idx="5"/>
          </p:nvPr>
        </p:nvSpPr>
        <p:spPr/>
        <p:txBody>
          <a:bodyPr/>
          <a:lstStyle/>
          <a:p>
            <a:fld id="{E019A0C6-72C8-40D2-9364-F61F9CFFAC50}" type="slidenum">
              <a:rPr lang="zh-CN" altLang="en-US" smtClean="0"/>
              <a:t>28</a:t>
            </a:fld>
            <a:endParaRPr lang="zh-CN" altLang="en-US"/>
          </a:p>
        </p:txBody>
      </p:sp>
    </p:spTree>
    <p:extLst>
      <p:ext uri="{BB962C8B-B14F-4D97-AF65-F5344CB8AC3E}">
        <p14:creationId xmlns:p14="http://schemas.microsoft.com/office/powerpoint/2010/main" val="39483178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019A0C6-72C8-40D2-9364-F61F9CFFAC50}" type="slidenum">
              <a:rPr lang="zh-CN" altLang="en-US" smtClean="0"/>
              <a:t>29</a:t>
            </a:fld>
            <a:endParaRPr lang="zh-CN" altLang="en-US"/>
          </a:p>
        </p:txBody>
      </p:sp>
    </p:spTree>
    <p:extLst>
      <p:ext uri="{BB962C8B-B14F-4D97-AF65-F5344CB8AC3E}">
        <p14:creationId xmlns:p14="http://schemas.microsoft.com/office/powerpoint/2010/main" val="3491142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1741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zh-CN" sz="1200" kern="1200" dirty="0">
                <a:solidFill>
                  <a:schemeClr val="tx1"/>
                </a:solidFill>
                <a:effectLst/>
                <a:latin typeface="+mn-lt"/>
                <a:ea typeface="+mn-ea"/>
                <a:cs typeface="+mn-cs"/>
              </a:rPr>
              <a:t>首先是研究背景</a:t>
            </a:r>
            <a:endParaRPr lang="zh-CN" altLang="en-US" dirty="0"/>
          </a:p>
        </p:txBody>
      </p:sp>
    </p:spTree>
    <p:extLst>
      <p:ext uri="{BB962C8B-B14F-4D97-AF65-F5344CB8AC3E}">
        <p14:creationId xmlns:p14="http://schemas.microsoft.com/office/powerpoint/2010/main" val="13999711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012299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1741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zh-CN" sz="1200" kern="1200" dirty="0">
                <a:solidFill>
                  <a:schemeClr val="tx1"/>
                </a:solidFill>
                <a:effectLst/>
                <a:latin typeface="+mn-lt"/>
                <a:ea typeface="+mn-ea"/>
                <a:cs typeface="+mn-cs"/>
              </a:rPr>
              <a:t>众所周知，海洋面积广大，海洋工程飞速发展。而混凝土结构由于容易获得、造价低廉、并且具有良好的稳定性和耐久性，被广泛使用在海洋工程中。</a:t>
            </a:r>
          </a:p>
          <a:p>
            <a:pPr eaLnBrk="1" hangingPunct="1">
              <a:spcBef>
                <a:spcPct val="0"/>
              </a:spcBef>
            </a:pPr>
            <a:endParaRPr lang="zh-CN" altLang="en-US" dirty="0"/>
          </a:p>
        </p:txBody>
      </p:sp>
    </p:spTree>
    <p:extLst>
      <p:ext uri="{BB962C8B-B14F-4D97-AF65-F5344CB8AC3E}">
        <p14:creationId xmlns:p14="http://schemas.microsoft.com/office/powerpoint/2010/main" val="21546341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1741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zh-CN" sz="1200" kern="1200" dirty="0">
                <a:solidFill>
                  <a:schemeClr val="tx1"/>
                </a:solidFill>
                <a:effectLst/>
                <a:latin typeface="+mn-lt"/>
                <a:ea typeface="+mn-ea"/>
                <a:cs typeface="+mn-cs"/>
              </a:rPr>
              <a:t>但由于海洋环境复杂，海水化学因子侵蚀、冻融循环、盐雾、海浪撞击等多种因素的共同作用，使得混凝土结构损伤问题十分复杂。</a:t>
            </a:r>
          </a:p>
          <a:p>
            <a:pPr eaLnBrk="1" hangingPunct="1">
              <a:spcBef>
                <a:spcPct val="0"/>
              </a:spcBef>
            </a:pPr>
            <a:endParaRPr lang="zh-CN" altLang="en-US" dirty="0"/>
          </a:p>
        </p:txBody>
      </p:sp>
    </p:spTree>
    <p:extLst>
      <p:ext uri="{BB962C8B-B14F-4D97-AF65-F5344CB8AC3E}">
        <p14:creationId xmlns:p14="http://schemas.microsoft.com/office/powerpoint/2010/main" val="1905343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1741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zh-CN" sz="1200" kern="1200" dirty="0">
                <a:solidFill>
                  <a:schemeClr val="tx1"/>
                </a:solidFill>
                <a:effectLst/>
                <a:latin typeface="+mn-lt"/>
                <a:ea typeface="+mn-ea"/>
                <a:cs typeface="+mn-cs"/>
              </a:rPr>
              <a:t>虽然损伤成因复杂，但传统损伤力学认为，对于混凝土而言，其损伤演变形式主要表现为微裂纹的萌生、扩展直到最后裂缝</a:t>
            </a:r>
            <a:r>
              <a:rPr lang="zh-CN" altLang="en-US" sz="1200" kern="1200" dirty="0">
                <a:solidFill>
                  <a:schemeClr val="tx1"/>
                </a:solidFill>
                <a:effectLst/>
                <a:latin typeface="+mn-lt"/>
                <a:ea typeface="+mn-ea"/>
                <a:cs typeface="+mn-cs"/>
              </a:rPr>
              <a:t>贯通</a:t>
            </a:r>
            <a:r>
              <a:rPr lang="zh-CN" altLang="zh-CN" sz="1200" kern="1200" dirty="0">
                <a:solidFill>
                  <a:schemeClr val="tx1"/>
                </a:solidFill>
                <a:effectLst/>
                <a:latin typeface="+mn-lt"/>
                <a:ea typeface="+mn-ea"/>
                <a:cs typeface="+mn-cs"/>
              </a:rPr>
              <a:t>失去稳定。因此，为了确保海工混凝土结构服役的安全性，对于其结构内部裂纹的监测非常重要，因此本研究拟以针对海上混凝土结构的</a:t>
            </a:r>
            <a:r>
              <a:rPr lang="zh-CN" altLang="en-US" sz="1200" kern="1200" dirty="0">
                <a:solidFill>
                  <a:schemeClr val="tx1"/>
                </a:solidFill>
                <a:effectLst/>
                <a:latin typeface="+mn-lt"/>
                <a:ea typeface="+mn-ea"/>
                <a:cs typeface="+mn-cs"/>
              </a:rPr>
              <a:t>裂纹</a:t>
            </a:r>
            <a:r>
              <a:rPr lang="zh-CN" altLang="zh-CN" sz="1200" kern="1200" dirty="0">
                <a:solidFill>
                  <a:schemeClr val="tx1"/>
                </a:solidFill>
                <a:effectLst/>
                <a:latin typeface="+mn-lt"/>
                <a:ea typeface="+mn-ea"/>
                <a:cs typeface="+mn-cs"/>
              </a:rPr>
              <a:t>损伤</a:t>
            </a:r>
            <a:r>
              <a:rPr lang="zh-CN" altLang="en-US" sz="1200" kern="1200" dirty="0">
                <a:solidFill>
                  <a:schemeClr val="tx1"/>
                </a:solidFill>
                <a:effectLst/>
                <a:latin typeface="+mn-lt"/>
                <a:ea typeface="+mn-ea"/>
                <a:cs typeface="+mn-cs"/>
              </a:rPr>
              <a:t>检测</a:t>
            </a:r>
            <a:r>
              <a:rPr lang="zh-CN" altLang="zh-CN" sz="1200" kern="1200" dirty="0">
                <a:solidFill>
                  <a:schemeClr val="tx1"/>
                </a:solidFill>
                <a:effectLst/>
                <a:latin typeface="+mn-lt"/>
                <a:ea typeface="+mn-ea"/>
                <a:cs typeface="+mn-cs"/>
              </a:rPr>
              <a:t>为</a:t>
            </a:r>
            <a:r>
              <a:rPr lang="zh-CN" altLang="en-US" sz="1200" kern="1200" dirty="0">
                <a:solidFill>
                  <a:schemeClr val="tx1"/>
                </a:solidFill>
                <a:effectLst/>
                <a:latin typeface="+mn-lt"/>
                <a:ea typeface="+mn-ea"/>
                <a:cs typeface="+mn-cs"/>
              </a:rPr>
              <a:t>目的</a:t>
            </a:r>
            <a:r>
              <a:rPr lang="zh-CN"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ct val="0"/>
              </a:spcBef>
              <a:spcAft>
                <a:spcPts val="0"/>
              </a:spcAft>
              <a:buClrTx/>
              <a:buSzTx/>
              <a:buFontTx/>
              <a:buNone/>
              <a:tabLst/>
              <a:defRPr/>
            </a:pPr>
            <a:endParaRPr lang="zh-CN" altLang="zh-CN" sz="1200" kern="1200" dirty="0">
              <a:solidFill>
                <a:schemeClr val="tx1"/>
              </a:solidFill>
              <a:effectLst/>
              <a:latin typeface="+mn-lt"/>
              <a:ea typeface="+mn-ea"/>
              <a:cs typeface="+mn-cs"/>
            </a:endParaRPr>
          </a:p>
          <a:p>
            <a:pPr eaLnBrk="1" hangingPunct="1">
              <a:spcBef>
                <a:spcPct val="0"/>
              </a:spcBef>
            </a:pPr>
            <a:endParaRPr lang="zh-CN" altLang="en-US" dirty="0"/>
          </a:p>
        </p:txBody>
      </p:sp>
    </p:spTree>
    <p:extLst>
      <p:ext uri="{BB962C8B-B14F-4D97-AF65-F5344CB8AC3E}">
        <p14:creationId xmlns:p14="http://schemas.microsoft.com/office/powerpoint/2010/main" val="27287779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幻灯片图像占位符 1"/>
          <p:cNvSpPr>
            <a:spLocks noGrp="1" noRot="1" noChangeAspect="1" noChangeArrowheads="1" noTextEdit="1"/>
          </p:cNvSpPr>
          <p:nvPr>
            <p:ph type="sldImg" idx="4294967295"/>
          </p:nvPr>
        </p:nvSpPr>
        <p:spPr bwMode="auto">
          <a:ln>
            <a:solidFill>
              <a:srgbClr val="000000"/>
            </a:solidFill>
            <a:miter lim="800000"/>
            <a:headEnd/>
            <a:tailEnd/>
          </a:ln>
        </p:spPr>
      </p:sp>
      <p:sp>
        <p:nvSpPr>
          <p:cNvPr id="17410" name="备注占位符 2"/>
          <p:cNvSpPr>
            <a:spLocks noGrp="1" noChangeArrowheads="1"/>
          </p:cNvSpPr>
          <p:nvPr>
            <p:ph type="body" idx="4294967295"/>
          </p:nvPr>
        </p:nvSpPr>
        <p:spPr bwMode="auto">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接下来是文献综述</a:t>
            </a:r>
          </a:p>
        </p:txBody>
      </p:sp>
    </p:spTree>
    <p:extLst>
      <p:ext uri="{BB962C8B-B14F-4D97-AF65-F5344CB8AC3E}">
        <p14:creationId xmlns:p14="http://schemas.microsoft.com/office/powerpoint/2010/main" val="1338443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目前，无损检测技术是损伤检测的主流方法，用于评估结构的状况，而不对原部件造成损害。它具有减少样品浪费、降低停工时间、预防事故等优点。接下来将概述混凝土无损检测的常用技术。 </a:t>
            </a:r>
          </a:p>
          <a:p>
            <a:endParaRPr lang="zh-CN" altLang="en-US" dirty="0"/>
          </a:p>
        </p:txBody>
      </p:sp>
      <p:sp>
        <p:nvSpPr>
          <p:cNvPr id="4" name="灯片编号占位符 3"/>
          <p:cNvSpPr>
            <a:spLocks noGrp="1"/>
          </p:cNvSpPr>
          <p:nvPr>
            <p:ph type="sldNum" sz="quarter" idx="5"/>
          </p:nvPr>
        </p:nvSpPr>
        <p:spPr/>
        <p:txBody>
          <a:bodyPr/>
          <a:lstStyle/>
          <a:p>
            <a:fld id="{E019A0C6-72C8-40D2-9364-F61F9CFFAC50}" type="slidenum">
              <a:rPr lang="zh-CN" altLang="en-US" smtClean="0"/>
              <a:t>8</a:t>
            </a:fld>
            <a:endParaRPr lang="zh-CN" altLang="en-US"/>
          </a:p>
        </p:txBody>
      </p:sp>
    </p:spTree>
    <p:extLst>
      <p:ext uri="{BB962C8B-B14F-4D97-AF65-F5344CB8AC3E}">
        <p14:creationId xmlns:p14="http://schemas.microsoft.com/office/powerpoint/2010/main" val="27468416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首先是基于视听的传统检测方法，视觉方法是通过表面观察，判断结构表面是否有损伤。听觉方法一般是用金属物体如锤子等击打结构表面，当敲击有缺陷的区域时，会听到特有的空洞声，以此判断损伤位置。传统的视听方法虽然操作简单低成本，但是耗时费力，监测能力有限。</a:t>
            </a:r>
          </a:p>
          <a:p>
            <a:endParaRPr lang="zh-CN" altLang="en-US" dirty="0"/>
          </a:p>
        </p:txBody>
      </p:sp>
      <p:sp>
        <p:nvSpPr>
          <p:cNvPr id="4" name="灯片编号占位符 3"/>
          <p:cNvSpPr>
            <a:spLocks noGrp="1"/>
          </p:cNvSpPr>
          <p:nvPr>
            <p:ph type="sldNum" sz="quarter" idx="5"/>
          </p:nvPr>
        </p:nvSpPr>
        <p:spPr/>
        <p:txBody>
          <a:bodyPr/>
          <a:lstStyle/>
          <a:p>
            <a:fld id="{E019A0C6-72C8-40D2-9364-F61F9CFFAC50}" type="slidenum">
              <a:rPr lang="zh-CN" altLang="en-US" smtClean="0"/>
              <a:t>9</a:t>
            </a:fld>
            <a:endParaRPr lang="zh-CN" altLang="en-US"/>
          </a:p>
        </p:txBody>
      </p:sp>
    </p:spTree>
    <p:extLst>
      <p:ext uri="{BB962C8B-B14F-4D97-AF65-F5344CB8AC3E}">
        <p14:creationId xmlns:p14="http://schemas.microsoft.com/office/powerpoint/2010/main" val="828875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a:xfrm>
            <a:off x="838200" y="6356351"/>
            <a:ext cx="2743200" cy="365125"/>
          </a:xfrm>
          <a:prstGeom prst="rect">
            <a:avLst/>
          </a:prstGeom>
        </p:spPr>
        <p:txBody>
          <a:bodyPr/>
          <a:lstStyle>
            <a:lvl1pPr>
              <a:defRPr/>
            </a:lvl1pPr>
          </a:lstStyle>
          <a:p>
            <a:pPr>
              <a:defRPr/>
            </a:pPr>
            <a:fld id="{E2ECA752-9C9C-4285-9C87-9BB5E7B4E278}" type="datetime1">
              <a:rPr lang="zh-CN" altLang="en-US" smtClean="0"/>
              <a:t>2022/8/4</a:t>
            </a:fld>
            <a:endParaRPr lang="en-US" altLang="zh-CN"/>
          </a:p>
        </p:txBody>
      </p:sp>
      <p:sp>
        <p:nvSpPr>
          <p:cNvPr id="3" name="Footer Placeholder 4"/>
          <p:cNvSpPr>
            <a:spLocks noGrp="1"/>
          </p:cNvSpPr>
          <p:nvPr>
            <p:ph type="ftr" sz="quarter" idx="11"/>
          </p:nvPr>
        </p:nvSpPr>
        <p:spPr>
          <a:xfrm>
            <a:off x="4038600" y="6356351"/>
            <a:ext cx="4114800" cy="365125"/>
          </a:xfrm>
          <a:prstGeom prst="rect">
            <a:avLst/>
          </a:prstGeom>
        </p:spPr>
        <p:txBody>
          <a:bodyPr/>
          <a:lstStyle>
            <a:lvl1pPr>
              <a:defRPr/>
            </a:lvl1pPr>
          </a:lstStyle>
          <a:p>
            <a:pPr>
              <a:defRPr/>
            </a:pPr>
            <a:endParaRPr lang="en-US" altLang="zh-CN"/>
          </a:p>
        </p:txBody>
      </p:sp>
      <p:sp>
        <p:nvSpPr>
          <p:cNvPr id="4" name="Slide Number Placeholder 5"/>
          <p:cNvSpPr>
            <a:spLocks noGrp="1"/>
          </p:cNvSpPr>
          <p:nvPr>
            <p:ph type="sldNum" sz="quarter" idx="12"/>
          </p:nvPr>
        </p:nvSpPr>
        <p:spPr>
          <a:xfrm>
            <a:off x="8610600" y="6356351"/>
            <a:ext cx="2743200" cy="365125"/>
          </a:xfrm>
          <a:prstGeom prst="rect">
            <a:avLst/>
          </a:prstGeom>
        </p:spPr>
        <p:txBody>
          <a:bodyPr/>
          <a:lstStyle>
            <a:lvl1pPr>
              <a:defRPr/>
            </a:lvl1pPr>
          </a:lstStyle>
          <a:p>
            <a:pPr>
              <a:defRPr/>
            </a:pPr>
            <a:fld id="{2167CDB6-96F4-4551-B72D-985BAEABD991}" type="slidenum">
              <a:rPr lang="en-US" altLang="zh-CN"/>
              <a:pPr>
                <a:defRPr/>
              </a:pPr>
              <a:t>‹#›</a:t>
            </a:fld>
            <a:endParaRPr lang="en-US" altLang="zh-CN"/>
          </a:p>
        </p:txBody>
      </p:sp>
    </p:spTree>
    <p:extLst>
      <p:ext uri="{BB962C8B-B14F-4D97-AF65-F5344CB8AC3E}">
        <p14:creationId xmlns:p14="http://schemas.microsoft.com/office/powerpoint/2010/main" val="1950535823"/>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6D1FC461-6B90-4990-9426-1048735156D1}"/>
              </a:ext>
            </a:extLst>
          </p:cNvPr>
          <p:cNvSpPr/>
          <p:nvPr userDrawn="1"/>
        </p:nvSpPr>
        <p:spPr>
          <a:xfrm>
            <a:off x="0" y="1960880"/>
            <a:ext cx="12192000" cy="2926080"/>
          </a:xfrm>
          <a:prstGeom prst="rect">
            <a:avLst/>
          </a:prstGeom>
          <a:solidFill>
            <a:srgbClr val="094183"/>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标题 1">
            <a:extLst>
              <a:ext uri="{FF2B5EF4-FFF2-40B4-BE49-F238E27FC236}">
                <a16:creationId xmlns:a16="http://schemas.microsoft.com/office/drawing/2014/main" id="{C56FBD93-7562-4DC7-AFF8-7EFA14FAE869}"/>
              </a:ext>
            </a:extLst>
          </p:cNvPr>
          <p:cNvSpPr>
            <a:spLocks noGrp="1"/>
          </p:cNvSpPr>
          <p:nvPr>
            <p:ph type="ctrTitle" hasCustomPrompt="1"/>
          </p:nvPr>
        </p:nvSpPr>
        <p:spPr>
          <a:xfrm>
            <a:off x="5325143" y="2193203"/>
            <a:ext cx="6243495" cy="798847"/>
          </a:xfrm>
          <a:prstGeom prst="rect">
            <a:avLst/>
          </a:prstGeom>
        </p:spPr>
        <p:txBody>
          <a:bodyPr anchor="b">
            <a:normAutofit/>
          </a:bodyPr>
          <a:lstStyle>
            <a:lvl1pPr marL="0" algn="l" defTabSz="914354" rtl="0" eaLnBrk="1" latinLnBrk="0" hangingPunct="1">
              <a:defRPr lang="zh-CN" altLang="en-US" sz="4400" b="1" kern="1200" spc="200" dirty="0">
                <a:solidFill>
                  <a:schemeClr val="bg1"/>
                </a:solidFill>
                <a:latin typeface="微软雅黑" panose="020B0503020204020204" pitchFamily="34" charset="-122"/>
                <a:ea typeface="微软雅黑" panose="020B0503020204020204" pitchFamily="34" charset="-122"/>
                <a:cs typeface="阿里巴巴普惠体 Medium" panose="00020600040101010101" pitchFamily="18" charset="-122"/>
              </a:defRPr>
            </a:lvl1pPr>
          </a:lstStyle>
          <a:p>
            <a:r>
              <a:rPr lang="zh-CN" altLang="en-US" dirty="0"/>
              <a:t>学术答辩通用</a:t>
            </a:r>
            <a:r>
              <a:rPr lang="en-US" altLang="zh-CN" dirty="0"/>
              <a:t>PPT</a:t>
            </a:r>
            <a:r>
              <a:rPr lang="zh-CN" altLang="en-US" dirty="0"/>
              <a:t>模板</a:t>
            </a:r>
          </a:p>
        </p:txBody>
      </p:sp>
      <p:sp>
        <p:nvSpPr>
          <p:cNvPr id="5" name="页脚占位符 4">
            <a:extLst>
              <a:ext uri="{FF2B5EF4-FFF2-40B4-BE49-F238E27FC236}">
                <a16:creationId xmlns:a16="http://schemas.microsoft.com/office/drawing/2014/main" id="{6EFA6B5A-C381-4F52-87A3-88F6017A9416}"/>
              </a:ext>
            </a:extLst>
          </p:cNvPr>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5CC4871D-8900-49DD-8B74-630E4CAE211D}"/>
              </a:ext>
            </a:extLst>
          </p:cNvPr>
          <p:cNvSpPr>
            <a:spLocks noGrp="1"/>
          </p:cNvSpPr>
          <p:nvPr>
            <p:ph type="sldNum" sz="quarter" idx="12"/>
          </p:nvPr>
        </p:nvSpPr>
        <p:spPr>
          <a:xfrm>
            <a:off x="8610600" y="6356351"/>
            <a:ext cx="2743200" cy="365125"/>
          </a:xfrm>
          <a:prstGeom prst="rect">
            <a:avLst/>
          </a:prstGeom>
        </p:spPr>
        <p:txBody>
          <a:bodyPr/>
          <a:lstStyle/>
          <a:p>
            <a:fld id="{B1E17D63-A816-4E6A-BE97-618CAC8BA0E1}" type="slidenum">
              <a:rPr lang="zh-CN" altLang="en-US" smtClean="0"/>
              <a:t>‹#›</a:t>
            </a:fld>
            <a:endParaRPr lang="zh-CN" altLang="en-US"/>
          </a:p>
        </p:txBody>
      </p:sp>
    </p:spTree>
    <p:extLst>
      <p:ext uri="{BB962C8B-B14F-4D97-AF65-F5344CB8AC3E}">
        <p14:creationId xmlns:p14="http://schemas.microsoft.com/office/powerpoint/2010/main" val="133339012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1"/>
            <a:ext cx="2743200" cy="365125"/>
          </a:xfrm>
          <a:prstGeom prst="rect">
            <a:avLst/>
          </a:prstGeom>
        </p:spPr>
        <p:txBody>
          <a:bodyPr/>
          <a:lstStyle>
            <a:lvl1pPr>
              <a:defRPr/>
            </a:lvl1pPr>
          </a:lstStyle>
          <a:p>
            <a:pPr>
              <a:defRPr/>
            </a:pPr>
            <a:fld id="{6F28CD7B-53EE-4CCD-B245-CA3AC1A10C67}" type="datetime1">
              <a:rPr lang="zh-CN" altLang="en-US" smtClean="0"/>
              <a:t>2022/8/4</a:t>
            </a:fld>
            <a:endParaRPr lang="zh-CN" altLang="en-US"/>
          </a:p>
        </p:txBody>
      </p:sp>
      <p:sp>
        <p:nvSpPr>
          <p:cNvPr id="3" name="页脚占位符 2"/>
          <p:cNvSpPr>
            <a:spLocks noGrp="1"/>
          </p:cNvSpPr>
          <p:nvPr>
            <p:ph type="ftr" sz="quarter" idx="11"/>
          </p:nvPr>
        </p:nvSpPr>
        <p:spPr>
          <a:xfrm>
            <a:off x="4038600" y="6356351"/>
            <a:ext cx="4114800" cy="365125"/>
          </a:xfrm>
          <a:prstGeom prst="rect">
            <a:avLst/>
          </a:prstGeom>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a:xfrm>
            <a:off x="8610600" y="6356351"/>
            <a:ext cx="2743200" cy="365125"/>
          </a:xfrm>
          <a:prstGeom prst="rect">
            <a:avLst/>
          </a:prstGeom>
        </p:spPr>
        <p:txBody>
          <a:bodyPr/>
          <a:lstStyle>
            <a:lvl1pPr>
              <a:defRPr/>
            </a:lvl1pPr>
          </a:lstStyle>
          <a:p>
            <a:fld id="{10DF9B2F-2DE2-483B-95D9-81E7E9385051}" type="slidenum">
              <a:rPr lang="zh-CN" altLang="en-US"/>
              <a:pPr/>
              <a:t>‹#›</a:t>
            </a:fld>
            <a:endParaRPr lang="zh-CN" altLang="en-US"/>
          </a:p>
        </p:txBody>
      </p:sp>
    </p:spTree>
    <p:extLst>
      <p:ext uri="{BB962C8B-B14F-4D97-AF65-F5344CB8AC3E}">
        <p14:creationId xmlns:p14="http://schemas.microsoft.com/office/powerpoint/2010/main" val="785774142"/>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结尾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6FBD93-7562-4DC7-AFF8-7EFA14FAE869}"/>
              </a:ext>
            </a:extLst>
          </p:cNvPr>
          <p:cNvSpPr>
            <a:spLocks noGrp="1"/>
          </p:cNvSpPr>
          <p:nvPr>
            <p:ph type="ctrTitle" hasCustomPrompt="1"/>
          </p:nvPr>
        </p:nvSpPr>
        <p:spPr>
          <a:xfrm>
            <a:off x="2199410" y="2488461"/>
            <a:ext cx="7793178" cy="798847"/>
          </a:xfrm>
          <a:prstGeom prst="rect">
            <a:avLst/>
          </a:prstGeom>
        </p:spPr>
        <p:txBody>
          <a:bodyPr anchor="b">
            <a:noAutofit/>
          </a:bodyPr>
          <a:lstStyle>
            <a:lvl1pPr marL="0" algn="ctr" defTabSz="914354" rtl="0" eaLnBrk="1" latinLnBrk="0" hangingPunct="1">
              <a:defRPr lang="zh-CN" altLang="en-US" sz="4800" b="1" kern="1200" spc="200" dirty="0">
                <a:gradFill flip="none" rotWithShape="1">
                  <a:gsLst>
                    <a:gs pos="0">
                      <a:srgbClr val="2660AD"/>
                    </a:gs>
                    <a:gs pos="100000">
                      <a:srgbClr val="00679C"/>
                    </a:gs>
                  </a:gsLst>
                  <a:lin ang="16200000" scaled="1"/>
                  <a:tileRect/>
                </a:gradFill>
                <a:latin typeface="微软雅黑" panose="020B0503020204020204" pitchFamily="34" charset="-122"/>
                <a:ea typeface="微软雅黑" panose="020B0503020204020204" pitchFamily="34" charset="-122"/>
                <a:cs typeface="阿里巴巴普惠体 Medium" panose="00020600040101010101" pitchFamily="18" charset="-122"/>
              </a:defRPr>
            </a:lvl1pPr>
          </a:lstStyle>
          <a:p>
            <a:r>
              <a:rPr lang="zh-CN" altLang="en-US" dirty="0"/>
              <a:t>感谢您的指导！</a:t>
            </a:r>
          </a:p>
        </p:txBody>
      </p:sp>
      <p:sp>
        <p:nvSpPr>
          <p:cNvPr id="3" name="副标题 2">
            <a:extLst>
              <a:ext uri="{FF2B5EF4-FFF2-40B4-BE49-F238E27FC236}">
                <a16:creationId xmlns:a16="http://schemas.microsoft.com/office/drawing/2014/main" id="{0A7D7647-0F3A-465D-82AF-335DD3871F18}"/>
              </a:ext>
            </a:extLst>
          </p:cNvPr>
          <p:cNvSpPr>
            <a:spLocks noGrp="1"/>
          </p:cNvSpPr>
          <p:nvPr>
            <p:ph type="subTitle" idx="1" hasCustomPrompt="1"/>
          </p:nvPr>
        </p:nvSpPr>
        <p:spPr>
          <a:xfrm>
            <a:off x="2211206" y="3287308"/>
            <a:ext cx="7781382" cy="798847"/>
          </a:xfrm>
          <a:prstGeom prst="rect">
            <a:avLst/>
          </a:prstGeom>
        </p:spPr>
        <p:txBody>
          <a:bodyPr anchor="ctr" anchorCtr="0">
            <a:normAutofit/>
          </a:bodyPr>
          <a:lstStyle>
            <a:lvl1pPr marL="0" indent="0" algn="ctr" defTabSz="914354" rtl="0" eaLnBrk="1" latinLnBrk="0" hangingPunct="1">
              <a:buNone/>
              <a:defRPr lang="zh-CN" altLang="en-US" sz="2000" b="0" kern="1200" spc="200" dirty="0">
                <a:solidFill>
                  <a:schemeClr val="tx1">
                    <a:lumMod val="65000"/>
                    <a:lumOff val="35000"/>
                  </a:schemeClr>
                </a:solidFill>
                <a:latin typeface="微软雅黑" panose="020B0503020204020204" pitchFamily="34" charset="-122"/>
                <a:ea typeface="微软雅黑" panose="020B0503020204020204" pitchFamily="34" charset="-122"/>
                <a:cs typeface="阿里巴巴普惠体 Medium" panose="00020600040101010101" pitchFamily="18" charset="-122"/>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ltLang="zh-CN" dirty="0"/>
              <a:t>Thank you for your support and guidance!</a:t>
            </a:r>
            <a:endParaRPr lang="zh-CN" altLang="en-US" dirty="0"/>
          </a:p>
        </p:txBody>
      </p:sp>
    </p:spTree>
    <p:extLst>
      <p:ext uri="{BB962C8B-B14F-4D97-AF65-F5344CB8AC3E}">
        <p14:creationId xmlns:p14="http://schemas.microsoft.com/office/powerpoint/2010/main" val="46391545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idx="4294967295"/>
          </p:nvPr>
        </p:nvSpPr>
        <p:spPr bwMode="auto">
          <a:xfrm>
            <a:off x="838200" y="365126"/>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Text Placeholder 2"/>
          <p:cNvSpPr>
            <a:spLocks noGrp="1" noChangeArrowheads="1"/>
          </p:cNvSpPr>
          <p:nvPr>
            <p:ph type="body" idx="4294967295"/>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eaLnBrk="1" hangingPunct="1">
              <a:defRPr sz="1200">
                <a:solidFill>
                  <a:schemeClr val="tx1">
                    <a:tint val="75000"/>
                  </a:schemeClr>
                </a:solidFill>
              </a:defRPr>
            </a:lvl1pPr>
          </a:lstStyle>
          <a:p>
            <a:pPr>
              <a:defRPr/>
            </a:pPr>
            <a:fld id="{7DD841C4-447D-46B6-9D96-F5AA1FE5C0F4}" type="datetime1">
              <a:rPr lang="zh-CN" altLang="en-US" smtClean="0"/>
              <a:t>2022/8/4</a:t>
            </a:fld>
            <a:endParaRPr lang="en-US" altLang="zh-CN"/>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eaLnBrk="1" hangingPunct="1">
              <a:defRPr sz="1200">
                <a:solidFill>
                  <a:schemeClr val="tx1">
                    <a:tint val="75000"/>
                  </a:schemeClr>
                </a:solidFill>
              </a:defRPr>
            </a:lvl1pPr>
          </a:lstStyle>
          <a:p>
            <a:pPr>
              <a:defRPr/>
            </a:pPr>
            <a:endParaRPr lang="en-US" altLang="zh-CN"/>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eaLnBrk="1" hangingPunct="1">
              <a:defRPr sz="1200">
                <a:solidFill>
                  <a:schemeClr val="tx1">
                    <a:tint val="75000"/>
                  </a:schemeClr>
                </a:solidFill>
              </a:defRPr>
            </a:lvl1pPr>
          </a:lstStyle>
          <a:p>
            <a:pPr>
              <a:defRPr/>
            </a:pPr>
            <a:fld id="{46BDD503-FD2E-48C7-BAA8-1D9E77C3525C}" type="slidenum">
              <a:rPr lang="en-US" altLang="zh-CN"/>
              <a:pPr>
                <a:defRPr/>
              </a:pPr>
              <a:t>‹#›</a:t>
            </a:fld>
            <a:endParaRPr lang="en-US" altLang="zh-CN"/>
          </a:p>
        </p:txBody>
      </p:sp>
    </p:spTree>
    <p:extLst>
      <p:ext uri="{BB962C8B-B14F-4D97-AF65-F5344CB8AC3E}">
        <p14:creationId xmlns:p14="http://schemas.microsoft.com/office/powerpoint/2010/main" val="436056865"/>
      </p:ext>
    </p:extLst>
  </p:cSld>
  <p:clrMap bg1="lt1" tx1="dk1" bg2="lt2" tx2="dk2" accent1="accent1" accent2="accent2" accent3="accent3" accent4="accent4" accent5="accent5" accent6="accent6" hlink="hlink" folHlink="folHlink"/>
  <p:sldLayoutIdLst>
    <p:sldLayoutId id="2147483689" r:id="rId1"/>
    <p:sldLayoutId id="2147483694" r:id="rId2"/>
    <p:sldLayoutId id="2147483695" r:id="rId3"/>
    <p:sldLayoutId id="2147483696" r:id="rId4"/>
  </p:sldLayoutIdLst>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hf hdr="0" ftr="0" dt="0"/>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10.xml"/><Relationship Id="rId7"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24.jpg"/><Relationship Id="rId5" Type="http://schemas.openxmlformats.org/officeDocument/2006/relationships/image" Target="../media/image23.png"/><Relationship Id="rId4"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27.png"/><Relationship Id="rId2" Type="http://schemas.openxmlformats.org/officeDocument/2006/relationships/slideLayout" Target="../slideLayouts/slideLayout3.xml"/><Relationship Id="rId1" Type="http://schemas.openxmlformats.org/officeDocument/2006/relationships/tags" Target="../tags/tag5.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jp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1.jp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2.jpg"/><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1.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2.jpg"/><Relationship Id="rId2" Type="http://schemas.openxmlformats.org/officeDocument/2006/relationships/slideLayout" Target="../slideLayouts/slideLayout3.xml"/><Relationship Id="rId1" Type="http://schemas.openxmlformats.org/officeDocument/2006/relationships/tags" Target="../tags/tag8.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32.jpg"/><Relationship Id="rId2" Type="http://schemas.openxmlformats.org/officeDocument/2006/relationships/slideLayout" Target="../slideLayouts/slideLayout3.xml"/><Relationship Id="rId1" Type="http://schemas.openxmlformats.org/officeDocument/2006/relationships/tags" Target="../tags/tag9.xml"/><Relationship Id="rId6" Type="http://schemas.openxmlformats.org/officeDocument/2006/relationships/image" Target="../media/image31.jpg"/><Relationship Id="rId5" Type="http://schemas.openxmlformats.org/officeDocument/2006/relationships/image" Target="../media/image30.jpg"/><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jp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tags" Target="../tags/tag1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jpg"/></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jp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1.jp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jpg"/><Relationship Id="rId5" Type="http://schemas.openxmlformats.org/officeDocument/2006/relationships/image" Target="../media/image36.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jp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jpg"/><Relationship Id="rId7"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jpe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jpg"/><Relationship Id="rId10" Type="http://schemas.openxmlformats.org/officeDocument/2006/relationships/image" Target="../media/image16.jpg"/><Relationship Id="rId4" Type="http://schemas.openxmlformats.org/officeDocument/2006/relationships/image" Target="../media/image10.jpg"/><Relationship Id="rId9" Type="http://schemas.openxmlformats.org/officeDocument/2006/relationships/image" Target="../media/image15.jpg"/></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xml"/><Relationship Id="rId5" Type="http://schemas.openxmlformats.org/officeDocument/2006/relationships/image" Target="../media/image1.jpg"/><Relationship Id="rId4" Type="http://schemas.openxmlformats.org/officeDocument/2006/relationships/image" Target="../media/image18.jp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2.xml"/><Relationship Id="rId4"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01EC18-073B-4677-830B-0475A5C8E175}"/>
              </a:ext>
            </a:extLst>
          </p:cNvPr>
          <p:cNvSpPr>
            <a:spLocks noGrp="1"/>
          </p:cNvSpPr>
          <p:nvPr>
            <p:ph type="ctrTitle"/>
          </p:nvPr>
        </p:nvSpPr>
        <p:spPr>
          <a:xfrm>
            <a:off x="3292215" y="2071340"/>
            <a:ext cx="8899785" cy="1020471"/>
          </a:xfrm>
          <a:prstGeom prst="rect">
            <a:avLst/>
          </a:prstGeom>
        </p:spPr>
        <p:txBody>
          <a:bodyPr>
            <a:noAutofit/>
          </a:bodyPr>
          <a:lstStyle/>
          <a:p>
            <a:pPr algn="ctr"/>
            <a:r>
              <a:rPr lang="en-US" altLang="zh-CN" sz="3200" dirty="0">
                <a:latin typeface="Arial" panose="020B0604020202020204" pitchFamily="34" charset="0"/>
                <a:ea typeface="+mn-ea"/>
                <a:cs typeface="Arial" panose="020B0604020202020204" pitchFamily="34" charset="0"/>
              </a:rPr>
              <a:t>Damage Detection of Offshore Concrete</a:t>
            </a:r>
            <a:endParaRPr lang="zh-CN" altLang="en-US" sz="3200" dirty="0">
              <a:latin typeface="Arial" panose="020B0604020202020204" pitchFamily="34" charset="0"/>
              <a:ea typeface="+mn-ea"/>
              <a:cs typeface="Arial" panose="020B0604020202020204" pitchFamily="34" charset="0"/>
            </a:endParaRPr>
          </a:p>
        </p:txBody>
      </p:sp>
      <p:cxnSp>
        <p:nvCxnSpPr>
          <p:cNvPr id="7" name="直接连接符 6">
            <a:extLst>
              <a:ext uri="{FF2B5EF4-FFF2-40B4-BE49-F238E27FC236}">
                <a16:creationId xmlns:a16="http://schemas.microsoft.com/office/drawing/2014/main" id="{51BC1724-0510-4C27-AC10-AC2D98F3A564}"/>
              </a:ext>
            </a:extLst>
          </p:cNvPr>
          <p:cNvCxnSpPr>
            <a:cxnSpLocks/>
            <a:stCxn id="47" idx="3"/>
          </p:cNvCxnSpPr>
          <p:nvPr/>
        </p:nvCxnSpPr>
        <p:spPr>
          <a:xfrm flipV="1">
            <a:off x="3292215" y="3375835"/>
            <a:ext cx="8840437" cy="12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AAC075D2-32A5-4933-B193-B24AC9E1B360}"/>
              </a:ext>
            </a:extLst>
          </p:cNvPr>
          <p:cNvSpPr txBox="1"/>
          <p:nvPr/>
        </p:nvSpPr>
        <p:spPr>
          <a:xfrm>
            <a:off x="6096000" y="3574855"/>
            <a:ext cx="3805624" cy="613338"/>
          </a:xfrm>
          <a:prstGeom prst="rect">
            <a:avLst/>
          </a:prstGeom>
        </p:spPr>
        <p:txBody>
          <a:bodyPr vert="horz" lIns="91440" tIns="45720" rIns="91440" bIns="45720" rtlCol="0" anchor="b">
            <a:noAutofit/>
          </a:bodyPr>
          <a:lstStyle>
            <a:lvl1pPr algn="ctr" defTabSz="914354">
              <a:lnSpc>
                <a:spcPct val="90000"/>
              </a:lnSpc>
              <a:spcBef>
                <a:spcPct val="0"/>
              </a:spcBef>
              <a:buNone/>
              <a:defRPr lang="zh-CN" altLang="en-US" sz="2800" b="1" spc="200" dirty="0">
                <a:solidFill>
                  <a:schemeClr val="bg1"/>
                </a:solidFill>
                <a:latin typeface="Times New Roman" panose="02020603050405020304" pitchFamily="18" charset="0"/>
                <a:cs typeface="Times New Roman" panose="02020603050405020304" pitchFamily="18" charset="0"/>
              </a:defRPr>
            </a:lvl1pPr>
          </a:lstStyle>
          <a:p>
            <a:pPr marL="0" marR="0" lvl="0" indent="0" algn="ctr" defTabSz="914354" rtl="0" eaLnBrk="1" fontAlgn="auto" latinLnBrk="0" hangingPunct="1">
              <a:lnSpc>
                <a:spcPct val="150000"/>
              </a:lnSpc>
              <a:spcBef>
                <a:spcPct val="0"/>
              </a:spcBef>
              <a:spcAft>
                <a:spcPts val="0"/>
              </a:spcAft>
              <a:buClrTx/>
              <a:buSzTx/>
              <a:buFontTx/>
              <a:buNone/>
              <a:tabLst/>
              <a:defRPr/>
            </a:pPr>
            <a:r>
              <a:rPr kumimoji="0" lang="en-US" altLang="zh-CN" sz="2800" b="1" i="0" u="none" strike="noStrike" kern="1200" cap="none" spc="200" normalizeH="0" baseline="0" noProof="0" dirty="0" err="1">
                <a:ln>
                  <a:noFill/>
                </a:ln>
                <a:solidFill>
                  <a:prstClr val="white"/>
                </a:solidFill>
                <a:effectLst/>
                <a:uLnTx/>
                <a:uFillTx/>
                <a:latin typeface="Arial" panose="020B0604020202020204" pitchFamily="34" charset="0"/>
                <a:ea typeface="微软雅黑"/>
                <a:cs typeface="Arial" panose="020B0604020202020204" pitchFamily="34" charset="0"/>
              </a:rPr>
              <a:t>Zhaohua</a:t>
            </a:r>
            <a:r>
              <a:rPr kumimoji="0" lang="en-US" altLang="zh-CN" sz="2800" b="1" i="0" u="none" strike="noStrike" kern="1200" cap="none" spc="200" normalizeH="0" baseline="0" noProof="0" dirty="0">
                <a:ln>
                  <a:noFill/>
                </a:ln>
                <a:solidFill>
                  <a:prstClr val="white"/>
                </a:solidFill>
                <a:effectLst/>
                <a:uLnTx/>
                <a:uFillTx/>
                <a:latin typeface="Arial" panose="020B0604020202020204" pitchFamily="34" charset="0"/>
                <a:ea typeface="微软雅黑"/>
                <a:cs typeface="Arial" panose="020B0604020202020204" pitchFamily="34" charset="0"/>
              </a:rPr>
              <a:t> Li</a:t>
            </a:r>
            <a:endParaRPr kumimoji="0" lang="zh-CN" altLang="en-US" sz="2800" b="1" i="0" u="none" strike="noStrike" kern="1200" cap="none" spc="200" normalizeH="0" baseline="0" noProof="0" dirty="0">
              <a:ln>
                <a:noFill/>
              </a:ln>
              <a:solidFill>
                <a:prstClr val="white"/>
              </a:solidFill>
              <a:effectLst/>
              <a:uLnTx/>
              <a:uFillTx/>
              <a:latin typeface="Arial" panose="020B0604020202020204" pitchFamily="34" charset="0"/>
              <a:ea typeface="微软雅黑"/>
              <a:cs typeface="Arial" panose="020B0604020202020204" pitchFamily="34" charset="0"/>
            </a:endParaRPr>
          </a:p>
        </p:txBody>
      </p:sp>
      <p:pic>
        <p:nvPicPr>
          <p:cNvPr id="47" name="图片 46">
            <a:extLst>
              <a:ext uri="{FF2B5EF4-FFF2-40B4-BE49-F238E27FC236}">
                <a16:creationId xmlns:a16="http://schemas.microsoft.com/office/drawing/2014/main" id="{291284C0-2B17-44AD-B178-1E69264B131F}"/>
              </a:ext>
            </a:extLst>
          </p:cNvPr>
          <p:cNvPicPr>
            <a:picLocks noChangeAspect="1"/>
          </p:cNvPicPr>
          <p:nvPr/>
        </p:nvPicPr>
        <p:blipFill rotWithShape="1">
          <a:blip r:embed="rId3">
            <a:extLst>
              <a:ext uri="{28A0092B-C50C-407E-A947-70E740481C1C}">
                <a14:useLocalDpi xmlns:a14="http://schemas.microsoft.com/office/drawing/2010/main" val="0"/>
              </a:ext>
            </a:extLst>
          </a:blip>
          <a:srcRect t="9911" b="8712"/>
          <a:stretch/>
        </p:blipFill>
        <p:spPr>
          <a:xfrm>
            <a:off x="59348" y="2060575"/>
            <a:ext cx="3232867" cy="2630775"/>
          </a:xfrm>
          <a:prstGeom prst="rect">
            <a:avLst/>
          </a:prstGeom>
        </p:spPr>
      </p:pic>
      <p:sp>
        <p:nvSpPr>
          <p:cNvPr id="3" name="文本框 2">
            <a:extLst>
              <a:ext uri="{FF2B5EF4-FFF2-40B4-BE49-F238E27FC236}">
                <a16:creationId xmlns:a16="http://schemas.microsoft.com/office/drawing/2014/main" id="{56D73D0A-0D73-4B8F-94A9-9DD4F5E21CDB}"/>
              </a:ext>
            </a:extLst>
          </p:cNvPr>
          <p:cNvSpPr txBox="1"/>
          <p:nvPr/>
        </p:nvSpPr>
        <p:spPr>
          <a:xfrm>
            <a:off x="6761199" y="4188193"/>
            <a:ext cx="2475225" cy="613338"/>
          </a:xfrm>
          <a:prstGeom prst="rect">
            <a:avLst/>
          </a:prstGeom>
        </p:spPr>
        <p:txBody>
          <a:bodyPr vert="horz" lIns="91440" tIns="45720" rIns="91440" bIns="45720" rtlCol="0" anchor="b">
            <a:noAutofit/>
          </a:bodyPr>
          <a:lstStyle>
            <a:defPPr>
              <a:defRPr lang="zh-CN"/>
            </a:defPPr>
            <a:lvl1pPr marR="0" lvl="0" indent="0" algn="ctr" defTabSz="914354" fontAlgn="auto">
              <a:lnSpc>
                <a:spcPct val="150000"/>
              </a:lnSpc>
              <a:spcBef>
                <a:spcPct val="0"/>
              </a:spcBef>
              <a:spcAft>
                <a:spcPts val="0"/>
              </a:spcAft>
              <a:buClrTx/>
              <a:buSzTx/>
              <a:buFontTx/>
              <a:buNone/>
              <a:tabLst/>
              <a:defRPr kumimoji="0" sz="2800" b="1" i="0" u="none" strike="noStrike" cap="none" spc="200" normalizeH="0" baseline="0">
                <a:ln>
                  <a:noFill/>
                </a:ln>
                <a:solidFill>
                  <a:prstClr val="white"/>
                </a:solidFill>
                <a:effectLst/>
                <a:uLnTx/>
                <a:uFillTx/>
                <a:latin typeface="Arial" panose="020B0604020202020204" pitchFamily="34" charset="0"/>
                <a:ea typeface="微软雅黑"/>
                <a:cs typeface="Arial" panose="020B0604020202020204" pitchFamily="34" charset="0"/>
              </a:defRPr>
            </a:lvl1pPr>
          </a:lstStyle>
          <a:p>
            <a:fld id="{3BA9BDFD-A1AD-4DBE-B394-B5DD99FEB99A}" type="datetime1">
              <a:rPr lang="zh-CN" altLang="en-US"/>
              <a:pPr/>
              <a:t>2022/8/4</a:t>
            </a:fld>
            <a:endParaRPr lang="zh-CN" altLang="en-US" dirty="0"/>
          </a:p>
        </p:txBody>
      </p:sp>
    </p:spTree>
    <p:extLst>
      <p:ext uri="{BB962C8B-B14F-4D97-AF65-F5344CB8AC3E}">
        <p14:creationId xmlns:p14="http://schemas.microsoft.com/office/powerpoint/2010/main" val="97354982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8D3504F6-C314-498E-9A69-D214B92D5DC7}"/>
              </a:ext>
            </a:extLst>
          </p:cNvPr>
          <p:cNvSpPr/>
          <p:nvPr/>
        </p:nvSpPr>
        <p:spPr>
          <a:xfrm>
            <a:off x="335280" y="771514"/>
            <a:ext cx="6065520" cy="5469640"/>
          </a:xfrm>
          <a:prstGeom prst="rect">
            <a:avLst/>
          </a:prstGeom>
          <a:solidFill>
            <a:schemeClr val="accent5">
              <a:lumMod val="20000"/>
              <a:lumOff val="80000"/>
            </a:schemeClr>
          </a:solidFill>
          <a:ln w="19050">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58">
            <a:extLst>
              <a:ext uri="{FF2B5EF4-FFF2-40B4-BE49-F238E27FC236}">
                <a16:creationId xmlns:a16="http://schemas.microsoft.com/office/drawing/2014/main" id="{0E16751E-D8A6-4A4E-B209-B76D0E082318}"/>
              </a:ext>
            </a:extLst>
          </p:cNvPr>
          <p:cNvSpPr/>
          <p:nvPr/>
        </p:nvSpPr>
        <p:spPr>
          <a:xfrm>
            <a:off x="0" y="0"/>
            <a:ext cx="12192000" cy="638825"/>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defTabSz="457200">
              <a:defRPr/>
            </a:pP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2.3</a:t>
            </a:r>
            <a:r>
              <a:rPr kumimoji="0" lang="en-US" altLang="zh-CN" sz="40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a:t>
            </a: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Literature </a:t>
            </a:r>
            <a:r>
              <a:rPr lang="en-US" altLang="zh-CN" sz="4400" b="1" dirty="0">
                <a:solidFill>
                  <a:prstClr val="white"/>
                </a:solidFill>
                <a:latin typeface="Arial" panose="020B0604020202020204" pitchFamily="34" charset="0"/>
                <a:ea typeface="宋体" panose="02010600030101010101" pitchFamily="2" charset="-122"/>
                <a:cs typeface="Arial" panose="020B0604020202020204" pitchFamily="34" charset="0"/>
              </a:rPr>
              <a:t>Review</a:t>
            </a:r>
            <a:r>
              <a:rPr lang="en-US" altLang="zh-CN" sz="2000" b="1" dirty="0">
                <a:solidFill>
                  <a:prstClr val="white"/>
                </a:solidFill>
                <a:latin typeface="Arial" panose="020B0604020202020204" pitchFamily="34" charset="0"/>
                <a:ea typeface="宋体" panose="02010600030101010101" pitchFamily="2" charset="-122"/>
                <a:cs typeface="Arial" panose="020B0604020202020204" pitchFamily="34" charset="0"/>
              </a:rPr>
              <a:t>- Infrared Thermography</a:t>
            </a:r>
            <a:endPar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endParaRPr>
          </a:p>
        </p:txBody>
      </p:sp>
      <p:pic>
        <p:nvPicPr>
          <p:cNvPr id="4" name="图片 3">
            <a:extLst>
              <a:ext uri="{FF2B5EF4-FFF2-40B4-BE49-F238E27FC236}">
                <a16:creationId xmlns:a16="http://schemas.microsoft.com/office/drawing/2014/main" id="{A065AB77-C49D-4389-A8FA-12C06EE794E7}"/>
              </a:ext>
            </a:extLst>
          </p:cNvPr>
          <p:cNvPicPr>
            <a:picLocks noChangeAspect="1"/>
          </p:cNvPicPr>
          <p:nvPr/>
        </p:nvPicPr>
        <p:blipFill rotWithShape="1">
          <a:blip r:embed="rId4">
            <a:extLst>
              <a:ext uri="{28A0092B-C50C-407E-A947-70E740481C1C}">
                <a14:useLocalDpi xmlns:a14="http://schemas.microsoft.com/office/drawing/2010/main" val="0"/>
              </a:ext>
            </a:extLst>
          </a:blip>
          <a:srcRect t="9911" b="8712"/>
          <a:stretch/>
        </p:blipFill>
        <p:spPr>
          <a:xfrm>
            <a:off x="11404796" y="5690"/>
            <a:ext cx="778037" cy="633135"/>
          </a:xfrm>
          <a:prstGeom prst="rect">
            <a:avLst/>
          </a:prstGeom>
        </p:spPr>
      </p:pic>
      <p:sp>
        <p:nvSpPr>
          <p:cNvPr id="39" name="文本框 38">
            <a:extLst>
              <a:ext uri="{FF2B5EF4-FFF2-40B4-BE49-F238E27FC236}">
                <a16:creationId xmlns:a16="http://schemas.microsoft.com/office/drawing/2014/main" id="{3C61E88E-3796-4107-BC9E-732364032DC8}"/>
              </a:ext>
            </a:extLst>
          </p:cNvPr>
          <p:cNvSpPr txBox="1"/>
          <p:nvPr/>
        </p:nvSpPr>
        <p:spPr>
          <a:xfrm>
            <a:off x="6735512" y="771514"/>
            <a:ext cx="5060278" cy="2246769"/>
          </a:xfrm>
          <a:prstGeom prst="rect">
            <a:avLst/>
          </a:prstGeom>
          <a:solidFill>
            <a:schemeClr val="accent4">
              <a:lumMod val="20000"/>
              <a:lumOff val="80000"/>
            </a:schemeClr>
          </a:solidFill>
          <a:ln w="19050">
            <a:solidFill>
              <a:schemeClr val="accent4">
                <a:lumMod val="75000"/>
              </a:schemeClr>
            </a:solidFill>
            <a:prstDash val="sysDash"/>
          </a:ln>
        </p:spPr>
        <p:txBody>
          <a:bodyPr wrap="square" rtlCol="0">
            <a:spAutoFit/>
          </a:bodyPr>
          <a:lstStyle/>
          <a:p>
            <a:pPr algn="ct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Advantages</a:t>
            </a:r>
            <a:endParaRPr lang="en-US" altLang="zh-CN" sz="2000" dirty="0">
              <a:latin typeface="Times New Roman" panose="02020603050405020304" pitchFamily="18" charset="0"/>
              <a:cs typeface="Times New Roman" panose="02020603050405020304" pitchFamily="18" charset="0"/>
            </a:endParaRP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Remote use without direct coupling with structure/material.</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Suitability for rapid assessment of large or high- rise buildings.</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Real-time displaying of collected results.</a:t>
            </a:r>
          </a:p>
        </p:txBody>
      </p:sp>
      <p:sp>
        <p:nvSpPr>
          <p:cNvPr id="55" name="文本框 54">
            <a:extLst>
              <a:ext uri="{FF2B5EF4-FFF2-40B4-BE49-F238E27FC236}">
                <a16:creationId xmlns:a16="http://schemas.microsoft.com/office/drawing/2014/main" id="{A61DC61D-327D-44F8-955C-1EDB05A67C92}"/>
              </a:ext>
            </a:extLst>
          </p:cNvPr>
          <p:cNvSpPr txBox="1"/>
          <p:nvPr/>
        </p:nvSpPr>
        <p:spPr>
          <a:xfrm>
            <a:off x="6758610" y="3168177"/>
            <a:ext cx="5060278" cy="3108543"/>
          </a:xfrm>
          <a:prstGeom prst="rect">
            <a:avLst/>
          </a:prstGeom>
          <a:solidFill>
            <a:schemeClr val="accent6">
              <a:lumMod val="20000"/>
              <a:lumOff val="80000"/>
            </a:schemeClr>
          </a:solidFill>
          <a:ln w="19050">
            <a:solidFill>
              <a:schemeClr val="accent6">
                <a:lumMod val="50000"/>
              </a:schemeClr>
            </a:solidFill>
            <a:prstDash val="sysDash"/>
          </a:ln>
        </p:spPr>
        <p:txBody>
          <a:bodyPr wrap="square" rtlCol="0">
            <a:spAutoFit/>
          </a:bodyPr>
          <a:lstStyle/>
          <a:p>
            <a:pPr algn="ct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Disadvantages</a:t>
            </a:r>
            <a:endParaRPr lang="en-US" altLang="zh-CN" sz="2000" dirty="0">
              <a:latin typeface="Times New Roman" panose="02020603050405020304" pitchFamily="18" charset="0"/>
              <a:cs typeface="Times New Roman" panose="02020603050405020304" pitchFamily="18" charset="0"/>
            </a:endParaRP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Difficult to detect deep flaws.</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Surface irregularities, boundary condition and atmospheric temperature influence the results.</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 Expensive equipment.</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Variations in the test response with varying environmental conditions.</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Experienced operator required.</a:t>
            </a:r>
          </a:p>
        </p:txBody>
      </p:sp>
      <p:sp>
        <p:nvSpPr>
          <p:cNvPr id="41" name="reflector_98132">
            <a:extLst>
              <a:ext uri="{FF2B5EF4-FFF2-40B4-BE49-F238E27FC236}">
                <a16:creationId xmlns:a16="http://schemas.microsoft.com/office/drawing/2014/main" id="{CFB02EED-2E6D-40F0-AF4E-D7E072D02A42}"/>
              </a:ext>
            </a:extLst>
          </p:cNvPr>
          <p:cNvSpPr>
            <a:spLocks noChangeAspect="1"/>
          </p:cNvSpPr>
          <p:nvPr/>
        </p:nvSpPr>
        <p:spPr>
          <a:xfrm rot="18683328" flipH="1">
            <a:off x="4750058" y="3170777"/>
            <a:ext cx="565601" cy="638824"/>
          </a:xfrm>
          <a:custGeom>
            <a:avLst/>
            <a:gdLst>
              <a:gd name="connsiteX0" fmla="*/ 382322 w 537451"/>
              <a:gd name="connsiteY0" fmla="*/ 304913 h 607029"/>
              <a:gd name="connsiteX1" fmla="*/ 507433 w 537451"/>
              <a:gd name="connsiteY1" fmla="*/ 323927 h 607029"/>
              <a:gd name="connsiteX2" fmla="*/ 533557 w 537451"/>
              <a:gd name="connsiteY2" fmla="*/ 342783 h 607029"/>
              <a:gd name="connsiteX3" fmla="*/ 533557 w 537451"/>
              <a:gd name="connsiteY3" fmla="*/ 374996 h 607029"/>
              <a:gd name="connsiteX4" fmla="*/ 424340 w 537451"/>
              <a:gd name="connsiteY4" fmla="*/ 587917 h 607029"/>
              <a:gd name="connsiteX5" fmla="*/ 398216 w 537451"/>
              <a:gd name="connsiteY5" fmla="*/ 606617 h 607029"/>
              <a:gd name="connsiteX6" fmla="*/ 367529 w 537451"/>
              <a:gd name="connsiteY6" fmla="*/ 596560 h 607029"/>
              <a:gd name="connsiteX7" fmla="*/ 278928 w 537451"/>
              <a:gd name="connsiteY7" fmla="*/ 506206 h 607029"/>
              <a:gd name="connsiteX8" fmla="*/ 113167 w 537451"/>
              <a:gd name="connsiteY8" fmla="*/ 181169 h 607029"/>
              <a:gd name="connsiteX9" fmla="*/ 154116 w 537451"/>
              <a:gd name="connsiteY9" fmla="*/ 188748 h 607029"/>
              <a:gd name="connsiteX10" fmla="*/ 154116 w 537451"/>
              <a:gd name="connsiteY10" fmla="*/ 283052 h 607029"/>
              <a:gd name="connsiteX11" fmla="*/ 209678 w 537451"/>
              <a:gd name="connsiteY11" fmla="*/ 338534 h 607029"/>
              <a:gd name="connsiteX12" fmla="*/ 265241 w 537451"/>
              <a:gd name="connsiteY12" fmla="*/ 283052 h 607029"/>
              <a:gd name="connsiteX13" fmla="*/ 265241 w 537451"/>
              <a:gd name="connsiteY13" fmla="*/ 244859 h 607029"/>
              <a:gd name="connsiteX14" fmla="*/ 348506 w 537451"/>
              <a:gd name="connsiteY14" fmla="*/ 287453 h 607029"/>
              <a:gd name="connsiteX15" fmla="*/ 245094 w 537451"/>
              <a:gd name="connsiteY15" fmla="*/ 488949 h 607029"/>
              <a:gd name="connsiteX16" fmla="*/ 61721 w 537451"/>
              <a:gd name="connsiteY16" fmla="*/ 394959 h 607029"/>
              <a:gd name="connsiteX17" fmla="*/ 12455 w 537451"/>
              <a:gd name="connsiteY17" fmla="*/ 242658 h 607029"/>
              <a:gd name="connsiteX18" fmla="*/ 113167 w 537451"/>
              <a:gd name="connsiteY18" fmla="*/ 181169 h 607029"/>
              <a:gd name="connsiteX19" fmla="*/ 209676 w 537451"/>
              <a:gd name="connsiteY19" fmla="*/ 0 h 607029"/>
              <a:gd name="connsiteX20" fmla="*/ 237365 w 537451"/>
              <a:gd name="connsiteY20" fmla="*/ 27815 h 607029"/>
              <a:gd name="connsiteX21" fmla="*/ 237365 w 537451"/>
              <a:gd name="connsiteY21" fmla="*/ 283026 h 607029"/>
              <a:gd name="connsiteX22" fmla="*/ 209676 w 537451"/>
              <a:gd name="connsiteY22" fmla="*/ 310841 h 607029"/>
              <a:gd name="connsiteX23" fmla="*/ 181830 w 537451"/>
              <a:gd name="connsiteY23" fmla="*/ 283026 h 607029"/>
              <a:gd name="connsiteX24" fmla="*/ 181830 w 537451"/>
              <a:gd name="connsiteY24" fmla="*/ 27815 h 607029"/>
              <a:gd name="connsiteX25" fmla="*/ 209676 w 537451"/>
              <a:gd name="connsiteY25" fmla="*/ 0 h 60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7451" h="607029">
                <a:moveTo>
                  <a:pt x="382322" y="304913"/>
                </a:moveTo>
                <a:lnTo>
                  <a:pt x="507433" y="323927"/>
                </a:lnTo>
                <a:cubicBezTo>
                  <a:pt x="518764" y="325655"/>
                  <a:pt x="528363" y="332726"/>
                  <a:pt x="533557" y="342783"/>
                </a:cubicBezTo>
                <a:cubicBezTo>
                  <a:pt x="538750" y="352840"/>
                  <a:pt x="538750" y="364939"/>
                  <a:pt x="533557" y="374996"/>
                </a:cubicBezTo>
                <a:lnTo>
                  <a:pt x="424340" y="587917"/>
                </a:lnTo>
                <a:cubicBezTo>
                  <a:pt x="419147" y="597974"/>
                  <a:pt x="409390" y="605045"/>
                  <a:pt x="398216" y="606617"/>
                </a:cubicBezTo>
                <a:cubicBezTo>
                  <a:pt x="386886" y="608345"/>
                  <a:pt x="375555" y="604574"/>
                  <a:pt x="367529" y="596560"/>
                </a:cubicBezTo>
                <a:lnTo>
                  <a:pt x="278928" y="506206"/>
                </a:lnTo>
                <a:close/>
                <a:moveTo>
                  <a:pt x="113167" y="181169"/>
                </a:moveTo>
                <a:cubicBezTo>
                  <a:pt x="126865" y="181145"/>
                  <a:pt x="140736" y="183601"/>
                  <a:pt x="154116" y="188748"/>
                </a:cubicBezTo>
                <a:lnTo>
                  <a:pt x="154116" y="283052"/>
                </a:lnTo>
                <a:cubicBezTo>
                  <a:pt x="154116" y="313701"/>
                  <a:pt x="178985" y="338534"/>
                  <a:pt x="209678" y="338534"/>
                </a:cubicBezTo>
                <a:cubicBezTo>
                  <a:pt x="240371" y="338534"/>
                  <a:pt x="265241" y="313701"/>
                  <a:pt x="265241" y="283052"/>
                </a:cubicBezTo>
                <a:lnTo>
                  <a:pt x="265241" y="244859"/>
                </a:lnTo>
                <a:lnTo>
                  <a:pt x="348506" y="287453"/>
                </a:lnTo>
                <a:lnTo>
                  <a:pt x="245094" y="488949"/>
                </a:lnTo>
                <a:lnTo>
                  <a:pt x="61721" y="394959"/>
                </a:lnTo>
                <a:cubicBezTo>
                  <a:pt x="6001" y="366511"/>
                  <a:pt x="-16035" y="298298"/>
                  <a:pt x="12455" y="242658"/>
                </a:cubicBezTo>
                <a:cubicBezTo>
                  <a:pt x="32523" y="203640"/>
                  <a:pt x="72070" y="181243"/>
                  <a:pt x="113167" y="181169"/>
                </a:cubicBezTo>
                <a:close/>
                <a:moveTo>
                  <a:pt x="209676" y="0"/>
                </a:moveTo>
                <a:cubicBezTo>
                  <a:pt x="224937" y="0"/>
                  <a:pt x="237365" y="12415"/>
                  <a:pt x="237365" y="27815"/>
                </a:cubicBezTo>
                <a:lnTo>
                  <a:pt x="237365" y="283026"/>
                </a:lnTo>
                <a:cubicBezTo>
                  <a:pt x="237365" y="298426"/>
                  <a:pt x="224937" y="310841"/>
                  <a:pt x="209676" y="310841"/>
                </a:cubicBezTo>
                <a:cubicBezTo>
                  <a:pt x="194259" y="310841"/>
                  <a:pt x="181830" y="298426"/>
                  <a:pt x="181830" y="283026"/>
                </a:cubicBezTo>
                <a:lnTo>
                  <a:pt x="181830" y="27815"/>
                </a:lnTo>
                <a:cubicBezTo>
                  <a:pt x="181830" y="12415"/>
                  <a:pt x="194259" y="0"/>
                  <a:pt x="20967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任意多边形: 形状 50">
            <a:extLst>
              <a:ext uri="{FF2B5EF4-FFF2-40B4-BE49-F238E27FC236}">
                <a16:creationId xmlns:a16="http://schemas.microsoft.com/office/drawing/2014/main" id="{21F0D44C-4758-4FE7-BD7B-2A4C98B82AFA}"/>
              </a:ext>
            </a:extLst>
          </p:cNvPr>
          <p:cNvSpPr/>
          <p:nvPr/>
        </p:nvSpPr>
        <p:spPr>
          <a:xfrm rot="667927" flipH="1">
            <a:off x="3250633" y="4664492"/>
            <a:ext cx="287376" cy="196397"/>
          </a:xfrm>
          <a:custGeom>
            <a:avLst/>
            <a:gdLst>
              <a:gd name="connsiteX0" fmla="*/ 173444 w 287376"/>
              <a:gd name="connsiteY0" fmla="*/ 0 h 196397"/>
              <a:gd name="connsiteX1" fmla="*/ 0 w 287376"/>
              <a:gd name="connsiteY1" fmla="*/ 133654 h 196397"/>
              <a:gd name="connsiteX2" fmla="*/ 153258 w 287376"/>
              <a:gd name="connsiteY2" fmla="*/ 196397 h 196397"/>
              <a:gd name="connsiteX3" fmla="*/ 287376 w 287376"/>
              <a:gd name="connsiteY3" fmla="*/ 196397 h 196397"/>
              <a:gd name="connsiteX4" fmla="*/ 173444 w 287376"/>
              <a:gd name="connsiteY4" fmla="*/ 0 h 1963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376" h="196397">
                <a:moveTo>
                  <a:pt x="173444" y="0"/>
                </a:moveTo>
                <a:lnTo>
                  <a:pt x="0" y="133654"/>
                </a:lnTo>
                <a:lnTo>
                  <a:pt x="153258" y="196397"/>
                </a:lnTo>
                <a:lnTo>
                  <a:pt x="287376" y="196397"/>
                </a:lnTo>
                <a:lnTo>
                  <a:pt x="173444" y="0"/>
                </a:lnTo>
                <a:close/>
              </a:path>
            </a:pathLst>
          </a:custGeom>
          <a:solidFill>
            <a:schemeClr val="bg1">
              <a:lumMod val="85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reflector_98132">
            <a:extLst>
              <a:ext uri="{FF2B5EF4-FFF2-40B4-BE49-F238E27FC236}">
                <a16:creationId xmlns:a16="http://schemas.microsoft.com/office/drawing/2014/main" id="{A8857145-B655-442E-8AB6-477824A3D0B1}"/>
              </a:ext>
            </a:extLst>
          </p:cNvPr>
          <p:cNvSpPr>
            <a:spLocks noChangeAspect="1"/>
          </p:cNvSpPr>
          <p:nvPr/>
        </p:nvSpPr>
        <p:spPr>
          <a:xfrm rot="2916672">
            <a:off x="1491629" y="3170777"/>
            <a:ext cx="565601" cy="638824"/>
          </a:xfrm>
          <a:custGeom>
            <a:avLst/>
            <a:gdLst>
              <a:gd name="connsiteX0" fmla="*/ 382322 w 537451"/>
              <a:gd name="connsiteY0" fmla="*/ 304913 h 607029"/>
              <a:gd name="connsiteX1" fmla="*/ 507433 w 537451"/>
              <a:gd name="connsiteY1" fmla="*/ 323927 h 607029"/>
              <a:gd name="connsiteX2" fmla="*/ 533557 w 537451"/>
              <a:gd name="connsiteY2" fmla="*/ 342783 h 607029"/>
              <a:gd name="connsiteX3" fmla="*/ 533557 w 537451"/>
              <a:gd name="connsiteY3" fmla="*/ 374996 h 607029"/>
              <a:gd name="connsiteX4" fmla="*/ 424340 w 537451"/>
              <a:gd name="connsiteY4" fmla="*/ 587917 h 607029"/>
              <a:gd name="connsiteX5" fmla="*/ 398216 w 537451"/>
              <a:gd name="connsiteY5" fmla="*/ 606617 h 607029"/>
              <a:gd name="connsiteX6" fmla="*/ 367529 w 537451"/>
              <a:gd name="connsiteY6" fmla="*/ 596560 h 607029"/>
              <a:gd name="connsiteX7" fmla="*/ 278928 w 537451"/>
              <a:gd name="connsiteY7" fmla="*/ 506206 h 607029"/>
              <a:gd name="connsiteX8" fmla="*/ 113167 w 537451"/>
              <a:gd name="connsiteY8" fmla="*/ 181169 h 607029"/>
              <a:gd name="connsiteX9" fmla="*/ 154116 w 537451"/>
              <a:gd name="connsiteY9" fmla="*/ 188748 h 607029"/>
              <a:gd name="connsiteX10" fmla="*/ 154116 w 537451"/>
              <a:gd name="connsiteY10" fmla="*/ 283052 h 607029"/>
              <a:gd name="connsiteX11" fmla="*/ 209678 w 537451"/>
              <a:gd name="connsiteY11" fmla="*/ 338534 h 607029"/>
              <a:gd name="connsiteX12" fmla="*/ 265241 w 537451"/>
              <a:gd name="connsiteY12" fmla="*/ 283052 h 607029"/>
              <a:gd name="connsiteX13" fmla="*/ 265241 w 537451"/>
              <a:gd name="connsiteY13" fmla="*/ 244859 h 607029"/>
              <a:gd name="connsiteX14" fmla="*/ 348506 w 537451"/>
              <a:gd name="connsiteY14" fmla="*/ 287453 h 607029"/>
              <a:gd name="connsiteX15" fmla="*/ 245094 w 537451"/>
              <a:gd name="connsiteY15" fmla="*/ 488949 h 607029"/>
              <a:gd name="connsiteX16" fmla="*/ 61721 w 537451"/>
              <a:gd name="connsiteY16" fmla="*/ 394959 h 607029"/>
              <a:gd name="connsiteX17" fmla="*/ 12455 w 537451"/>
              <a:gd name="connsiteY17" fmla="*/ 242658 h 607029"/>
              <a:gd name="connsiteX18" fmla="*/ 113167 w 537451"/>
              <a:gd name="connsiteY18" fmla="*/ 181169 h 607029"/>
              <a:gd name="connsiteX19" fmla="*/ 209676 w 537451"/>
              <a:gd name="connsiteY19" fmla="*/ 0 h 607029"/>
              <a:gd name="connsiteX20" fmla="*/ 237365 w 537451"/>
              <a:gd name="connsiteY20" fmla="*/ 27815 h 607029"/>
              <a:gd name="connsiteX21" fmla="*/ 237365 w 537451"/>
              <a:gd name="connsiteY21" fmla="*/ 283026 h 607029"/>
              <a:gd name="connsiteX22" fmla="*/ 209676 w 537451"/>
              <a:gd name="connsiteY22" fmla="*/ 310841 h 607029"/>
              <a:gd name="connsiteX23" fmla="*/ 181830 w 537451"/>
              <a:gd name="connsiteY23" fmla="*/ 283026 h 607029"/>
              <a:gd name="connsiteX24" fmla="*/ 181830 w 537451"/>
              <a:gd name="connsiteY24" fmla="*/ 27815 h 607029"/>
              <a:gd name="connsiteX25" fmla="*/ 209676 w 537451"/>
              <a:gd name="connsiteY25" fmla="*/ 0 h 607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7451" h="607029">
                <a:moveTo>
                  <a:pt x="382322" y="304913"/>
                </a:moveTo>
                <a:lnTo>
                  <a:pt x="507433" y="323927"/>
                </a:lnTo>
                <a:cubicBezTo>
                  <a:pt x="518764" y="325655"/>
                  <a:pt x="528363" y="332726"/>
                  <a:pt x="533557" y="342783"/>
                </a:cubicBezTo>
                <a:cubicBezTo>
                  <a:pt x="538750" y="352840"/>
                  <a:pt x="538750" y="364939"/>
                  <a:pt x="533557" y="374996"/>
                </a:cubicBezTo>
                <a:lnTo>
                  <a:pt x="424340" y="587917"/>
                </a:lnTo>
                <a:cubicBezTo>
                  <a:pt x="419147" y="597974"/>
                  <a:pt x="409390" y="605045"/>
                  <a:pt x="398216" y="606617"/>
                </a:cubicBezTo>
                <a:cubicBezTo>
                  <a:pt x="386886" y="608345"/>
                  <a:pt x="375555" y="604574"/>
                  <a:pt x="367529" y="596560"/>
                </a:cubicBezTo>
                <a:lnTo>
                  <a:pt x="278928" y="506206"/>
                </a:lnTo>
                <a:close/>
                <a:moveTo>
                  <a:pt x="113167" y="181169"/>
                </a:moveTo>
                <a:cubicBezTo>
                  <a:pt x="126865" y="181145"/>
                  <a:pt x="140736" y="183601"/>
                  <a:pt x="154116" y="188748"/>
                </a:cubicBezTo>
                <a:lnTo>
                  <a:pt x="154116" y="283052"/>
                </a:lnTo>
                <a:cubicBezTo>
                  <a:pt x="154116" y="313701"/>
                  <a:pt x="178985" y="338534"/>
                  <a:pt x="209678" y="338534"/>
                </a:cubicBezTo>
                <a:cubicBezTo>
                  <a:pt x="240371" y="338534"/>
                  <a:pt x="265241" y="313701"/>
                  <a:pt x="265241" y="283052"/>
                </a:cubicBezTo>
                <a:lnTo>
                  <a:pt x="265241" y="244859"/>
                </a:lnTo>
                <a:lnTo>
                  <a:pt x="348506" y="287453"/>
                </a:lnTo>
                <a:lnTo>
                  <a:pt x="245094" y="488949"/>
                </a:lnTo>
                <a:lnTo>
                  <a:pt x="61721" y="394959"/>
                </a:lnTo>
                <a:cubicBezTo>
                  <a:pt x="6001" y="366511"/>
                  <a:pt x="-16035" y="298298"/>
                  <a:pt x="12455" y="242658"/>
                </a:cubicBezTo>
                <a:cubicBezTo>
                  <a:pt x="32523" y="203640"/>
                  <a:pt x="72070" y="181243"/>
                  <a:pt x="113167" y="181169"/>
                </a:cubicBezTo>
                <a:close/>
                <a:moveTo>
                  <a:pt x="209676" y="0"/>
                </a:moveTo>
                <a:cubicBezTo>
                  <a:pt x="224937" y="0"/>
                  <a:pt x="237365" y="12415"/>
                  <a:pt x="237365" y="27815"/>
                </a:cubicBezTo>
                <a:lnTo>
                  <a:pt x="237365" y="283026"/>
                </a:lnTo>
                <a:cubicBezTo>
                  <a:pt x="237365" y="298426"/>
                  <a:pt x="224937" y="310841"/>
                  <a:pt x="209676" y="310841"/>
                </a:cubicBezTo>
                <a:cubicBezTo>
                  <a:pt x="194259" y="310841"/>
                  <a:pt x="181830" y="298426"/>
                  <a:pt x="181830" y="283026"/>
                </a:cubicBezTo>
                <a:lnTo>
                  <a:pt x="181830" y="27815"/>
                </a:lnTo>
                <a:cubicBezTo>
                  <a:pt x="181830" y="12415"/>
                  <a:pt x="194259" y="0"/>
                  <a:pt x="20967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组合 4">
            <a:extLst>
              <a:ext uri="{FF2B5EF4-FFF2-40B4-BE49-F238E27FC236}">
                <a16:creationId xmlns:a16="http://schemas.microsoft.com/office/drawing/2014/main" id="{66A4271E-C555-4837-AA05-A842743792E6}"/>
              </a:ext>
            </a:extLst>
          </p:cNvPr>
          <p:cNvGrpSpPr>
            <a:grpSpLocks noChangeAspect="1"/>
          </p:cNvGrpSpPr>
          <p:nvPr/>
        </p:nvGrpSpPr>
        <p:grpSpPr>
          <a:xfrm>
            <a:off x="1008343" y="4655230"/>
            <a:ext cx="4704390" cy="449876"/>
            <a:chOff x="413545" y="5413661"/>
            <a:chExt cx="6040268" cy="577624"/>
          </a:xfrm>
        </p:grpSpPr>
        <p:sp>
          <p:nvSpPr>
            <p:cNvPr id="43" name="立方体 42">
              <a:extLst>
                <a:ext uri="{FF2B5EF4-FFF2-40B4-BE49-F238E27FC236}">
                  <a16:creationId xmlns:a16="http://schemas.microsoft.com/office/drawing/2014/main" id="{92774737-4797-433E-9534-5A2EC1B7A66B}"/>
                </a:ext>
              </a:extLst>
            </p:cNvPr>
            <p:cNvSpPr/>
            <p:nvPr/>
          </p:nvSpPr>
          <p:spPr>
            <a:xfrm>
              <a:off x="413545" y="5413661"/>
              <a:ext cx="6040268" cy="577624"/>
            </a:xfrm>
            <a:prstGeom prst="cub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形状 34">
              <a:extLst>
                <a:ext uri="{FF2B5EF4-FFF2-40B4-BE49-F238E27FC236}">
                  <a16:creationId xmlns:a16="http://schemas.microsoft.com/office/drawing/2014/main" id="{8F59CB26-A371-440F-9F13-D51EC2C9F27A}"/>
                </a:ext>
              </a:extLst>
            </p:cNvPr>
            <p:cNvSpPr/>
            <p:nvPr/>
          </p:nvSpPr>
          <p:spPr>
            <a:xfrm>
              <a:off x="1406369" y="5480912"/>
              <a:ext cx="148067" cy="375356"/>
            </a:xfrm>
            <a:custGeom>
              <a:avLst/>
              <a:gdLst>
                <a:gd name="connsiteX0" fmla="*/ 9521 w 148067"/>
                <a:gd name="connsiteY0" fmla="*/ 0 h 581891"/>
                <a:gd name="connsiteX1" fmla="*/ 9521 w 148067"/>
                <a:gd name="connsiteY1" fmla="*/ 267854 h 581891"/>
                <a:gd name="connsiteX2" fmla="*/ 37230 w 148067"/>
                <a:gd name="connsiteY2" fmla="*/ 286327 h 581891"/>
                <a:gd name="connsiteX3" fmla="*/ 120357 w 148067"/>
                <a:gd name="connsiteY3" fmla="*/ 350982 h 581891"/>
                <a:gd name="connsiteX4" fmla="*/ 148067 w 148067"/>
                <a:gd name="connsiteY4" fmla="*/ 369454 h 581891"/>
                <a:gd name="connsiteX5" fmla="*/ 138830 w 148067"/>
                <a:gd name="connsiteY5" fmla="*/ 526473 h 581891"/>
                <a:gd name="connsiteX6" fmla="*/ 111121 w 148067"/>
                <a:gd name="connsiteY6" fmla="*/ 535709 h 581891"/>
                <a:gd name="connsiteX7" fmla="*/ 92648 w 148067"/>
                <a:gd name="connsiteY7" fmla="*/ 563418 h 581891"/>
                <a:gd name="connsiteX8" fmla="*/ 64939 w 148067"/>
                <a:gd name="connsiteY8" fmla="*/ 581891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7" h="581891">
                  <a:moveTo>
                    <a:pt x="9521" y="0"/>
                  </a:moveTo>
                  <a:cubicBezTo>
                    <a:pt x="5280" y="67864"/>
                    <a:pt x="-9599" y="196153"/>
                    <a:pt x="9521" y="267854"/>
                  </a:cubicBezTo>
                  <a:cubicBezTo>
                    <a:pt x="12381" y="278580"/>
                    <a:pt x="28702" y="279220"/>
                    <a:pt x="37230" y="286327"/>
                  </a:cubicBezTo>
                  <a:cubicBezTo>
                    <a:pt x="124036" y="358666"/>
                    <a:pt x="-19692" y="257617"/>
                    <a:pt x="120357" y="350982"/>
                  </a:cubicBezTo>
                  <a:lnTo>
                    <a:pt x="148067" y="369454"/>
                  </a:lnTo>
                  <a:cubicBezTo>
                    <a:pt x="144988" y="421794"/>
                    <a:pt x="150204" y="475291"/>
                    <a:pt x="138830" y="526473"/>
                  </a:cubicBezTo>
                  <a:cubicBezTo>
                    <a:pt x="136718" y="535977"/>
                    <a:pt x="118724" y="529627"/>
                    <a:pt x="111121" y="535709"/>
                  </a:cubicBezTo>
                  <a:cubicBezTo>
                    <a:pt x="102453" y="542644"/>
                    <a:pt x="100497" y="555569"/>
                    <a:pt x="92648" y="563418"/>
                  </a:cubicBezTo>
                  <a:cubicBezTo>
                    <a:pt x="84799" y="571267"/>
                    <a:pt x="64939" y="581891"/>
                    <a:pt x="64939" y="5818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任意多边形: 形状 35">
              <a:extLst>
                <a:ext uri="{FF2B5EF4-FFF2-40B4-BE49-F238E27FC236}">
                  <a16:creationId xmlns:a16="http://schemas.microsoft.com/office/drawing/2014/main" id="{EE7185B2-2851-4060-84C1-D80BD358F55F}"/>
                </a:ext>
              </a:extLst>
            </p:cNvPr>
            <p:cNvSpPr/>
            <p:nvPr/>
          </p:nvSpPr>
          <p:spPr>
            <a:xfrm>
              <a:off x="1148036" y="5659652"/>
              <a:ext cx="277090" cy="292276"/>
            </a:xfrm>
            <a:custGeom>
              <a:avLst/>
              <a:gdLst>
                <a:gd name="connsiteX0" fmla="*/ 110836 w 110836"/>
                <a:gd name="connsiteY0" fmla="*/ 0 h 277284"/>
                <a:gd name="connsiteX1" fmla="*/ 36946 w 110836"/>
                <a:gd name="connsiteY1" fmla="*/ 230909 h 277284"/>
                <a:gd name="connsiteX2" fmla="*/ 46182 w 110836"/>
                <a:gd name="connsiteY2" fmla="*/ 258618 h 277284"/>
                <a:gd name="connsiteX3" fmla="*/ 0 w 110836"/>
                <a:gd name="connsiteY3" fmla="*/ 277091 h 277284"/>
              </a:gdLst>
              <a:ahLst/>
              <a:cxnLst>
                <a:cxn ang="0">
                  <a:pos x="connsiteX0" y="connsiteY0"/>
                </a:cxn>
                <a:cxn ang="0">
                  <a:pos x="connsiteX1" y="connsiteY1"/>
                </a:cxn>
                <a:cxn ang="0">
                  <a:pos x="connsiteX2" y="connsiteY2"/>
                </a:cxn>
                <a:cxn ang="0">
                  <a:pos x="connsiteX3" y="connsiteY3"/>
                </a:cxn>
              </a:cxnLst>
              <a:rect l="l" t="t" r="r" b="b"/>
              <a:pathLst>
                <a:path w="110836" h="277284">
                  <a:moveTo>
                    <a:pt x="110836" y="0"/>
                  </a:moveTo>
                  <a:cubicBezTo>
                    <a:pt x="22676" y="146933"/>
                    <a:pt x="16095" y="95380"/>
                    <a:pt x="36946" y="230909"/>
                  </a:cubicBezTo>
                  <a:cubicBezTo>
                    <a:pt x="38426" y="240532"/>
                    <a:pt x="43103" y="249382"/>
                    <a:pt x="46182" y="258618"/>
                  </a:cubicBezTo>
                  <a:cubicBezTo>
                    <a:pt x="13350" y="280507"/>
                    <a:pt x="29574" y="277091"/>
                    <a:pt x="0" y="2770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箭头: 下 16">
            <a:extLst>
              <a:ext uri="{FF2B5EF4-FFF2-40B4-BE49-F238E27FC236}">
                <a16:creationId xmlns:a16="http://schemas.microsoft.com/office/drawing/2014/main" id="{C70B173E-6BF8-41D6-890B-8A05331955F6}"/>
              </a:ext>
            </a:extLst>
          </p:cNvPr>
          <p:cNvSpPr/>
          <p:nvPr/>
        </p:nvSpPr>
        <p:spPr>
          <a:xfrm flipV="1">
            <a:off x="3083112" y="3743362"/>
            <a:ext cx="597632" cy="535774"/>
          </a:xfrm>
          <a:prstGeom prst="downArrow">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5" name="组合 74">
            <a:extLst>
              <a:ext uri="{FF2B5EF4-FFF2-40B4-BE49-F238E27FC236}">
                <a16:creationId xmlns:a16="http://schemas.microsoft.com/office/drawing/2014/main" id="{A2FA8443-1433-4605-9E61-76DC94525383}"/>
              </a:ext>
            </a:extLst>
          </p:cNvPr>
          <p:cNvGrpSpPr>
            <a:grpSpLocks noChangeAspect="1"/>
          </p:cNvGrpSpPr>
          <p:nvPr/>
        </p:nvGrpSpPr>
        <p:grpSpPr>
          <a:xfrm rot="16200000">
            <a:off x="2917578" y="2839626"/>
            <a:ext cx="885918" cy="597634"/>
            <a:chOff x="5495453" y="2761307"/>
            <a:chExt cx="3150604" cy="1738265"/>
          </a:xfrm>
        </p:grpSpPr>
        <p:sp>
          <p:nvSpPr>
            <p:cNvPr id="77" name="矩形 76">
              <a:extLst>
                <a:ext uri="{FF2B5EF4-FFF2-40B4-BE49-F238E27FC236}">
                  <a16:creationId xmlns:a16="http://schemas.microsoft.com/office/drawing/2014/main" id="{8D907D8A-97DE-4B2D-AC91-0E6DA56F7482}"/>
                </a:ext>
              </a:extLst>
            </p:cNvPr>
            <p:cNvSpPr/>
            <p:nvPr/>
          </p:nvSpPr>
          <p:spPr>
            <a:xfrm>
              <a:off x="5677531" y="3126841"/>
              <a:ext cx="687055" cy="1115839"/>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空心弧 77">
              <a:extLst>
                <a:ext uri="{FF2B5EF4-FFF2-40B4-BE49-F238E27FC236}">
                  <a16:creationId xmlns:a16="http://schemas.microsoft.com/office/drawing/2014/main" id="{BA4B1991-A022-4B01-8173-1272951826E4}"/>
                </a:ext>
              </a:extLst>
            </p:cNvPr>
            <p:cNvSpPr/>
            <p:nvPr/>
          </p:nvSpPr>
          <p:spPr>
            <a:xfrm>
              <a:off x="6894212" y="2761307"/>
              <a:ext cx="937036" cy="567954"/>
            </a:xfrm>
            <a:prstGeom prst="blockArc">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矩形: 圆角 78">
              <a:extLst>
                <a:ext uri="{FF2B5EF4-FFF2-40B4-BE49-F238E27FC236}">
                  <a16:creationId xmlns:a16="http://schemas.microsoft.com/office/drawing/2014/main" id="{0300C162-E077-4245-9AAF-CB73FDFC495F}"/>
                </a:ext>
              </a:extLst>
            </p:cNvPr>
            <p:cNvSpPr/>
            <p:nvPr/>
          </p:nvSpPr>
          <p:spPr>
            <a:xfrm>
              <a:off x="6328371" y="3027325"/>
              <a:ext cx="2317686" cy="1314871"/>
            </a:xfrm>
            <a:prstGeom prst="round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矩形: 圆角 79">
              <a:extLst>
                <a:ext uri="{FF2B5EF4-FFF2-40B4-BE49-F238E27FC236}">
                  <a16:creationId xmlns:a16="http://schemas.microsoft.com/office/drawing/2014/main" id="{EC5048ED-C1DA-448C-9AA7-FB626E225EB2}"/>
                </a:ext>
              </a:extLst>
            </p:cNvPr>
            <p:cNvSpPr/>
            <p:nvPr/>
          </p:nvSpPr>
          <p:spPr>
            <a:xfrm>
              <a:off x="5495453" y="2869949"/>
              <a:ext cx="182078" cy="1629623"/>
            </a:xfrm>
            <a:prstGeom prst="round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E83FC392-C58E-4BE7-BEA5-7ED376B84197}"/>
              </a:ext>
            </a:extLst>
          </p:cNvPr>
          <p:cNvGrpSpPr/>
          <p:nvPr/>
        </p:nvGrpSpPr>
        <p:grpSpPr>
          <a:xfrm>
            <a:off x="1831403" y="1780018"/>
            <a:ext cx="1056140" cy="474048"/>
            <a:chOff x="3134860" y="1709057"/>
            <a:chExt cx="1350054" cy="637334"/>
          </a:xfrm>
        </p:grpSpPr>
        <p:sp>
          <p:nvSpPr>
            <p:cNvPr id="19" name="立方体 18">
              <a:extLst>
                <a:ext uri="{FF2B5EF4-FFF2-40B4-BE49-F238E27FC236}">
                  <a16:creationId xmlns:a16="http://schemas.microsoft.com/office/drawing/2014/main" id="{7C76E8B4-D842-4C2E-8BD9-0A946C965CF6}"/>
                </a:ext>
              </a:extLst>
            </p:cNvPr>
            <p:cNvSpPr/>
            <p:nvPr/>
          </p:nvSpPr>
          <p:spPr>
            <a:xfrm>
              <a:off x="3134860" y="1709057"/>
              <a:ext cx="1350054" cy="637334"/>
            </a:xfrm>
            <a:prstGeom prst="cube">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B209ADB5-FC3C-4A41-AA1F-99CA32588B3E}"/>
                </a:ext>
              </a:extLst>
            </p:cNvPr>
            <p:cNvSpPr/>
            <p:nvPr/>
          </p:nvSpPr>
          <p:spPr>
            <a:xfrm>
              <a:off x="3260535" y="2079171"/>
              <a:ext cx="158770" cy="8423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矩形 81">
              <a:extLst>
                <a:ext uri="{FF2B5EF4-FFF2-40B4-BE49-F238E27FC236}">
                  <a16:creationId xmlns:a16="http://schemas.microsoft.com/office/drawing/2014/main" id="{EF2D9540-5575-4982-9BEA-52D29BCDF55C}"/>
                </a:ext>
              </a:extLst>
            </p:cNvPr>
            <p:cNvSpPr/>
            <p:nvPr/>
          </p:nvSpPr>
          <p:spPr>
            <a:xfrm>
              <a:off x="3453547" y="2080102"/>
              <a:ext cx="158770" cy="8423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a:extLst>
                <a:ext uri="{FF2B5EF4-FFF2-40B4-BE49-F238E27FC236}">
                  <a16:creationId xmlns:a16="http://schemas.microsoft.com/office/drawing/2014/main" id="{9CFB77E1-9742-4300-A77F-3D41333C580A}"/>
                </a:ext>
              </a:extLst>
            </p:cNvPr>
            <p:cNvSpPr/>
            <p:nvPr/>
          </p:nvSpPr>
          <p:spPr>
            <a:xfrm>
              <a:off x="3646559" y="2079170"/>
              <a:ext cx="158770" cy="84239"/>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5" name="laptop-open_77577">
            <a:extLst>
              <a:ext uri="{FF2B5EF4-FFF2-40B4-BE49-F238E27FC236}">
                <a16:creationId xmlns:a16="http://schemas.microsoft.com/office/drawing/2014/main" id="{ACEFF4BD-E0FE-4FE5-919F-55C4204C9831}"/>
              </a:ext>
            </a:extLst>
          </p:cNvPr>
          <p:cNvSpPr/>
          <p:nvPr/>
        </p:nvSpPr>
        <p:spPr>
          <a:xfrm>
            <a:off x="3893888" y="1602654"/>
            <a:ext cx="798281" cy="561134"/>
          </a:xfrm>
          <a:custGeom>
            <a:avLst/>
            <a:gdLst>
              <a:gd name="connsiteX0" fmla="*/ 34990 w 608700"/>
              <a:gd name="connsiteY0" fmla="*/ 453429 h 514140"/>
              <a:gd name="connsiteX1" fmla="*/ 34990 w 608700"/>
              <a:gd name="connsiteY1" fmla="*/ 479204 h 514140"/>
              <a:gd name="connsiteX2" fmla="*/ 573710 w 608700"/>
              <a:gd name="connsiteY2" fmla="*/ 479204 h 514140"/>
              <a:gd name="connsiteX3" fmla="*/ 573710 w 608700"/>
              <a:gd name="connsiteY3" fmla="*/ 453429 h 514140"/>
              <a:gd name="connsiteX4" fmla="*/ 458498 w 608700"/>
              <a:gd name="connsiteY4" fmla="*/ 360660 h 514140"/>
              <a:gd name="connsiteX5" fmla="*/ 470886 w 608700"/>
              <a:gd name="connsiteY5" fmla="*/ 365799 h 514140"/>
              <a:gd name="connsiteX6" fmla="*/ 476035 w 608700"/>
              <a:gd name="connsiteY6" fmla="*/ 378162 h 514140"/>
              <a:gd name="connsiteX7" fmla="*/ 470886 w 608700"/>
              <a:gd name="connsiteY7" fmla="*/ 390451 h 514140"/>
              <a:gd name="connsiteX8" fmla="*/ 458498 w 608700"/>
              <a:gd name="connsiteY8" fmla="*/ 395590 h 514140"/>
              <a:gd name="connsiteX9" fmla="*/ 446110 w 608700"/>
              <a:gd name="connsiteY9" fmla="*/ 390451 h 514140"/>
              <a:gd name="connsiteX10" fmla="*/ 441035 w 608700"/>
              <a:gd name="connsiteY10" fmla="*/ 378162 h 514140"/>
              <a:gd name="connsiteX11" fmla="*/ 446110 w 608700"/>
              <a:gd name="connsiteY11" fmla="*/ 365799 h 514140"/>
              <a:gd name="connsiteX12" fmla="*/ 458498 w 608700"/>
              <a:gd name="connsiteY12" fmla="*/ 360660 h 514140"/>
              <a:gd name="connsiteX13" fmla="*/ 389272 w 608700"/>
              <a:gd name="connsiteY13" fmla="*/ 360660 h 514140"/>
              <a:gd name="connsiteX14" fmla="*/ 401660 w 608700"/>
              <a:gd name="connsiteY14" fmla="*/ 365799 h 514140"/>
              <a:gd name="connsiteX15" fmla="*/ 406810 w 608700"/>
              <a:gd name="connsiteY15" fmla="*/ 378162 h 514140"/>
              <a:gd name="connsiteX16" fmla="*/ 401660 w 608700"/>
              <a:gd name="connsiteY16" fmla="*/ 390451 h 514140"/>
              <a:gd name="connsiteX17" fmla="*/ 389272 w 608700"/>
              <a:gd name="connsiteY17" fmla="*/ 395590 h 514140"/>
              <a:gd name="connsiteX18" fmla="*/ 376884 w 608700"/>
              <a:gd name="connsiteY18" fmla="*/ 390451 h 514140"/>
              <a:gd name="connsiteX19" fmla="*/ 371810 w 608700"/>
              <a:gd name="connsiteY19" fmla="*/ 378162 h 514140"/>
              <a:gd name="connsiteX20" fmla="*/ 376884 w 608700"/>
              <a:gd name="connsiteY20" fmla="*/ 365799 h 514140"/>
              <a:gd name="connsiteX21" fmla="*/ 389272 w 608700"/>
              <a:gd name="connsiteY21" fmla="*/ 360660 h 514140"/>
              <a:gd name="connsiteX22" fmla="*/ 131280 w 608700"/>
              <a:gd name="connsiteY22" fmla="*/ 360660 h 514140"/>
              <a:gd name="connsiteX23" fmla="*/ 318151 w 608700"/>
              <a:gd name="connsiteY23" fmla="*/ 360660 h 514140"/>
              <a:gd name="connsiteX24" fmla="*/ 335682 w 608700"/>
              <a:gd name="connsiteY24" fmla="*/ 378162 h 514140"/>
              <a:gd name="connsiteX25" fmla="*/ 318151 w 608700"/>
              <a:gd name="connsiteY25" fmla="*/ 395590 h 514140"/>
              <a:gd name="connsiteX26" fmla="*/ 131280 w 608700"/>
              <a:gd name="connsiteY26" fmla="*/ 395590 h 514140"/>
              <a:gd name="connsiteX27" fmla="*/ 113824 w 608700"/>
              <a:gd name="connsiteY27" fmla="*/ 378162 h 514140"/>
              <a:gd name="connsiteX28" fmla="*/ 131280 w 608700"/>
              <a:gd name="connsiteY28" fmla="*/ 360660 h 514140"/>
              <a:gd name="connsiteX29" fmla="*/ 91831 w 608700"/>
              <a:gd name="connsiteY29" fmla="*/ 337819 h 514140"/>
              <a:gd name="connsiteX30" fmla="*/ 47149 w 608700"/>
              <a:gd name="connsiteY30" fmla="*/ 418567 h 514140"/>
              <a:gd name="connsiteX31" fmla="*/ 561551 w 608700"/>
              <a:gd name="connsiteY31" fmla="*/ 418567 h 514140"/>
              <a:gd name="connsiteX32" fmla="*/ 516869 w 608700"/>
              <a:gd name="connsiteY32" fmla="*/ 337819 h 514140"/>
              <a:gd name="connsiteX33" fmla="*/ 132620 w 608700"/>
              <a:gd name="connsiteY33" fmla="*/ 55253 h 514140"/>
              <a:gd name="connsiteX34" fmla="*/ 455192 w 608700"/>
              <a:gd name="connsiteY34" fmla="*/ 55253 h 514140"/>
              <a:gd name="connsiteX35" fmla="*/ 472648 w 608700"/>
              <a:gd name="connsiteY35" fmla="*/ 72682 h 514140"/>
              <a:gd name="connsiteX36" fmla="*/ 455192 w 608700"/>
              <a:gd name="connsiteY36" fmla="*/ 90185 h 514140"/>
              <a:gd name="connsiteX37" fmla="*/ 150151 w 608700"/>
              <a:gd name="connsiteY37" fmla="*/ 90185 h 514140"/>
              <a:gd name="connsiteX38" fmla="*/ 150151 w 608700"/>
              <a:gd name="connsiteY38" fmla="*/ 264621 h 514140"/>
              <a:gd name="connsiteX39" fmla="*/ 132620 w 608700"/>
              <a:gd name="connsiteY39" fmla="*/ 282050 h 514140"/>
              <a:gd name="connsiteX40" fmla="*/ 115164 w 608700"/>
              <a:gd name="connsiteY40" fmla="*/ 264621 h 514140"/>
              <a:gd name="connsiteX41" fmla="*/ 115164 w 608700"/>
              <a:gd name="connsiteY41" fmla="*/ 72682 h 514140"/>
              <a:gd name="connsiteX42" fmla="*/ 132620 w 608700"/>
              <a:gd name="connsiteY42" fmla="*/ 55253 h 514140"/>
              <a:gd name="connsiteX43" fmla="*/ 94815 w 608700"/>
              <a:gd name="connsiteY43" fmla="*/ 34936 h 514140"/>
              <a:gd name="connsiteX44" fmla="*/ 94815 w 608700"/>
              <a:gd name="connsiteY44" fmla="*/ 302882 h 514140"/>
              <a:gd name="connsiteX45" fmla="*/ 513885 w 608700"/>
              <a:gd name="connsiteY45" fmla="*/ 302882 h 514140"/>
              <a:gd name="connsiteX46" fmla="*/ 513885 w 608700"/>
              <a:gd name="connsiteY46" fmla="*/ 34936 h 514140"/>
              <a:gd name="connsiteX47" fmla="*/ 77360 w 608700"/>
              <a:gd name="connsiteY47" fmla="*/ 0 h 514140"/>
              <a:gd name="connsiteX48" fmla="*/ 531340 w 608700"/>
              <a:gd name="connsiteY48" fmla="*/ 0 h 514140"/>
              <a:gd name="connsiteX49" fmla="*/ 548870 w 608700"/>
              <a:gd name="connsiteY49" fmla="*/ 17505 h 514140"/>
              <a:gd name="connsiteX50" fmla="*/ 548870 w 608700"/>
              <a:gd name="connsiteY50" fmla="*/ 320313 h 514140"/>
              <a:gd name="connsiteX51" fmla="*/ 548646 w 608700"/>
              <a:gd name="connsiteY51" fmla="*/ 322920 h 514140"/>
              <a:gd name="connsiteX52" fmla="*/ 606531 w 608700"/>
              <a:gd name="connsiteY52" fmla="*/ 427581 h 514140"/>
              <a:gd name="connsiteX53" fmla="*/ 608695 w 608700"/>
              <a:gd name="connsiteY53" fmla="*/ 436594 h 514140"/>
              <a:gd name="connsiteX54" fmla="*/ 608695 w 608700"/>
              <a:gd name="connsiteY54" fmla="*/ 436818 h 514140"/>
              <a:gd name="connsiteX55" fmla="*/ 608695 w 608700"/>
              <a:gd name="connsiteY55" fmla="*/ 496635 h 514140"/>
              <a:gd name="connsiteX56" fmla="*/ 591240 w 608700"/>
              <a:gd name="connsiteY56" fmla="*/ 514140 h 514140"/>
              <a:gd name="connsiteX57" fmla="*/ 17535 w 608700"/>
              <a:gd name="connsiteY57" fmla="*/ 514140 h 514140"/>
              <a:gd name="connsiteX58" fmla="*/ 5 w 608700"/>
              <a:gd name="connsiteY58" fmla="*/ 496635 h 514140"/>
              <a:gd name="connsiteX59" fmla="*/ 5 w 608700"/>
              <a:gd name="connsiteY59" fmla="*/ 436445 h 514140"/>
              <a:gd name="connsiteX60" fmla="*/ 5 w 608700"/>
              <a:gd name="connsiteY60" fmla="*/ 436371 h 514140"/>
              <a:gd name="connsiteX61" fmla="*/ 2169 w 608700"/>
              <a:gd name="connsiteY61" fmla="*/ 427581 h 514140"/>
              <a:gd name="connsiteX62" fmla="*/ 60054 w 608700"/>
              <a:gd name="connsiteY62" fmla="*/ 322920 h 514140"/>
              <a:gd name="connsiteX63" fmla="*/ 59830 w 608700"/>
              <a:gd name="connsiteY63" fmla="*/ 320313 h 514140"/>
              <a:gd name="connsiteX64" fmla="*/ 59830 w 608700"/>
              <a:gd name="connsiteY64" fmla="*/ 17505 h 514140"/>
              <a:gd name="connsiteX65" fmla="*/ 77360 w 608700"/>
              <a:gd name="connsiteY65" fmla="*/ 0 h 51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8700" h="514140">
                <a:moveTo>
                  <a:pt x="34990" y="453429"/>
                </a:moveTo>
                <a:lnTo>
                  <a:pt x="34990" y="479204"/>
                </a:lnTo>
                <a:lnTo>
                  <a:pt x="573710" y="479204"/>
                </a:lnTo>
                <a:lnTo>
                  <a:pt x="573710" y="453429"/>
                </a:lnTo>
                <a:close/>
                <a:moveTo>
                  <a:pt x="458498" y="360660"/>
                </a:moveTo>
                <a:cubicBezTo>
                  <a:pt x="463125" y="360660"/>
                  <a:pt x="467602" y="362522"/>
                  <a:pt x="470886" y="365799"/>
                </a:cubicBezTo>
                <a:cubicBezTo>
                  <a:pt x="474170" y="369002"/>
                  <a:pt x="476035" y="373545"/>
                  <a:pt x="476035" y="378162"/>
                </a:cubicBezTo>
                <a:cubicBezTo>
                  <a:pt x="476035" y="382705"/>
                  <a:pt x="474170" y="387249"/>
                  <a:pt x="470886" y="390451"/>
                </a:cubicBezTo>
                <a:cubicBezTo>
                  <a:pt x="467602" y="393728"/>
                  <a:pt x="463125" y="395590"/>
                  <a:pt x="458498" y="395590"/>
                </a:cubicBezTo>
                <a:cubicBezTo>
                  <a:pt x="453946" y="395590"/>
                  <a:pt x="449393" y="393728"/>
                  <a:pt x="446110" y="390451"/>
                </a:cubicBezTo>
                <a:cubicBezTo>
                  <a:pt x="442901" y="387249"/>
                  <a:pt x="441035" y="382705"/>
                  <a:pt x="441035" y="378162"/>
                </a:cubicBezTo>
                <a:cubicBezTo>
                  <a:pt x="441035" y="373545"/>
                  <a:pt x="442901" y="369002"/>
                  <a:pt x="446110" y="365799"/>
                </a:cubicBezTo>
                <a:cubicBezTo>
                  <a:pt x="449393" y="362522"/>
                  <a:pt x="453946" y="360660"/>
                  <a:pt x="458498" y="360660"/>
                </a:cubicBezTo>
                <a:close/>
                <a:moveTo>
                  <a:pt x="389272" y="360660"/>
                </a:moveTo>
                <a:cubicBezTo>
                  <a:pt x="393899" y="360660"/>
                  <a:pt x="398377" y="362522"/>
                  <a:pt x="401660" y="365799"/>
                </a:cubicBezTo>
                <a:cubicBezTo>
                  <a:pt x="404944" y="369002"/>
                  <a:pt x="406810" y="373545"/>
                  <a:pt x="406810" y="378162"/>
                </a:cubicBezTo>
                <a:cubicBezTo>
                  <a:pt x="406810" y="382705"/>
                  <a:pt x="404944" y="387249"/>
                  <a:pt x="401660" y="390451"/>
                </a:cubicBezTo>
                <a:cubicBezTo>
                  <a:pt x="398377" y="393728"/>
                  <a:pt x="393899" y="395590"/>
                  <a:pt x="389272" y="395590"/>
                </a:cubicBezTo>
                <a:cubicBezTo>
                  <a:pt x="384720" y="395590"/>
                  <a:pt x="380168" y="393728"/>
                  <a:pt x="376884" y="390451"/>
                </a:cubicBezTo>
                <a:cubicBezTo>
                  <a:pt x="373675" y="387249"/>
                  <a:pt x="371810" y="382705"/>
                  <a:pt x="371810" y="378162"/>
                </a:cubicBezTo>
                <a:cubicBezTo>
                  <a:pt x="371810" y="373545"/>
                  <a:pt x="373675" y="369002"/>
                  <a:pt x="376884" y="365799"/>
                </a:cubicBezTo>
                <a:cubicBezTo>
                  <a:pt x="380168" y="362522"/>
                  <a:pt x="384720" y="360660"/>
                  <a:pt x="389272" y="360660"/>
                </a:cubicBezTo>
                <a:close/>
                <a:moveTo>
                  <a:pt x="131280" y="360660"/>
                </a:moveTo>
                <a:lnTo>
                  <a:pt x="318151" y="360660"/>
                </a:lnTo>
                <a:cubicBezTo>
                  <a:pt x="327849" y="360660"/>
                  <a:pt x="335682" y="368480"/>
                  <a:pt x="335682" y="378162"/>
                </a:cubicBezTo>
                <a:cubicBezTo>
                  <a:pt x="335682" y="387770"/>
                  <a:pt x="327849" y="395590"/>
                  <a:pt x="318151" y="395590"/>
                </a:cubicBezTo>
                <a:lnTo>
                  <a:pt x="131280" y="395590"/>
                </a:lnTo>
                <a:cubicBezTo>
                  <a:pt x="121657" y="395590"/>
                  <a:pt x="113824" y="387770"/>
                  <a:pt x="113824" y="378162"/>
                </a:cubicBezTo>
                <a:cubicBezTo>
                  <a:pt x="113824" y="368480"/>
                  <a:pt x="121657" y="360660"/>
                  <a:pt x="131280" y="360660"/>
                </a:cubicBezTo>
                <a:close/>
                <a:moveTo>
                  <a:pt x="91831" y="337819"/>
                </a:moveTo>
                <a:lnTo>
                  <a:pt x="47149" y="418567"/>
                </a:lnTo>
                <a:lnTo>
                  <a:pt x="561551" y="418567"/>
                </a:lnTo>
                <a:lnTo>
                  <a:pt x="516869" y="337819"/>
                </a:lnTo>
                <a:close/>
                <a:moveTo>
                  <a:pt x="132620" y="55253"/>
                </a:moveTo>
                <a:lnTo>
                  <a:pt x="455192" y="55253"/>
                </a:lnTo>
                <a:cubicBezTo>
                  <a:pt x="464815" y="55253"/>
                  <a:pt x="472648" y="63074"/>
                  <a:pt x="472648" y="72682"/>
                </a:cubicBezTo>
                <a:cubicBezTo>
                  <a:pt x="472648" y="82364"/>
                  <a:pt x="464815" y="90185"/>
                  <a:pt x="455192" y="90185"/>
                </a:cubicBezTo>
                <a:lnTo>
                  <a:pt x="150151" y="90185"/>
                </a:lnTo>
                <a:lnTo>
                  <a:pt x="150151" y="264621"/>
                </a:lnTo>
                <a:cubicBezTo>
                  <a:pt x="150151" y="274229"/>
                  <a:pt x="142318" y="282050"/>
                  <a:pt x="132620" y="282050"/>
                </a:cubicBezTo>
                <a:cubicBezTo>
                  <a:pt x="122997" y="282050"/>
                  <a:pt x="115164" y="274229"/>
                  <a:pt x="115164" y="264621"/>
                </a:cubicBezTo>
                <a:lnTo>
                  <a:pt x="115164" y="72682"/>
                </a:lnTo>
                <a:cubicBezTo>
                  <a:pt x="115164" y="63074"/>
                  <a:pt x="122997" y="55253"/>
                  <a:pt x="132620" y="55253"/>
                </a:cubicBezTo>
                <a:close/>
                <a:moveTo>
                  <a:pt x="94815" y="34936"/>
                </a:moveTo>
                <a:lnTo>
                  <a:pt x="94815" y="302882"/>
                </a:lnTo>
                <a:lnTo>
                  <a:pt x="513885" y="302882"/>
                </a:lnTo>
                <a:lnTo>
                  <a:pt x="513885" y="34936"/>
                </a:lnTo>
                <a:close/>
                <a:moveTo>
                  <a:pt x="77360" y="0"/>
                </a:moveTo>
                <a:lnTo>
                  <a:pt x="531340" y="0"/>
                </a:lnTo>
                <a:cubicBezTo>
                  <a:pt x="541038" y="0"/>
                  <a:pt x="548870" y="7822"/>
                  <a:pt x="548870" y="17505"/>
                </a:cubicBezTo>
                <a:lnTo>
                  <a:pt x="548870" y="320313"/>
                </a:lnTo>
                <a:cubicBezTo>
                  <a:pt x="548870" y="321207"/>
                  <a:pt x="548795" y="322101"/>
                  <a:pt x="548646" y="322920"/>
                </a:cubicBezTo>
                <a:lnTo>
                  <a:pt x="606531" y="427581"/>
                </a:lnTo>
                <a:cubicBezTo>
                  <a:pt x="608098" y="430337"/>
                  <a:pt x="608769" y="433466"/>
                  <a:pt x="608695" y="436594"/>
                </a:cubicBezTo>
                <a:cubicBezTo>
                  <a:pt x="608695" y="436669"/>
                  <a:pt x="608695" y="436743"/>
                  <a:pt x="608695" y="436818"/>
                </a:cubicBezTo>
                <a:lnTo>
                  <a:pt x="608695" y="496635"/>
                </a:lnTo>
                <a:cubicBezTo>
                  <a:pt x="608695" y="506318"/>
                  <a:pt x="600862" y="514140"/>
                  <a:pt x="591240" y="514140"/>
                </a:cubicBezTo>
                <a:lnTo>
                  <a:pt x="17535" y="514140"/>
                </a:lnTo>
                <a:cubicBezTo>
                  <a:pt x="7838" y="514140"/>
                  <a:pt x="5" y="506318"/>
                  <a:pt x="5" y="496635"/>
                </a:cubicBezTo>
                <a:lnTo>
                  <a:pt x="5" y="436445"/>
                </a:lnTo>
                <a:cubicBezTo>
                  <a:pt x="5" y="436445"/>
                  <a:pt x="5" y="436371"/>
                  <a:pt x="5" y="436371"/>
                </a:cubicBezTo>
                <a:cubicBezTo>
                  <a:pt x="-69" y="433317"/>
                  <a:pt x="677" y="430263"/>
                  <a:pt x="2169" y="427581"/>
                </a:cubicBezTo>
                <a:lnTo>
                  <a:pt x="60054" y="322920"/>
                </a:lnTo>
                <a:cubicBezTo>
                  <a:pt x="59905" y="322101"/>
                  <a:pt x="59830" y="321207"/>
                  <a:pt x="59830" y="320313"/>
                </a:cubicBezTo>
                <a:lnTo>
                  <a:pt x="59830" y="17505"/>
                </a:lnTo>
                <a:cubicBezTo>
                  <a:pt x="59830" y="7822"/>
                  <a:pt x="67662" y="0"/>
                  <a:pt x="7736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连接符: 肘形 22">
            <a:extLst>
              <a:ext uri="{FF2B5EF4-FFF2-40B4-BE49-F238E27FC236}">
                <a16:creationId xmlns:a16="http://schemas.microsoft.com/office/drawing/2014/main" id="{0DC80FD6-BB1C-473E-A212-02901D15B3A1}"/>
              </a:ext>
            </a:extLst>
          </p:cNvPr>
          <p:cNvCxnSpPr>
            <a:stCxn id="19" idx="5"/>
            <a:endCxn id="79" idx="3"/>
          </p:cNvCxnSpPr>
          <p:nvPr/>
        </p:nvCxnSpPr>
        <p:spPr>
          <a:xfrm>
            <a:off x="2887543" y="1957786"/>
            <a:ext cx="491671" cy="737699"/>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连接符: 肘形 24">
            <a:extLst>
              <a:ext uri="{FF2B5EF4-FFF2-40B4-BE49-F238E27FC236}">
                <a16:creationId xmlns:a16="http://schemas.microsoft.com/office/drawing/2014/main" id="{F75A6F93-18A9-4E1D-AA72-4E91650D7B24}"/>
              </a:ext>
            </a:extLst>
          </p:cNvPr>
          <p:cNvCxnSpPr>
            <a:cxnSpLocks/>
            <a:stCxn id="79" idx="2"/>
          </p:cNvCxnSpPr>
          <p:nvPr/>
        </p:nvCxnSpPr>
        <p:spPr>
          <a:xfrm flipV="1">
            <a:off x="3605247" y="1979164"/>
            <a:ext cx="634643" cy="1042176"/>
          </a:xfrm>
          <a:prstGeom prst="bentConnector2">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3F644B42-415C-4A47-B899-FA6421186ADC}"/>
              </a:ext>
            </a:extLst>
          </p:cNvPr>
          <p:cNvCxnSpPr>
            <a:cxnSpLocks/>
          </p:cNvCxnSpPr>
          <p:nvPr/>
        </p:nvCxnSpPr>
        <p:spPr>
          <a:xfrm flipV="1">
            <a:off x="3359778" y="1948740"/>
            <a:ext cx="612868" cy="287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3E9B0293-C553-4F19-A4C9-2A0D723A4621}"/>
              </a:ext>
            </a:extLst>
          </p:cNvPr>
          <p:cNvSpPr txBox="1"/>
          <p:nvPr/>
        </p:nvSpPr>
        <p:spPr>
          <a:xfrm>
            <a:off x="1233539" y="1259208"/>
            <a:ext cx="202345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Power control unit</a:t>
            </a:r>
            <a:endParaRPr lang="zh-CN" altLang="en-US" dirty="0">
              <a:latin typeface="Times New Roman" panose="02020603050405020304" pitchFamily="18" charset="0"/>
              <a:cs typeface="Times New Roman" panose="02020603050405020304" pitchFamily="18" charset="0"/>
            </a:endParaRPr>
          </a:p>
        </p:txBody>
      </p:sp>
      <p:sp>
        <p:nvSpPr>
          <p:cNvPr id="97" name="文本框 96">
            <a:extLst>
              <a:ext uri="{FF2B5EF4-FFF2-40B4-BE49-F238E27FC236}">
                <a16:creationId xmlns:a16="http://schemas.microsoft.com/office/drawing/2014/main" id="{1C07D602-2E77-47FB-B405-9C669203A9C3}"/>
              </a:ext>
            </a:extLst>
          </p:cNvPr>
          <p:cNvSpPr txBox="1"/>
          <p:nvPr/>
        </p:nvSpPr>
        <p:spPr>
          <a:xfrm>
            <a:off x="3605247" y="1259208"/>
            <a:ext cx="166439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Processing unit</a:t>
            </a:r>
            <a:endParaRPr lang="zh-CN" altLang="en-US" dirty="0">
              <a:latin typeface="Times New Roman" panose="02020603050405020304" pitchFamily="18" charset="0"/>
              <a:cs typeface="Times New Roman" panose="02020603050405020304" pitchFamily="18" charset="0"/>
            </a:endParaRPr>
          </a:p>
        </p:txBody>
      </p:sp>
      <p:sp>
        <p:nvSpPr>
          <p:cNvPr id="98" name="文本框 97">
            <a:extLst>
              <a:ext uri="{FF2B5EF4-FFF2-40B4-BE49-F238E27FC236}">
                <a16:creationId xmlns:a16="http://schemas.microsoft.com/office/drawing/2014/main" id="{2AE21FA1-30E6-4DEC-A29E-4FC878F1ED12}"/>
              </a:ext>
            </a:extLst>
          </p:cNvPr>
          <p:cNvSpPr txBox="1"/>
          <p:nvPr/>
        </p:nvSpPr>
        <p:spPr>
          <a:xfrm>
            <a:off x="1755727" y="2393857"/>
            <a:ext cx="166439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Infrared camera</a:t>
            </a:r>
            <a:endParaRPr lang="zh-CN" altLang="en-US" dirty="0">
              <a:latin typeface="Times New Roman" panose="02020603050405020304" pitchFamily="18" charset="0"/>
              <a:cs typeface="Times New Roman" panose="02020603050405020304" pitchFamily="18" charset="0"/>
            </a:endParaRPr>
          </a:p>
        </p:txBody>
      </p:sp>
      <p:sp>
        <p:nvSpPr>
          <p:cNvPr id="99" name="文本框 98">
            <a:extLst>
              <a:ext uri="{FF2B5EF4-FFF2-40B4-BE49-F238E27FC236}">
                <a16:creationId xmlns:a16="http://schemas.microsoft.com/office/drawing/2014/main" id="{68799E45-3C11-4CA8-B44B-9A381C5BF555}"/>
              </a:ext>
            </a:extLst>
          </p:cNvPr>
          <p:cNvSpPr txBox="1"/>
          <p:nvPr/>
        </p:nvSpPr>
        <p:spPr>
          <a:xfrm>
            <a:off x="903576" y="2887055"/>
            <a:ext cx="149357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Halogen lamp</a:t>
            </a:r>
            <a:endParaRPr lang="zh-CN" altLang="en-US" dirty="0">
              <a:latin typeface="Times New Roman" panose="02020603050405020304" pitchFamily="18" charset="0"/>
              <a:cs typeface="Times New Roman" panose="02020603050405020304" pitchFamily="18" charset="0"/>
            </a:endParaRPr>
          </a:p>
        </p:txBody>
      </p:sp>
      <p:sp>
        <p:nvSpPr>
          <p:cNvPr id="100" name="文本框 99">
            <a:extLst>
              <a:ext uri="{FF2B5EF4-FFF2-40B4-BE49-F238E27FC236}">
                <a16:creationId xmlns:a16="http://schemas.microsoft.com/office/drawing/2014/main" id="{82E97704-87BF-4E75-B2A9-EE65E373A51B}"/>
              </a:ext>
            </a:extLst>
          </p:cNvPr>
          <p:cNvSpPr txBox="1"/>
          <p:nvPr/>
        </p:nvSpPr>
        <p:spPr>
          <a:xfrm>
            <a:off x="4239890" y="2887055"/>
            <a:ext cx="1493575"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Halogen lamp</a:t>
            </a:r>
            <a:endParaRPr lang="zh-CN" altLang="en-US" dirty="0">
              <a:latin typeface="Times New Roman" panose="02020603050405020304" pitchFamily="18" charset="0"/>
              <a:cs typeface="Times New Roman" panose="02020603050405020304" pitchFamily="18" charset="0"/>
            </a:endParaRPr>
          </a:p>
        </p:txBody>
      </p:sp>
      <p:sp>
        <p:nvSpPr>
          <p:cNvPr id="106" name="文本框 105">
            <a:extLst>
              <a:ext uri="{FF2B5EF4-FFF2-40B4-BE49-F238E27FC236}">
                <a16:creationId xmlns:a16="http://schemas.microsoft.com/office/drawing/2014/main" id="{4FD43E26-897D-49F8-AF25-EB375F680825}"/>
              </a:ext>
            </a:extLst>
          </p:cNvPr>
          <p:cNvSpPr txBox="1"/>
          <p:nvPr/>
        </p:nvSpPr>
        <p:spPr>
          <a:xfrm>
            <a:off x="584577" y="797244"/>
            <a:ext cx="5678700" cy="400110"/>
          </a:xfrm>
          <a:prstGeom prst="rect">
            <a:avLst/>
          </a:prstGeom>
          <a:noFill/>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Infrared thermography detecting diagram</a:t>
            </a:r>
            <a:endParaRPr lang="zh-CN" altLang="en-US" sz="2000" b="1" dirty="0">
              <a:latin typeface="Times New Roman" panose="02020603050405020304" pitchFamily="18" charset="0"/>
              <a:cs typeface="Times New Roman" panose="02020603050405020304" pitchFamily="18" charset="0"/>
            </a:endParaRPr>
          </a:p>
        </p:txBody>
      </p:sp>
      <p:cxnSp>
        <p:nvCxnSpPr>
          <p:cNvPr id="7" name="直接箭头连接符 6">
            <a:extLst>
              <a:ext uri="{FF2B5EF4-FFF2-40B4-BE49-F238E27FC236}">
                <a16:creationId xmlns:a16="http://schemas.microsoft.com/office/drawing/2014/main" id="{0E03EE21-AF22-4EDC-A0B1-5F70371E42CC}"/>
              </a:ext>
            </a:extLst>
          </p:cNvPr>
          <p:cNvCxnSpPr/>
          <p:nvPr/>
        </p:nvCxnSpPr>
        <p:spPr>
          <a:xfrm flipV="1">
            <a:off x="1203059" y="4330335"/>
            <a:ext cx="0" cy="3027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6F27998D-D4BD-4148-A3A1-75921D72A0C4}"/>
              </a:ext>
            </a:extLst>
          </p:cNvPr>
          <p:cNvCxnSpPr/>
          <p:nvPr/>
        </p:nvCxnSpPr>
        <p:spPr>
          <a:xfrm flipV="1">
            <a:off x="1355196" y="4330335"/>
            <a:ext cx="0" cy="3027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1C75E663-5742-4E92-A035-2FEC6D7C6797}"/>
              </a:ext>
            </a:extLst>
          </p:cNvPr>
          <p:cNvCxnSpPr/>
          <p:nvPr/>
        </p:nvCxnSpPr>
        <p:spPr>
          <a:xfrm flipV="1">
            <a:off x="1507333" y="4330335"/>
            <a:ext cx="0" cy="3027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E4D98BF0-9A25-4473-9DB5-A8E4F19414D7}"/>
              </a:ext>
            </a:extLst>
          </p:cNvPr>
          <p:cNvCxnSpPr>
            <a:cxnSpLocks/>
          </p:cNvCxnSpPr>
          <p:nvPr/>
        </p:nvCxnSpPr>
        <p:spPr>
          <a:xfrm flipV="1">
            <a:off x="1659470" y="4421908"/>
            <a:ext cx="0" cy="211189"/>
          </a:xfrm>
          <a:prstGeom prst="straightConnector1">
            <a:avLst/>
          </a:prstGeom>
          <a:ln w="31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F2DF1BD4-D640-470B-89B9-84323A5F0F6A}"/>
              </a:ext>
            </a:extLst>
          </p:cNvPr>
          <p:cNvCxnSpPr>
            <a:cxnSpLocks/>
          </p:cNvCxnSpPr>
          <p:nvPr/>
        </p:nvCxnSpPr>
        <p:spPr>
          <a:xfrm flipV="1">
            <a:off x="1811607" y="4475883"/>
            <a:ext cx="0" cy="157214"/>
          </a:xfrm>
          <a:prstGeom prst="straightConnector1">
            <a:avLst/>
          </a:prstGeom>
          <a:ln w="31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1D11F776-F86B-41FF-9F93-6510E97362AF}"/>
              </a:ext>
            </a:extLst>
          </p:cNvPr>
          <p:cNvCxnSpPr>
            <a:cxnSpLocks/>
          </p:cNvCxnSpPr>
          <p:nvPr/>
        </p:nvCxnSpPr>
        <p:spPr>
          <a:xfrm flipV="1">
            <a:off x="1963744" y="4407621"/>
            <a:ext cx="0" cy="225476"/>
          </a:xfrm>
          <a:prstGeom prst="straightConnector1">
            <a:avLst/>
          </a:prstGeom>
          <a:ln w="3175">
            <a:solidFill>
              <a:schemeClr val="tx1"/>
            </a:solidFill>
            <a:tailEnd type="stealth" w="lg" len="med"/>
          </a:ln>
        </p:spPr>
        <p:style>
          <a:lnRef idx="1">
            <a:schemeClr val="accent1"/>
          </a:lnRef>
          <a:fillRef idx="0">
            <a:schemeClr val="accent1"/>
          </a:fillRef>
          <a:effectRef idx="0">
            <a:schemeClr val="accent1"/>
          </a:effectRef>
          <a:fontRef idx="minor">
            <a:schemeClr val="tx1"/>
          </a:fontRef>
        </p:style>
      </p:cxnSp>
      <p:cxnSp>
        <p:nvCxnSpPr>
          <p:cNvPr id="49" name="直接箭头连接符 48">
            <a:extLst>
              <a:ext uri="{FF2B5EF4-FFF2-40B4-BE49-F238E27FC236}">
                <a16:creationId xmlns:a16="http://schemas.microsoft.com/office/drawing/2014/main" id="{A40FD253-9038-4DA0-9552-EF0AC0DDD3D8}"/>
              </a:ext>
            </a:extLst>
          </p:cNvPr>
          <p:cNvCxnSpPr/>
          <p:nvPr/>
        </p:nvCxnSpPr>
        <p:spPr>
          <a:xfrm flipV="1">
            <a:off x="2115881" y="4330335"/>
            <a:ext cx="0" cy="3027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348D3560-2EA8-432D-83CC-5965805100A6}"/>
              </a:ext>
            </a:extLst>
          </p:cNvPr>
          <p:cNvCxnSpPr/>
          <p:nvPr/>
        </p:nvCxnSpPr>
        <p:spPr>
          <a:xfrm flipV="1">
            <a:off x="2268018" y="4330335"/>
            <a:ext cx="0" cy="3027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EA60DE92-F885-481F-AE2D-55E29C959A76}"/>
              </a:ext>
            </a:extLst>
          </p:cNvPr>
          <p:cNvCxnSpPr/>
          <p:nvPr/>
        </p:nvCxnSpPr>
        <p:spPr>
          <a:xfrm flipV="1">
            <a:off x="2420155" y="4330335"/>
            <a:ext cx="0" cy="3027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D3A71687-3308-4ECB-A40A-CED7F48559BC}"/>
              </a:ext>
            </a:extLst>
          </p:cNvPr>
          <p:cNvCxnSpPr/>
          <p:nvPr/>
        </p:nvCxnSpPr>
        <p:spPr>
          <a:xfrm flipV="1">
            <a:off x="2572292" y="4330335"/>
            <a:ext cx="0" cy="3027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B8215C41-732A-4A9C-BA89-90126D90A5C5}"/>
              </a:ext>
            </a:extLst>
          </p:cNvPr>
          <p:cNvCxnSpPr/>
          <p:nvPr/>
        </p:nvCxnSpPr>
        <p:spPr>
          <a:xfrm flipV="1">
            <a:off x="2724429" y="4330335"/>
            <a:ext cx="0" cy="3027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6" name="直接箭头连接符 55">
            <a:extLst>
              <a:ext uri="{FF2B5EF4-FFF2-40B4-BE49-F238E27FC236}">
                <a16:creationId xmlns:a16="http://schemas.microsoft.com/office/drawing/2014/main" id="{6EA12FD4-FBE0-402D-B075-B96C4CEA2503}"/>
              </a:ext>
            </a:extLst>
          </p:cNvPr>
          <p:cNvCxnSpPr/>
          <p:nvPr/>
        </p:nvCxnSpPr>
        <p:spPr>
          <a:xfrm flipV="1">
            <a:off x="2876566" y="4330335"/>
            <a:ext cx="0" cy="3027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FF10CBFB-B0DC-4CDD-89A1-B31BEEB4936C}"/>
              </a:ext>
            </a:extLst>
          </p:cNvPr>
          <p:cNvCxnSpPr/>
          <p:nvPr/>
        </p:nvCxnSpPr>
        <p:spPr>
          <a:xfrm flipV="1">
            <a:off x="3028703" y="4330335"/>
            <a:ext cx="0" cy="3027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F4EF3560-9632-4D3F-A91D-EB0FC97FB3EB}"/>
              </a:ext>
            </a:extLst>
          </p:cNvPr>
          <p:cNvCxnSpPr/>
          <p:nvPr/>
        </p:nvCxnSpPr>
        <p:spPr>
          <a:xfrm flipV="1">
            <a:off x="3180840" y="4330335"/>
            <a:ext cx="0" cy="3027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3214BD85-1477-477F-83FD-8389DB7D9608}"/>
              </a:ext>
            </a:extLst>
          </p:cNvPr>
          <p:cNvCxnSpPr/>
          <p:nvPr/>
        </p:nvCxnSpPr>
        <p:spPr>
          <a:xfrm flipV="1">
            <a:off x="3332977" y="4330335"/>
            <a:ext cx="0" cy="3027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40A383AB-FA41-4D9C-904C-6158FA2F256C}"/>
              </a:ext>
            </a:extLst>
          </p:cNvPr>
          <p:cNvCxnSpPr/>
          <p:nvPr/>
        </p:nvCxnSpPr>
        <p:spPr>
          <a:xfrm flipV="1">
            <a:off x="3485114" y="4330335"/>
            <a:ext cx="0" cy="3027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E5F58CD2-EA0B-44F3-AE92-7D86335B5401}"/>
              </a:ext>
            </a:extLst>
          </p:cNvPr>
          <p:cNvCxnSpPr/>
          <p:nvPr/>
        </p:nvCxnSpPr>
        <p:spPr>
          <a:xfrm flipV="1">
            <a:off x="3637251" y="4330335"/>
            <a:ext cx="0" cy="3027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B5D607B5-4A5C-4523-A1F3-A840DCF4998D}"/>
              </a:ext>
            </a:extLst>
          </p:cNvPr>
          <p:cNvCxnSpPr/>
          <p:nvPr/>
        </p:nvCxnSpPr>
        <p:spPr>
          <a:xfrm flipV="1">
            <a:off x="3789388" y="4330335"/>
            <a:ext cx="0" cy="3027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F0ABFD8B-F403-4EBB-AE53-8754BF9802BE}"/>
              </a:ext>
            </a:extLst>
          </p:cNvPr>
          <p:cNvCxnSpPr/>
          <p:nvPr/>
        </p:nvCxnSpPr>
        <p:spPr>
          <a:xfrm flipV="1">
            <a:off x="3941525" y="4330335"/>
            <a:ext cx="0" cy="3027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EA0A28EA-9ECD-4430-AA3D-17140F5D0627}"/>
              </a:ext>
            </a:extLst>
          </p:cNvPr>
          <p:cNvCxnSpPr/>
          <p:nvPr/>
        </p:nvCxnSpPr>
        <p:spPr>
          <a:xfrm flipV="1">
            <a:off x="4093662" y="4330335"/>
            <a:ext cx="0" cy="3027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5" name="直接箭头连接符 64">
            <a:extLst>
              <a:ext uri="{FF2B5EF4-FFF2-40B4-BE49-F238E27FC236}">
                <a16:creationId xmlns:a16="http://schemas.microsoft.com/office/drawing/2014/main" id="{2BBE7283-BE40-4097-84D1-C420E53561FE}"/>
              </a:ext>
            </a:extLst>
          </p:cNvPr>
          <p:cNvCxnSpPr/>
          <p:nvPr/>
        </p:nvCxnSpPr>
        <p:spPr>
          <a:xfrm flipV="1">
            <a:off x="4245799" y="4330335"/>
            <a:ext cx="0" cy="3027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EF3468A2-44F3-4062-800D-AF511F90F7B6}"/>
              </a:ext>
            </a:extLst>
          </p:cNvPr>
          <p:cNvCxnSpPr/>
          <p:nvPr/>
        </p:nvCxnSpPr>
        <p:spPr>
          <a:xfrm flipV="1">
            <a:off x="4397936" y="4330335"/>
            <a:ext cx="0" cy="3027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56EA1224-BB4A-4325-B31A-E89AE93112A3}"/>
              </a:ext>
            </a:extLst>
          </p:cNvPr>
          <p:cNvCxnSpPr/>
          <p:nvPr/>
        </p:nvCxnSpPr>
        <p:spPr>
          <a:xfrm flipV="1">
            <a:off x="4550073" y="4330335"/>
            <a:ext cx="0" cy="3027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3537F6B2-DA1B-418E-B745-2ECF5B2F15BB}"/>
              </a:ext>
            </a:extLst>
          </p:cNvPr>
          <p:cNvCxnSpPr/>
          <p:nvPr/>
        </p:nvCxnSpPr>
        <p:spPr>
          <a:xfrm flipV="1">
            <a:off x="4702210" y="4330335"/>
            <a:ext cx="0" cy="3027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1CDDB4D9-21BD-4492-83E5-C2587ABBB2D1}"/>
              </a:ext>
            </a:extLst>
          </p:cNvPr>
          <p:cNvCxnSpPr/>
          <p:nvPr/>
        </p:nvCxnSpPr>
        <p:spPr>
          <a:xfrm flipV="1">
            <a:off x="4854347" y="4330335"/>
            <a:ext cx="0" cy="3027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1" name="直接箭头连接符 70">
            <a:extLst>
              <a:ext uri="{FF2B5EF4-FFF2-40B4-BE49-F238E27FC236}">
                <a16:creationId xmlns:a16="http://schemas.microsoft.com/office/drawing/2014/main" id="{F5F043CF-A6FC-4434-A73E-F83F2E7FD0A5}"/>
              </a:ext>
            </a:extLst>
          </p:cNvPr>
          <p:cNvCxnSpPr/>
          <p:nvPr/>
        </p:nvCxnSpPr>
        <p:spPr>
          <a:xfrm flipV="1">
            <a:off x="5006484" y="4330335"/>
            <a:ext cx="0" cy="3027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1AEB11FC-D563-4FBD-9A81-820304FCEC7B}"/>
              </a:ext>
            </a:extLst>
          </p:cNvPr>
          <p:cNvCxnSpPr/>
          <p:nvPr/>
        </p:nvCxnSpPr>
        <p:spPr>
          <a:xfrm flipV="1">
            <a:off x="5158621" y="4330335"/>
            <a:ext cx="0" cy="3027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5A67C924-DB25-4799-A9DC-ADD5121AD8CD}"/>
              </a:ext>
            </a:extLst>
          </p:cNvPr>
          <p:cNvCxnSpPr/>
          <p:nvPr/>
        </p:nvCxnSpPr>
        <p:spPr>
          <a:xfrm flipV="1">
            <a:off x="5310758" y="4330335"/>
            <a:ext cx="0" cy="3027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F4C3F422-D32F-4412-87D7-3995D0EEDD1D}"/>
              </a:ext>
            </a:extLst>
          </p:cNvPr>
          <p:cNvCxnSpPr/>
          <p:nvPr/>
        </p:nvCxnSpPr>
        <p:spPr>
          <a:xfrm flipV="1">
            <a:off x="5462895" y="4330335"/>
            <a:ext cx="0" cy="3027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510F5CC-AD7F-40A6-9B79-0FE0105E1DA3}"/>
              </a:ext>
            </a:extLst>
          </p:cNvPr>
          <p:cNvCxnSpPr/>
          <p:nvPr/>
        </p:nvCxnSpPr>
        <p:spPr>
          <a:xfrm flipV="1">
            <a:off x="5615039" y="4330335"/>
            <a:ext cx="0" cy="302762"/>
          </a:xfrm>
          <a:prstGeom prst="straightConnector1">
            <a:avLst/>
          </a:prstGeom>
          <a:ln>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CFC342A-D311-46C7-8EDD-15593F605BCF}"/>
              </a:ext>
            </a:extLst>
          </p:cNvPr>
          <p:cNvSpPr/>
          <p:nvPr/>
        </p:nvSpPr>
        <p:spPr>
          <a:xfrm>
            <a:off x="3516" y="6255395"/>
            <a:ext cx="10886726" cy="600164"/>
          </a:xfrm>
          <a:prstGeom prst="rect">
            <a:avLst/>
          </a:prstGeom>
        </p:spPr>
        <p:txBody>
          <a:bodyPr wrap="square">
            <a:spAutoFit/>
          </a:bodyPr>
          <a:lstStyle/>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Application of infrared thermography to the non-destructive testing of concrete and masonry bridges[J]. 2003, vol. 36(4): 265-275.</a:t>
            </a:r>
          </a:p>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Active IR-applications in civil engineering[J]. </a:t>
            </a:r>
            <a:r>
              <a:rPr lang="en-US" altLang="zh-CN" sz="1100" i="1" dirty="0">
                <a:latin typeface="Times New Roman" panose="02020603050405020304" pitchFamily="18" charset="0"/>
                <a:cs typeface="Times New Roman" panose="02020603050405020304" pitchFamily="18" charset="0"/>
              </a:rPr>
              <a:t>Infrared Physics &amp; Technology</a:t>
            </a:r>
            <a:r>
              <a:rPr lang="en-US" altLang="zh-CN" sz="1100" dirty="0">
                <a:latin typeface="Times New Roman" panose="02020603050405020304" pitchFamily="18" charset="0"/>
                <a:cs typeface="Times New Roman" panose="02020603050405020304" pitchFamily="18" charset="0"/>
              </a:rPr>
              <a:t>, 2002, vol. 43(3-5): 233-238. </a:t>
            </a:r>
          </a:p>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Infrared thermography for detecting subsurface defects of concrete structures[J]. </a:t>
            </a:r>
            <a:r>
              <a:rPr lang="en-US" altLang="zh-CN" sz="1100" i="1" dirty="0">
                <a:latin typeface="Times New Roman" panose="02020603050405020304" pitchFamily="18" charset="0"/>
                <a:cs typeface="Times New Roman" panose="02020603050405020304" pitchFamily="18" charset="0"/>
              </a:rPr>
              <a:t>Lecture Notes in Civil Engineering</a:t>
            </a:r>
            <a:r>
              <a:rPr lang="en-US" altLang="zh-CN" sz="1100" dirty="0">
                <a:latin typeface="Times New Roman" panose="02020603050405020304" pitchFamily="18" charset="0"/>
                <a:cs typeface="Times New Roman" panose="02020603050405020304" pitchFamily="18" charset="0"/>
              </a:rPr>
              <a:t>, 2021, Vol. 101: 1165-1176.</a:t>
            </a:r>
          </a:p>
        </p:txBody>
      </p:sp>
      <p:sp>
        <p:nvSpPr>
          <p:cNvPr id="86" name="灯片编号占位符 3">
            <a:extLst>
              <a:ext uri="{FF2B5EF4-FFF2-40B4-BE49-F238E27FC236}">
                <a16:creationId xmlns:a16="http://schemas.microsoft.com/office/drawing/2014/main" id="{CD00B7EC-D741-4F18-88AF-EE3E5F0FDA4D}"/>
              </a:ext>
            </a:extLst>
          </p:cNvPr>
          <p:cNvSpPr>
            <a:spLocks noGrp="1"/>
          </p:cNvSpPr>
          <p:nvPr>
            <p:ph type="sldNum" sz="quarter" idx="12"/>
          </p:nvPr>
        </p:nvSpPr>
        <p:spPr>
          <a:xfrm>
            <a:off x="9316278" y="6426615"/>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10DF9B2F-2DE2-483B-95D9-81E7E9385051}" type="slidenum">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pic>
        <p:nvPicPr>
          <p:cNvPr id="2" name="图片 1">
            <a:extLst>
              <a:ext uri="{FF2B5EF4-FFF2-40B4-BE49-F238E27FC236}">
                <a16:creationId xmlns:a16="http://schemas.microsoft.com/office/drawing/2014/main" id="{DD86CCC4-EAA3-48A7-BCDF-7F4A0F16B8F7}"/>
              </a:ext>
            </a:extLst>
          </p:cNvPr>
          <p:cNvPicPr preferRelativeResize="0">
            <a:picLocks/>
          </p:cNvPicPr>
          <p:nvPr/>
        </p:nvPicPr>
        <p:blipFill>
          <a:blip r:embed="rId5"/>
          <a:stretch>
            <a:fillRect/>
          </a:stretch>
        </p:blipFill>
        <p:spPr>
          <a:xfrm>
            <a:off x="4740733" y="5278706"/>
            <a:ext cx="972000" cy="900000"/>
          </a:xfrm>
          <a:prstGeom prst="rect">
            <a:avLst/>
          </a:prstGeom>
        </p:spPr>
      </p:pic>
      <p:sp>
        <p:nvSpPr>
          <p:cNvPr id="91" name="任意多边形: 形状 90">
            <a:extLst>
              <a:ext uri="{FF2B5EF4-FFF2-40B4-BE49-F238E27FC236}">
                <a16:creationId xmlns:a16="http://schemas.microsoft.com/office/drawing/2014/main" id="{5A27FB36-2920-4F11-9DCF-26CBCFDFFD86}"/>
              </a:ext>
            </a:extLst>
          </p:cNvPr>
          <p:cNvSpPr/>
          <p:nvPr/>
        </p:nvSpPr>
        <p:spPr>
          <a:xfrm rot="20679228">
            <a:off x="810984" y="3723691"/>
            <a:ext cx="2506731" cy="1111637"/>
          </a:xfrm>
          <a:custGeom>
            <a:avLst/>
            <a:gdLst>
              <a:gd name="connsiteX0" fmla="*/ 1244423 w 2506731"/>
              <a:gd name="connsiteY0" fmla="*/ 0 h 1111637"/>
              <a:gd name="connsiteX1" fmla="*/ 2506731 w 2506731"/>
              <a:gd name="connsiteY1" fmla="*/ 1111637 h 1111637"/>
              <a:gd name="connsiteX2" fmla="*/ 118814 w 2506731"/>
              <a:gd name="connsiteY2" fmla="*/ 1111637 h 1111637"/>
              <a:gd name="connsiteX3" fmla="*/ 0 w 2506731"/>
              <a:gd name="connsiteY3" fmla="*/ 1079030 h 1111637"/>
              <a:gd name="connsiteX4" fmla="*/ 78015 w 2506731"/>
              <a:gd name="connsiteY4" fmla="*/ 794753 h 1111637"/>
              <a:gd name="connsiteX5" fmla="*/ 980489 w 2506731"/>
              <a:gd name="connsiteY5" fmla="*/ 0 h 111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6731" h="1111637">
                <a:moveTo>
                  <a:pt x="1244423" y="0"/>
                </a:moveTo>
                <a:lnTo>
                  <a:pt x="2506731" y="1111637"/>
                </a:lnTo>
                <a:lnTo>
                  <a:pt x="118814" y="1111637"/>
                </a:lnTo>
                <a:lnTo>
                  <a:pt x="0" y="1079030"/>
                </a:lnTo>
                <a:lnTo>
                  <a:pt x="78015" y="794753"/>
                </a:lnTo>
                <a:lnTo>
                  <a:pt x="980489" y="0"/>
                </a:lnTo>
                <a:close/>
              </a:path>
            </a:pathLst>
          </a:custGeom>
          <a:solidFill>
            <a:schemeClr val="bg1">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9" name="任意多边形: 形状 88">
            <a:extLst>
              <a:ext uri="{FF2B5EF4-FFF2-40B4-BE49-F238E27FC236}">
                <a16:creationId xmlns:a16="http://schemas.microsoft.com/office/drawing/2014/main" id="{0B297AE5-0D56-487F-BD33-5C71DE4C8667}"/>
              </a:ext>
            </a:extLst>
          </p:cNvPr>
          <p:cNvSpPr/>
          <p:nvPr/>
        </p:nvSpPr>
        <p:spPr>
          <a:xfrm rot="920772" flipH="1">
            <a:off x="3484383" y="3705299"/>
            <a:ext cx="2392023" cy="1111637"/>
          </a:xfrm>
          <a:custGeom>
            <a:avLst/>
            <a:gdLst>
              <a:gd name="connsiteX0" fmla="*/ 1129715 w 2392023"/>
              <a:gd name="connsiteY0" fmla="*/ 0 h 1111637"/>
              <a:gd name="connsiteX1" fmla="*/ 865781 w 2392023"/>
              <a:gd name="connsiteY1" fmla="*/ 0 h 1111637"/>
              <a:gd name="connsiteX2" fmla="*/ 85780 w 2392023"/>
              <a:gd name="connsiteY2" fmla="*/ 686899 h 1111637"/>
              <a:gd name="connsiteX3" fmla="*/ 0 w 2392023"/>
              <a:gd name="connsiteY3" fmla="*/ 999465 h 1111637"/>
              <a:gd name="connsiteX4" fmla="*/ 62624 w 2392023"/>
              <a:gd name="connsiteY4" fmla="*/ 1111637 h 1111637"/>
              <a:gd name="connsiteX5" fmla="*/ 2392023 w 2392023"/>
              <a:gd name="connsiteY5" fmla="*/ 1111637 h 111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92023" h="1111637">
                <a:moveTo>
                  <a:pt x="1129715" y="0"/>
                </a:moveTo>
                <a:lnTo>
                  <a:pt x="865781" y="0"/>
                </a:lnTo>
                <a:lnTo>
                  <a:pt x="85780" y="686899"/>
                </a:lnTo>
                <a:lnTo>
                  <a:pt x="0" y="999465"/>
                </a:lnTo>
                <a:lnTo>
                  <a:pt x="62624" y="1111637"/>
                </a:lnTo>
                <a:lnTo>
                  <a:pt x="2392023" y="1111637"/>
                </a:lnTo>
                <a:close/>
              </a:path>
            </a:pathLst>
          </a:custGeom>
          <a:solidFill>
            <a:schemeClr val="bg1">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a:extLst>
              <a:ext uri="{FF2B5EF4-FFF2-40B4-BE49-F238E27FC236}">
                <a16:creationId xmlns:a16="http://schemas.microsoft.com/office/drawing/2014/main" id="{C2A1B2A6-C552-4905-BC53-3CE51B795195}"/>
              </a:ext>
            </a:extLst>
          </p:cNvPr>
          <p:cNvSpPr/>
          <p:nvPr/>
        </p:nvSpPr>
        <p:spPr>
          <a:xfrm>
            <a:off x="1605793" y="4475883"/>
            <a:ext cx="3604522" cy="515804"/>
          </a:xfrm>
          <a:prstGeom prst="triangle">
            <a:avLst>
              <a:gd name="adj" fmla="val 50000"/>
            </a:avLst>
          </a:prstGeom>
          <a:solidFill>
            <a:schemeClr val="bg1">
              <a:lumMod val="75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pic>
        <p:nvPicPr>
          <p:cNvPr id="14" name="图片 13">
            <a:extLst>
              <a:ext uri="{FF2B5EF4-FFF2-40B4-BE49-F238E27FC236}">
                <a16:creationId xmlns:a16="http://schemas.microsoft.com/office/drawing/2014/main" id="{566994AF-7FE0-4ECE-B11C-5C65DA08BE90}"/>
              </a:ext>
            </a:extLst>
          </p:cNvPr>
          <p:cNvPicPr preferRelativeResize="0">
            <a:picLocks/>
          </p:cNvPicPr>
          <p:nvPr/>
        </p:nvPicPr>
        <p:blipFill>
          <a:blip r:embed="rId6"/>
          <a:stretch>
            <a:fillRect/>
          </a:stretch>
        </p:blipFill>
        <p:spPr>
          <a:xfrm>
            <a:off x="2254149" y="5278706"/>
            <a:ext cx="972000" cy="900000"/>
          </a:xfrm>
          <a:prstGeom prst="rect">
            <a:avLst/>
          </a:prstGeom>
        </p:spPr>
      </p:pic>
      <p:pic>
        <p:nvPicPr>
          <p:cNvPr id="15" name="图片 14">
            <a:extLst>
              <a:ext uri="{FF2B5EF4-FFF2-40B4-BE49-F238E27FC236}">
                <a16:creationId xmlns:a16="http://schemas.microsoft.com/office/drawing/2014/main" id="{9704BE87-8DC5-475C-A67B-1A450A7B8754}"/>
              </a:ext>
            </a:extLst>
          </p:cNvPr>
          <p:cNvPicPr>
            <a:picLocks/>
          </p:cNvPicPr>
          <p:nvPr/>
        </p:nvPicPr>
        <p:blipFill>
          <a:blip r:embed="rId7"/>
          <a:stretch>
            <a:fillRect/>
          </a:stretch>
        </p:blipFill>
        <p:spPr>
          <a:xfrm>
            <a:off x="1010857" y="5278706"/>
            <a:ext cx="972000" cy="900000"/>
          </a:xfrm>
          <a:prstGeom prst="rect">
            <a:avLst/>
          </a:prstGeom>
        </p:spPr>
      </p:pic>
      <p:pic>
        <p:nvPicPr>
          <p:cNvPr id="16" name="图片 15">
            <a:extLst>
              <a:ext uri="{FF2B5EF4-FFF2-40B4-BE49-F238E27FC236}">
                <a16:creationId xmlns:a16="http://schemas.microsoft.com/office/drawing/2014/main" id="{BAE67D9C-B960-4AF0-ADFB-6230AA45D5B0}"/>
              </a:ext>
            </a:extLst>
          </p:cNvPr>
          <p:cNvPicPr>
            <a:picLocks/>
          </p:cNvPicPr>
          <p:nvPr/>
        </p:nvPicPr>
        <p:blipFill>
          <a:blip r:embed="rId8"/>
          <a:stretch>
            <a:fillRect/>
          </a:stretch>
        </p:blipFill>
        <p:spPr>
          <a:xfrm>
            <a:off x="3497441" y="5278706"/>
            <a:ext cx="972000" cy="900000"/>
          </a:xfrm>
          <a:prstGeom prst="rect">
            <a:avLst/>
          </a:prstGeom>
        </p:spPr>
      </p:pic>
      <p:cxnSp>
        <p:nvCxnSpPr>
          <p:cNvPr id="22" name="直接连接符 21">
            <a:extLst>
              <a:ext uri="{FF2B5EF4-FFF2-40B4-BE49-F238E27FC236}">
                <a16:creationId xmlns:a16="http://schemas.microsoft.com/office/drawing/2014/main" id="{25649E66-39C4-4D99-92AA-057ACC5DBCED}"/>
              </a:ext>
            </a:extLst>
          </p:cNvPr>
          <p:cNvCxnSpPr>
            <a:cxnSpLocks/>
          </p:cNvCxnSpPr>
          <p:nvPr/>
        </p:nvCxnSpPr>
        <p:spPr>
          <a:xfrm>
            <a:off x="524233" y="5199765"/>
            <a:ext cx="5671089" cy="0"/>
          </a:xfrm>
          <a:prstGeom prst="line">
            <a:avLst/>
          </a:prstGeom>
          <a:solidFill>
            <a:schemeClr val="accent5">
              <a:lumMod val="20000"/>
              <a:lumOff val="80000"/>
            </a:schemeClr>
          </a:solidFill>
          <a:ln w="317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cxnSp>
    </p:spTree>
    <p:custDataLst>
      <p:tags r:id="rId1"/>
    </p:custDataLst>
    <p:extLst>
      <p:ext uri="{BB962C8B-B14F-4D97-AF65-F5344CB8AC3E}">
        <p14:creationId xmlns:p14="http://schemas.microsoft.com/office/powerpoint/2010/main" val="3472420905"/>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2FF8D32-11B2-423D-8D99-34D71B2DB16B}"/>
              </a:ext>
            </a:extLst>
          </p:cNvPr>
          <p:cNvSpPr/>
          <p:nvPr/>
        </p:nvSpPr>
        <p:spPr>
          <a:xfrm>
            <a:off x="362857" y="712390"/>
            <a:ext cx="6154057" cy="5294416"/>
          </a:xfrm>
          <a:prstGeom prst="rect">
            <a:avLst/>
          </a:prstGeom>
          <a:solidFill>
            <a:schemeClr val="accent5">
              <a:lumMod val="20000"/>
              <a:lumOff val="80000"/>
            </a:schemeClr>
          </a:solidFill>
          <a:ln w="1905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58">
            <a:extLst>
              <a:ext uri="{FF2B5EF4-FFF2-40B4-BE49-F238E27FC236}">
                <a16:creationId xmlns:a16="http://schemas.microsoft.com/office/drawing/2014/main" id="{0E16751E-D8A6-4A4E-B209-B76D0E082318}"/>
              </a:ext>
            </a:extLst>
          </p:cNvPr>
          <p:cNvSpPr/>
          <p:nvPr/>
        </p:nvSpPr>
        <p:spPr>
          <a:xfrm>
            <a:off x="0" y="0"/>
            <a:ext cx="12192000" cy="638825"/>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defTabSz="457200">
              <a:defRPr/>
            </a:pP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2.4</a:t>
            </a:r>
            <a:r>
              <a:rPr kumimoji="0" lang="en-US" altLang="zh-CN" sz="40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a:t>
            </a: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Literature </a:t>
            </a:r>
            <a:r>
              <a:rPr lang="en-US" altLang="zh-CN" sz="4400" b="1" dirty="0">
                <a:solidFill>
                  <a:prstClr val="white"/>
                </a:solidFill>
                <a:latin typeface="Arial" panose="020B0604020202020204" pitchFamily="34" charset="0"/>
                <a:ea typeface="宋体" panose="02010600030101010101" pitchFamily="2" charset="-122"/>
                <a:cs typeface="Arial" panose="020B0604020202020204" pitchFamily="34" charset="0"/>
              </a:rPr>
              <a:t>Review</a:t>
            </a:r>
            <a:r>
              <a:rPr lang="en-US" altLang="zh-CN" sz="2000" b="1" dirty="0">
                <a:solidFill>
                  <a:prstClr val="white"/>
                </a:solidFill>
                <a:latin typeface="Arial" panose="020B0604020202020204" pitchFamily="34" charset="0"/>
                <a:ea typeface="宋体" panose="02010600030101010101" pitchFamily="2" charset="-122"/>
                <a:cs typeface="Arial" panose="020B0604020202020204" pitchFamily="34" charset="0"/>
              </a:rPr>
              <a:t>- Ground-Penetrating Radar</a:t>
            </a:r>
            <a:endPar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endParaRPr>
          </a:p>
        </p:txBody>
      </p:sp>
      <p:pic>
        <p:nvPicPr>
          <p:cNvPr id="4" name="图片 3">
            <a:extLst>
              <a:ext uri="{FF2B5EF4-FFF2-40B4-BE49-F238E27FC236}">
                <a16:creationId xmlns:a16="http://schemas.microsoft.com/office/drawing/2014/main" id="{A065AB77-C49D-4389-A8FA-12C06EE794E7}"/>
              </a:ext>
            </a:extLst>
          </p:cNvPr>
          <p:cNvPicPr>
            <a:picLocks noChangeAspect="1"/>
          </p:cNvPicPr>
          <p:nvPr/>
        </p:nvPicPr>
        <p:blipFill rotWithShape="1">
          <a:blip r:embed="rId4">
            <a:extLst>
              <a:ext uri="{28A0092B-C50C-407E-A947-70E740481C1C}">
                <a14:useLocalDpi xmlns:a14="http://schemas.microsoft.com/office/drawing/2010/main" val="0"/>
              </a:ext>
            </a:extLst>
          </a:blip>
          <a:srcRect t="9911" b="8712"/>
          <a:stretch/>
        </p:blipFill>
        <p:spPr>
          <a:xfrm>
            <a:off x="11404796" y="5690"/>
            <a:ext cx="778037" cy="633135"/>
          </a:xfrm>
          <a:prstGeom prst="rect">
            <a:avLst/>
          </a:prstGeom>
        </p:spPr>
      </p:pic>
      <p:sp>
        <p:nvSpPr>
          <p:cNvPr id="39" name="文本框 38">
            <a:extLst>
              <a:ext uri="{FF2B5EF4-FFF2-40B4-BE49-F238E27FC236}">
                <a16:creationId xmlns:a16="http://schemas.microsoft.com/office/drawing/2014/main" id="{3C61E88E-3796-4107-BC9E-732364032DC8}"/>
              </a:ext>
            </a:extLst>
          </p:cNvPr>
          <p:cNvSpPr txBox="1"/>
          <p:nvPr/>
        </p:nvSpPr>
        <p:spPr>
          <a:xfrm>
            <a:off x="6715305" y="712390"/>
            <a:ext cx="5060278" cy="2123658"/>
          </a:xfrm>
          <a:prstGeom prst="rect">
            <a:avLst/>
          </a:prstGeom>
          <a:solidFill>
            <a:schemeClr val="accent4">
              <a:lumMod val="20000"/>
              <a:lumOff val="80000"/>
            </a:schemeClr>
          </a:solidFill>
          <a:ln w="19050">
            <a:solidFill>
              <a:schemeClr val="accent4">
                <a:lumMod val="75000"/>
              </a:schemeClr>
            </a:solidFill>
            <a:prstDash val="sysDash"/>
          </a:ln>
        </p:spPr>
        <p:txBody>
          <a:bodyPr wrap="square" rtlCol="0">
            <a:spAutoFit/>
          </a:bodyPr>
          <a:lstStyle/>
          <a:p>
            <a:pPr algn="ct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Advantages</a:t>
            </a:r>
            <a:endParaRPr lang="en-US" altLang="zh-CN" dirty="0">
              <a:latin typeface="Times New Roman" panose="02020603050405020304" pitchFamily="18" charset="0"/>
              <a:cs typeface="Times New Roman" panose="02020603050405020304" pitchFamily="18" charset="0"/>
            </a:endParaRP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Light and portable equipment.</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No coupling medium.</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Real-time continuous displaying of results.</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Rapid investigations of large areas.</a:t>
            </a:r>
          </a:p>
        </p:txBody>
      </p:sp>
      <p:sp>
        <p:nvSpPr>
          <p:cNvPr id="55" name="文本框 54">
            <a:extLst>
              <a:ext uri="{FF2B5EF4-FFF2-40B4-BE49-F238E27FC236}">
                <a16:creationId xmlns:a16="http://schemas.microsoft.com/office/drawing/2014/main" id="{A61DC61D-327D-44F8-955C-1EDB05A67C92}"/>
              </a:ext>
            </a:extLst>
          </p:cNvPr>
          <p:cNvSpPr txBox="1"/>
          <p:nvPr/>
        </p:nvSpPr>
        <p:spPr>
          <a:xfrm>
            <a:off x="6715305" y="2898263"/>
            <a:ext cx="5060278" cy="3108543"/>
          </a:xfrm>
          <a:prstGeom prst="rect">
            <a:avLst/>
          </a:prstGeom>
          <a:solidFill>
            <a:schemeClr val="accent6">
              <a:lumMod val="20000"/>
              <a:lumOff val="80000"/>
            </a:schemeClr>
          </a:solidFill>
          <a:ln w="19050">
            <a:solidFill>
              <a:schemeClr val="accent6">
                <a:lumMod val="50000"/>
              </a:schemeClr>
            </a:solidFill>
            <a:prstDash val="sysDash"/>
          </a:ln>
        </p:spPr>
        <p:txBody>
          <a:bodyPr wrap="square" rtlCol="0">
            <a:spAutoFit/>
          </a:bodyPr>
          <a:lstStyle/>
          <a:p>
            <a:pPr algn="ct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Disadvantages</a:t>
            </a:r>
            <a:endParaRPr lang="en-US" altLang="zh-CN" dirty="0">
              <a:latin typeface="Times New Roman" panose="02020603050405020304" pitchFamily="18" charset="0"/>
              <a:cs typeface="Times New Roman" panose="02020603050405020304" pitchFamily="18" charset="0"/>
            </a:endParaRP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Extreme cold conditions effects the GPR data.</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Requirement for skilled specialist to interpret data from the system.</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Expensive equipment.</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Difficulty in detecting early-stage decay.</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Limited depth of penetration of pulses from high-resolution antennas.</a:t>
            </a:r>
          </a:p>
        </p:txBody>
      </p:sp>
      <p:sp>
        <p:nvSpPr>
          <p:cNvPr id="106" name="文本框 105">
            <a:extLst>
              <a:ext uri="{FF2B5EF4-FFF2-40B4-BE49-F238E27FC236}">
                <a16:creationId xmlns:a16="http://schemas.microsoft.com/office/drawing/2014/main" id="{4FD43E26-897D-49F8-AF25-EB375F680825}"/>
              </a:ext>
            </a:extLst>
          </p:cNvPr>
          <p:cNvSpPr txBox="1"/>
          <p:nvPr/>
        </p:nvSpPr>
        <p:spPr>
          <a:xfrm>
            <a:off x="563815" y="738120"/>
            <a:ext cx="5678700" cy="400110"/>
          </a:xfrm>
          <a:prstGeom prst="rect">
            <a:avLst/>
          </a:prstGeom>
          <a:noFill/>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Ground-Penetrating Radar</a:t>
            </a:r>
            <a:endParaRPr lang="zh-CN" altLang="en-US" sz="2000" b="1" dirty="0">
              <a:latin typeface="Times New Roman" panose="02020603050405020304" pitchFamily="18" charset="0"/>
              <a:cs typeface="Times New Roman" panose="02020603050405020304" pitchFamily="18" charset="0"/>
            </a:endParaRPr>
          </a:p>
        </p:txBody>
      </p:sp>
      <p:pic>
        <p:nvPicPr>
          <p:cNvPr id="9" name="图片 8">
            <a:extLst>
              <a:ext uri="{FF2B5EF4-FFF2-40B4-BE49-F238E27FC236}">
                <a16:creationId xmlns:a16="http://schemas.microsoft.com/office/drawing/2014/main" id="{5722980E-AC0E-4319-AF9F-19CE073995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7963" y="1180744"/>
            <a:ext cx="5530404" cy="3189685"/>
          </a:xfrm>
          <a:prstGeom prst="rect">
            <a:avLst/>
          </a:prstGeom>
        </p:spPr>
      </p:pic>
      <p:pic>
        <p:nvPicPr>
          <p:cNvPr id="11" name="图片 10">
            <a:extLst>
              <a:ext uri="{FF2B5EF4-FFF2-40B4-BE49-F238E27FC236}">
                <a16:creationId xmlns:a16="http://schemas.microsoft.com/office/drawing/2014/main" id="{23A7440D-BA97-455D-85DD-5A2FD40F0CB2}"/>
              </a:ext>
            </a:extLst>
          </p:cNvPr>
          <p:cNvPicPr>
            <a:picLocks noChangeAspect="1"/>
          </p:cNvPicPr>
          <p:nvPr/>
        </p:nvPicPr>
        <p:blipFill rotWithShape="1">
          <a:blip r:embed="rId6">
            <a:extLst>
              <a:ext uri="{28A0092B-C50C-407E-A947-70E740481C1C}">
                <a14:useLocalDpi xmlns:a14="http://schemas.microsoft.com/office/drawing/2010/main" val="0"/>
              </a:ext>
            </a:extLst>
          </a:blip>
          <a:srcRect t="64663"/>
          <a:stretch/>
        </p:blipFill>
        <p:spPr>
          <a:xfrm>
            <a:off x="1203380" y="4458121"/>
            <a:ext cx="4399571" cy="1358602"/>
          </a:xfrm>
          <a:prstGeom prst="rect">
            <a:avLst/>
          </a:prstGeom>
        </p:spPr>
      </p:pic>
      <p:sp>
        <p:nvSpPr>
          <p:cNvPr id="5" name="矩形 4">
            <a:extLst>
              <a:ext uri="{FF2B5EF4-FFF2-40B4-BE49-F238E27FC236}">
                <a16:creationId xmlns:a16="http://schemas.microsoft.com/office/drawing/2014/main" id="{12EB50D3-B191-4D7E-BA9D-D85193EB6F41}"/>
              </a:ext>
            </a:extLst>
          </p:cNvPr>
          <p:cNvSpPr/>
          <p:nvPr/>
        </p:nvSpPr>
        <p:spPr>
          <a:xfrm>
            <a:off x="0" y="6076382"/>
            <a:ext cx="9463691" cy="769441"/>
          </a:xfrm>
          <a:prstGeom prst="rect">
            <a:avLst/>
          </a:prstGeom>
        </p:spPr>
        <p:txBody>
          <a:bodyPr wrap="square">
            <a:spAutoFit/>
          </a:bodyPr>
          <a:lstStyle/>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Recent Advancements in Non-Destructive Testing Techniques for Structural Health Monitoring[J]. </a:t>
            </a:r>
            <a:r>
              <a:rPr lang="en-US" altLang="zh-CN" sz="1100" i="1" dirty="0">
                <a:latin typeface="Times New Roman" panose="02020603050405020304" pitchFamily="18" charset="0"/>
                <a:cs typeface="Times New Roman" panose="02020603050405020304" pitchFamily="18" charset="0"/>
              </a:rPr>
              <a:t>Applied Sciences</a:t>
            </a:r>
            <a:r>
              <a:rPr lang="en-US" altLang="zh-CN" sz="1100" dirty="0">
                <a:latin typeface="Times New Roman" panose="02020603050405020304" pitchFamily="18" charset="0"/>
                <a:cs typeface="Times New Roman" panose="02020603050405020304" pitchFamily="18" charset="0"/>
              </a:rPr>
              <a:t>, 2021, vol.11 (2750): 2750.</a:t>
            </a:r>
          </a:p>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Using Ground Penetrating Radar Methods to Investigate Reinforced Concrete Structures.[J]. </a:t>
            </a:r>
            <a:r>
              <a:rPr lang="en-US" altLang="zh-CN" sz="1100" i="1" dirty="0">
                <a:latin typeface="Times New Roman" panose="02020603050405020304" pitchFamily="18" charset="0"/>
                <a:cs typeface="Times New Roman" panose="02020603050405020304" pitchFamily="18" charset="0"/>
              </a:rPr>
              <a:t>Surveys in Geophysics</a:t>
            </a:r>
            <a:r>
              <a:rPr lang="en-US" altLang="zh-CN" sz="1100" dirty="0">
                <a:latin typeface="Times New Roman" panose="02020603050405020304" pitchFamily="18" charset="0"/>
                <a:cs typeface="Times New Roman" panose="02020603050405020304" pitchFamily="18" charset="0"/>
              </a:rPr>
              <a:t>, 2020, Vol. 41(3): 485-530.</a:t>
            </a:r>
          </a:p>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Nondestructive test methods for concrete bridges: A review[J], 2016, vol. 107:58-86.</a:t>
            </a:r>
          </a:p>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http://iovasia.com/ground-penetrating-radar/</a:t>
            </a:r>
          </a:p>
        </p:txBody>
      </p:sp>
      <p:sp>
        <p:nvSpPr>
          <p:cNvPr id="12" name="灯片编号占位符 3">
            <a:extLst>
              <a:ext uri="{FF2B5EF4-FFF2-40B4-BE49-F238E27FC236}">
                <a16:creationId xmlns:a16="http://schemas.microsoft.com/office/drawing/2014/main" id="{44E0DF3D-5163-4B83-AAFD-B2BA8BB9C091}"/>
              </a:ext>
            </a:extLst>
          </p:cNvPr>
          <p:cNvSpPr>
            <a:spLocks noGrp="1"/>
          </p:cNvSpPr>
          <p:nvPr>
            <p:ph type="sldNum" sz="quarter" idx="12"/>
          </p:nvPr>
        </p:nvSpPr>
        <p:spPr>
          <a:xfrm>
            <a:off x="9316278" y="6426615"/>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10DF9B2F-2DE2-483B-95D9-81E7E9385051}" type="slidenum">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Tree>
    <p:custDataLst>
      <p:tags r:id="rId1"/>
    </p:custDataLst>
    <p:extLst>
      <p:ext uri="{BB962C8B-B14F-4D97-AF65-F5344CB8AC3E}">
        <p14:creationId xmlns:p14="http://schemas.microsoft.com/office/powerpoint/2010/main" val="3119948791"/>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2FAD71D8-05A7-4F76-A3AE-FA94772555C6}"/>
              </a:ext>
            </a:extLst>
          </p:cNvPr>
          <p:cNvSpPr/>
          <p:nvPr/>
        </p:nvSpPr>
        <p:spPr>
          <a:xfrm>
            <a:off x="230051" y="766800"/>
            <a:ext cx="6502400" cy="5630003"/>
          </a:xfrm>
          <a:prstGeom prst="rect">
            <a:avLst/>
          </a:prstGeom>
          <a:solidFill>
            <a:schemeClr val="accent5">
              <a:lumMod val="20000"/>
              <a:lumOff val="80000"/>
            </a:schemeClr>
          </a:solidFill>
          <a:ln w="12700">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58">
            <a:extLst>
              <a:ext uri="{FF2B5EF4-FFF2-40B4-BE49-F238E27FC236}">
                <a16:creationId xmlns:a16="http://schemas.microsoft.com/office/drawing/2014/main" id="{0E16751E-D8A6-4A4E-B209-B76D0E082318}"/>
              </a:ext>
            </a:extLst>
          </p:cNvPr>
          <p:cNvSpPr/>
          <p:nvPr/>
        </p:nvSpPr>
        <p:spPr>
          <a:xfrm>
            <a:off x="0" y="0"/>
            <a:ext cx="12192000" cy="638825"/>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defTabSz="457200">
              <a:defRPr/>
            </a:pP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2.2</a:t>
            </a:r>
            <a:r>
              <a:rPr kumimoji="0" lang="en-US" altLang="zh-CN" sz="40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a:t>
            </a: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Literature </a:t>
            </a:r>
            <a:r>
              <a:rPr lang="en-US" altLang="zh-CN" sz="4400" b="1" dirty="0">
                <a:solidFill>
                  <a:prstClr val="white"/>
                </a:solidFill>
                <a:latin typeface="Arial" panose="020B0604020202020204" pitchFamily="34" charset="0"/>
                <a:ea typeface="宋体" panose="02010600030101010101" pitchFamily="2" charset="-122"/>
                <a:cs typeface="Arial" panose="020B0604020202020204" pitchFamily="34" charset="0"/>
              </a:rPr>
              <a:t>Review</a:t>
            </a:r>
            <a:r>
              <a:rPr lang="en-US" altLang="zh-CN" sz="2000" b="1" dirty="0">
                <a:solidFill>
                  <a:prstClr val="white"/>
                </a:solidFill>
                <a:latin typeface="Arial" panose="020B0604020202020204" pitchFamily="34" charset="0"/>
                <a:ea typeface="宋体" panose="02010600030101010101" pitchFamily="2" charset="-122"/>
                <a:cs typeface="Arial" panose="020B0604020202020204" pitchFamily="34" charset="0"/>
              </a:rPr>
              <a:t>- Acoustic Emission Test</a:t>
            </a:r>
            <a:endPar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endParaRPr>
          </a:p>
        </p:txBody>
      </p:sp>
      <p:pic>
        <p:nvPicPr>
          <p:cNvPr id="4" name="图片 3">
            <a:extLst>
              <a:ext uri="{FF2B5EF4-FFF2-40B4-BE49-F238E27FC236}">
                <a16:creationId xmlns:a16="http://schemas.microsoft.com/office/drawing/2014/main" id="{A065AB77-C49D-4389-A8FA-12C06EE794E7}"/>
              </a:ext>
            </a:extLst>
          </p:cNvPr>
          <p:cNvPicPr>
            <a:picLocks noChangeAspect="1"/>
          </p:cNvPicPr>
          <p:nvPr/>
        </p:nvPicPr>
        <p:blipFill rotWithShape="1">
          <a:blip r:embed="rId4">
            <a:extLst>
              <a:ext uri="{28A0092B-C50C-407E-A947-70E740481C1C}">
                <a14:useLocalDpi xmlns:a14="http://schemas.microsoft.com/office/drawing/2010/main" val="0"/>
              </a:ext>
            </a:extLst>
          </a:blip>
          <a:srcRect t="9911" b="8712"/>
          <a:stretch/>
        </p:blipFill>
        <p:spPr>
          <a:xfrm>
            <a:off x="11404796" y="5690"/>
            <a:ext cx="778037" cy="633135"/>
          </a:xfrm>
          <a:prstGeom prst="rect">
            <a:avLst/>
          </a:prstGeom>
        </p:spPr>
      </p:pic>
      <p:sp>
        <p:nvSpPr>
          <p:cNvPr id="39" name="文本框 38">
            <a:extLst>
              <a:ext uri="{FF2B5EF4-FFF2-40B4-BE49-F238E27FC236}">
                <a16:creationId xmlns:a16="http://schemas.microsoft.com/office/drawing/2014/main" id="{3C61E88E-3796-4107-BC9E-732364032DC8}"/>
              </a:ext>
            </a:extLst>
          </p:cNvPr>
          <p:cNvSpPr txBox="1"/>
          <p:nvPr/>
        </p:nvSpPr>
        <p:spPr>
          <a:xfrm>
            <a:off x="6937583" y="766800"/>
            <a:ext cx="5052669" cy="2554545"/>
          </a:xfrm>
          <a:prstGeom prst="rect">
            <a:avLst/>
          </a:prstGeom>
          <a:solidFill>
            <a:schemeClr val="accent4">
              <a:lumMod val="20000"/>
              <a:lumOff val="80000"/>
            </a:schemeClr>
          </a:solidFill>
          <a:ln w="19050">
            <a:solidFill>
              <a:schemeClr val="accent4">
                <a:lumMod val="75000"/>
              </a:schemeClr>
            </a:solidFill>
            <a:prstDash val="sysDash"/>
          </a:ln>
        </p:spPr>
        <p:txBody>
          <a:bodyPr wrap="square" rtlCol="0">
            <a:spAutoFit/>
          </a:bodyPr>
          <a:lstStyle/>
          <a:p>
            <a:pPr algn="ct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Advantages</a:t>
            </a:r>
            <a:endParaRPr lang="en-US" altLang="zh-CN" sz="2000" dirty="0">
              <a:latin typeface="Times New Roman" panose="02020603050405020304" pitchFamily="18" charset="0"/>
              <a:cs typeface="Times New Roman" panose="02020603050405020304" pitchFamily="18" charset="0"/>
            </a:endParaRP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No need for motivation.</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Real time capability.</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High sensitivity.</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Assessment during real operational conditions.</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Low cost.</a:t>
            </a:r>
          </a:p>
        </p:txBody>
      </p:sp>
      <p:sp>
        <p:nvSpPr>
          <p:cNvPr id="55" name="文本框 54">
            <a:extLst>
              <a:ext uri="{FF2B5EF4-FFF2-40B4-BE49-F238E27FC236}">
                <a16:creationId xmlns:a16="http://schemas.microsoft.com/office/drawing/2014/main" id="{A61DC61D-327D-44F8-955C-1EDB05A67C92}"/>
              </a:ext>
            </a:extLst>
          </p:cNvPr>
          <p:cNvSpPr txBox="1"/>
          <p:nvPr/>
        </p:nvSpPr>
        <p:spPr>
          <a:xfrm>
            <a:off x="6937583" y="3411370"/>
            <a:ext cx="5052667" cy="2985433"/>
          </a:xfrm>
          <a:prstGeom prst="rect">
            <a:avLst/>
          </a:prstGeom>
          <a:solidFill>
            <a:schemeClr val="accent6">
              <a:lumMod val="20000"/>
              <a:lumOff val="80000"/>
            </a:schemeClr>
          </a:solidFill>
          <a:ln w="19050">
            <a:solidFill>
              <a:schemeClr val="accent6">
                <a:lumMod val="50000"/>
              </a:schemeClr>
            </a:solidFill>
            <a:prstDash val="sysDash"/>
          </a:ln>
        </p:spPr>
        <p:txBody>
          <a:bodyPr wrap="square" rtlCol="0">
            <a:spAutoFit/>
          </a:bodyPr>
          <a:lstStyle/>
          <a:p>
            <a:pPr algn="ct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Disadvantages</a:t>
            </a:r>
            <a:endParaRPr lang="en-US" altLang="zh-CN" sz="2000" dirty="0">
              <a:latin typeface="Times New Roman" panose="02020603050405020304" pitchFamily="18" charset="0"/>
              <a:cs typeface="Times New Roman" panose="02020603050405020304" pitchFamily="18" charset="0"/>
            </a:endParaRP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Requirement for the flat surface of the structure. </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Requirement for a </a:t>
            </a:r>
            <a:r>
              <a:rPr lang="en-US" altLang="zh-CN" dirty="0" err="1">
                <a:latin typeface="Times New Roman" panose="02020603050405020304" pitchFamily="18" charset="0"/>
                <a:cs typeface="Times New Roman" panose="02020603050405020304" pitchFamily="18" charset="0"/>
              </a:rPr>
              <a:t>couplant</a:t>
            </a:r>
            <a:r>
              <a:rPr lang="en-US" altLang="zh-CN" dirty="0">
                <a:latin typeface="Times New Roman" panose="02020603050405020304" pitchFamily="18" charset="0"/>
                <a:cs typeface="Times New Roman" panose="02020603050405020304" pitchFamily="18" charset="0"/>
              </a:rPr>
              <a:t> (gel or oil).</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Inability to identify existing defects.</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No repeatable experiments.</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Vulnerable to environmental noise.</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Contact measurement.</a:t>
            </a:r>
          </a:p>
        </p:txBody>
      </p:sp>
      <p:sp>
        <p:nvSpPr>
          <p:cNvPr id="45" name="文本框 44">
            <a:extLst>
              <a:ext uri="{FF2B5EF4-FFF2-40B4-BE49-F238E27FC236}">
                <a16:creationId xmlns:a16="http://schemas.microsoft.com/office/drawing/2014/main" id="{BD4CD6ED-219B-462D-AFBA-C1A6EBA1A435}"/>
              </a:ext>
            </a:extLst>
          </p:cNvPr>
          <p:cNvSpPr txBox="1"/>
          <p:nvPr/>
        </p:nvSpPr>
        <p:spPr>
          <a:xfrm>
            <a:off x="2844129" y="2672850"/>
            <a:ext cx="1182129"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AE sensor</a:t>
            </a:r>
            <a:endParaRPr lang="zh-CN" altLang="en-US" dirty="0">
              <a:latin typeface="Times New Roman" panose="02020603050405020304" pitchFamily="18" charset="0"/>
              <a:cs typeface="Times New Roman" panose="02020603050405020304" pitchFamily="18" charset="0"/>
            </a:endParaRPr>
          </a:p>
        </p:txBody>
      </p:sp>
      <p:sp>
        <p:nvSpPr>
          <p:cNvPr id="58" name="文本框 57">
            <a:extLst>
              <a:ext uri="{FF2B5EF4-FFF2-40B4-BE49-F238E27FC236}">
                <a16:creationId xmlns:a16="http://schemas.microsoft.com/office/drawing/2014/main" id="{E0AA2AD9-667E-458B-A47F-3C8B121778FB}"/>
              </a:ext>
            </a:extLst>
          </p:cNvPr>
          <p:cNvSpPr txBox="1"/>
          <p:nvPr/>
        </p:nvSpPr>
        <p:spPr>
          <a:xfrm>
            <a:off x="648451" y="3837378"/>
            <a:ext cx="795777"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Crack</a:t>
            </a:r>
            <a:endParaRPr lang="zh-CN" altLang="en-US" dirty="0">
              <a:latin typeface="Times New Roman" panose="02020603050405020304" pitchFamily="18" charset="0"/>
              <a:cs typeface="Times New Roman" panose="02020603050405020304" pitchFamily="18" charset="0"/>
            </a:endParaRPr>
          </a:p>
        </p:txBody>
      </p:sp>
      <p:cxnSp>
        <p:nvCxnSpPr>
          <p:cNvPr id="71" name="直接连接符 70">
            <a:extLst>
              <a:ext uri="{FF2B5EF4-FFF2-40B4-BE49-F238E27FC236}">
                <a16:creationId xmlns:a16="http://schemas.microsoft.com/office/drawing/2014/main" id="{9043F493-7D39-4831-9F42-3B52E4B20E8E}"/>
              </a:ext>
            </a:extLst>
          </p:cNvPr>
          <p:cNvCxnSpPr>
            <a:cxnSpLocks/>
            <a:stCxn id="6" idx="1"/>
          </p:cNvCxnSpPr>
          <p:nvPr/>
        </p:nvCxnSpPr>
        <p:spPr>
          <a:xfrm flipV="1">
            <a:off x="2706035" y="1811626"/>
            <a:ext cx="0" cy="9701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05537DD9-572C-43B4-8C49-125EEF042F42}"/>
              </a:ext>
            </a:extLst>
          </p:cNvPr>
          <p:cNvCxnSpPr/>
          <p:nvPr/>
        </p:nvCxnSpPr>
        <p:spPr>
          <a:xfrm>
            <a:off x="2706034" y="1811999"/>
            <a:ext cx="729160" cy="0"/>
          </a:xfrm>
          <a:prstGeom prst="line">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76" name="open-laptop_17943">
            <a:extLst>
              <a:ext uri="{FF2B5EF4-FFF2-40B4-BE49-F238E27FC236}">
                <a16:creationId xmlns:a16="http://schemas.microsoft.com/office/drawing/2014/main" id="{B3BE3158-B8AE-49A4-81EC-D519351F3DBE}"/>
              </a:ext>
            </a:extLst>
          </p:cNvPr>
          <p:cNvSpPr/>
          <p:nvPr/>
        </p:nvSpPr>
        <p:spPr>
          <a:xfrm>
            <a:off x="5253176" y="1538911"/>
            <a:ext cx="771655" cy="614276"/>
          </a:xfrm>
          <a:custGeom>
            <a:avLst/>
            <a:gdLst>
              <a:gd name="T0" fmla="*/ 4604 w 4607"/>
              <a:gd name="T1" fmla="*/ 4245 h 4652"/>
              <a:gd name="T2" fmla="*/ 4385 w 4607"/>
              <a:gd name="T3" fmla="*/ 2764 h 4652"/>
              <a:gd name="T4" fmla="*/ 223 w 4607"/>
              <a:gd name="T5" fmla="*/ 0 h 4652"/>
              <a:gd name="T6" fmla="*/ 15 w 4607"/>
              <a:gd name="T7" fmla="*/ 4245 h 4652"/>
              <a:gd name="T8" fmla="*/ 9 w 4607"/>
              <a:gd name="T9" fmla="*/ 4284 h 4652"/>
              <a:gd name="T10" fmla="*/ 9 w 4607"/>
              <a:gd name="T11" fmla="*/ 4349 h 4652"/>
              <a:gd name="T12" fmla="*/ 4604 w 4607"/>
              <a:gd name="T13" fmla="*/ 4652 h 4652"/>
              <a:gd name="T14" fmla="*/ 4607 w 4607"/>
              <a:gd name="T15" fmla="*/ 4349 h 4652"/>
              <a:gd name="T16" fmla="*/ 2199 w 4607"/>
              <a:gd name="T17" fmla="*/ 174 h 4652"/>
              <a:gd name="T18" fmla="*/ 2199 w 4607"/>
              <a:gd name="T19" fmla="*/ 306 h 4652"/>
              <a:gd name="T20" fmla="*/ 2199 w 4607"/>
              <a:gd name="T21" fmla="*/ 174 h 4652"/>
              <a:gd name="T22" fmla="*/ 4263 w 4607"/>
              <a:gd name="T23" fmla="*/ 489 h 4652"/>
              <a:gd name="T24" fmla="*/ 345 w 4607"/>
              <a:gd name="T25" fmla="*/ 2317 h 4652"/>
              <a:gd name="T26" fmla="*/ 3772 w 4607"/>
              <a:gd name="T27" fmla="*/ 3320 h 4652"/>
              <a:gd name="T28" fmla="*/ 3375 w 4607"/>
              <a:gd name="T29" fmla="*/ 3689 h 4652"/>
              <a:gd name="T30" fmla="*/ 3772 w 4607"/>
              <a:gd name="T31" fmla="*/ 3320 h 4652"/>
              <a:gd name="T32" fmla="*/ 3298 w 4607"/>
              <a:gd name="T33" fmla="*/ 2829 h 4652"/>
              <a:gd name="T34" fmla="*/ 3759 w 4607"/>
              <a:gd name="T35" fmla="*/ 3198 h 4652"/>
              <a:gd name="T36" fmla="*/ 3219 w 4607"/>
              <a:gd name="T37" fmla="*/ 3320 h 4652"/>
              <a:gd name="T38" fmla="*/ 2748 w 4607"/>
              <a:gd name="T39" fmla="*/ 3689 h 4652"/>
              <a:gd name="T40" fmla="*/ 3219 w 4607"/>
              <a:gd name="T41" fmla="*/ 3320 h 4652"/>
              <a:gd name="T42" fmla="*/ 2720 w 4607"/>
              <a:gd name="T43" fmla="*/ 2829 h 4652"/>
              <a:gd name="T44" fmla="*/ 3208 w 4607"/>
              <a:gd name="T45" fmla="*/ 3198 h 4652"/>
              <a:gd name="T46" fmla="*/ 2614 w 4607"/>
              <a:gd name="T47" fmla="*/ 3320 h 4652"/>
              <a:gd name="T48" fmla="*/ 2070 w 4607"/>
              <a:gd name="T49" fmla="*/ 3689 h 4652"/>
              <a:gd name="T50" fmla="*/ 2614 w 4607"/>
              <a:gd name="T51" fmla="*/ 3320 h 4652"/>
              <a:gd name="T52" fmla="*/ 2099 w 4607"/>
              <a:gd name="T53" fmla="*/ 2829 h 4652"/>
              <a:gd name="T54" fmla="*/ 2610 w 4607"/>
              <a:gd name="T55" fmla="*/ 3198 h 4652"/>
              <a:gd name="T56" fmla="*/ 1459 w 4607"/>
              <a:gd name="T57" fmla="*/ 3198 h 4652"/>
              <a:gd name="T58" fmla="*/ 1977 w 4607"/>
              <a:gd name="T59" fmla="*/ 2829 h 4652"/>
              <a:gd name="T60" fmla="*/ 1459 w 4607"/>
              <a:gd name="T61" fmla="*/ 3198 h 4652"/>
              <a:gd name="T62" fmla="*/ 1948 w 4607"/>
              <a:gd name="T63" fmla="*/ 3689 h 4652"/>
              <a:gd name="T64" fmla="*/ 1449 w 4607"/>
              <a:gd name="T65" fmla="*/ 3320 h 4652"/>
              <a:gd name="T66" fmla="*/ 884 w 4607"/>
              <a:gd name="T67" fmla="*/ 3198 h 4652"/>
              <a:gd name="T68" fmla="*/ 1370 w 4607"/>
              <a:gd name="T69" fmla="*/ 2829 h 4652"/>
              <a:gd name="T70" fmla="*/ 884 w 4607"/>
              <a:gd name="T71" fmla="*/ 3198 h 4652"/>
              <a:gd name="T72" fmla="*/ 1294 w 4607"/>
              <a:gd name="T73" fmla="*/ 3689 h 4652"/>
              <a:gd name="T74" fmla="*/ 870 w 4607"/>
              <a:gd name="T75" fmla="*/ 3320 h 4652"/>
              <a:gd name="T76" fmla="*/ 337 w 4607"/>
              <a:gd name="T77" fmla="*/ 2829 h 4652"/>
              <a:gd name="T78" fmla="*/ 693 w 4607"/>
              <a:gd name="T79" fmla="*/ 3811 h 4652"/>
              <a:gd name="T80" fmla="*/ 3840 w 4607"/>
              <a:gd name="T81" fmla="*/ 2829 h 4652"/>
              <a:gd name="T82" fmla="*/ 4467 w 4607"/>
              <a:gd name="T83" fmla="*/ 4227 h 4652"/>
              <a:gd name="T84" fmla="*/ 2749 w 4607"/>
              <a:gd name="T85" fmla="*/ 3922 h 4652"/>
              <a:gd name="T86" fmla="*/ 1665 w 4607"/>
              <a:gd name="T87" fmla="*/ 4227 h 4652"/>
              <a:gd name="T88" fmla="*/ 337 w 4607"/>
              <a:gd name="T89" fmla="*/ 2829 h 4652"/>
              <a:gd name="T90" fmla="*/ 2627 w 4607"/>
              <a:gd name="T91" fmla="*/ 4227 h 4652"/>
              <a:gd name="T92" fmla="*/ 1787 w 4607"/>
              <a:gd name="T93" fmla="*/ 4044 h 4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607" h="4652">
                <a:moveTo>
                  <a:pt x="4604" y="4327"/>
                </a:moveTo>
                <a:lnTo>
                  <a:pt x="4604" y="4245"/>
                </a:lnTo>
                <a:lnTo>
                  <a:pt x="4593" y="4245"/>
                </a:lnTo>
                <a:lnTo>
                  <a:pt x="4385" y="2764"/>
                </a:lnTo>
                <a:lnTo>
                  <a:pt x="4385" y="0"/>
                </a:lnTo>
                <a:lnTo>
                  <a:pt x="223" y="0"/>
                </a:lnTo>
                <a:lnTo>
                  <a:pt x="223" y="2764"/>
                </a:lnTo>
                <a:lnTo>
                  <a:pt x="15" y="4245"/>
                </a:lnTo>
                <a:lnTo>
                  <a:pt x="9" y="4245"/>
                </a:lnTo>
                <a:lnTo>
                  <a:pt x="9" y="4284"/>
                </a:lnTo>
                <a:lnTo>
                  <a:pt x="0" y="4349"/>
                </a:lnTo>
                <a:lnTo>
                  <a:pt x="9" y="4349"/>
                </a:lnTo>
                <a:lnTo>
                  <a:pt x="9" y="4652"/>
                </a:lnTo>
                <a:lnTo>
                  <a:pt x="4604" y="4652"/>
                </a:lnTo>
                <a:lnTo>
                  <a:pt x="4604" y="4349"/>
                </a:lnTo>
                <a:lnTo>
                  <a:pt x="4607" y="4349"/>
                </a:lnTo>
                <a:lnTo>
                  <a:pt x="4604" y="4327"/>
                </a:lnTo>
                <a:close/>
                <a:moveTo>
                  <a:pt x="2199" y="174"/>
                </a:moveTo>
                <a:cubicBezTo>
                  <a:pt x="2235" y="174"/>
                  <a:pt x="2265" y="203"/>
                  <a:pt x="2265" y="239"/>
                </a:cubicBezTo>
                <a:cubicBezTo>
                  <a:pt x="2265" y="276"/>
                  <a:pt x="2235" y="306"/>
                  <a:pt x="2199" y="306"/>
                </a:cubicBezTo>
                <a:cubicBezTo>
                  <a:pt x="2162" y="306"/>
                  <a:pt x="2133" y="276"/>
                  <a:pt x="2133" y="239"/>
                </a:cubicBezTo>
                <a:cubicBezTo>
                  <a:pt x="2133" y="203"/>
                  <a:pt x="2162" y="174"/>
                  <a:pt x="2199" y="174"/>
                </a:cubicBezTo>
                <a:close/>
                <a:moveTo>
                  <a:pt x="345" y="489"/>
                </a:moveTo>
                <a:lnTo>
                  <a:pt x="4263" y="489"/>
                </a:lnTo>
                <a:lnTo>
                  <a:pt x="4263" y="2317"/>
                </a:lnTo>
                <a:lnTo>
                  <a:pt x="345" y="2317"/>
                </a:lnTo>
                <a:lnTo>
                  <a:pt x="345" y="489"/>
                </a:lnTo>
                <a:close/>
                <a:moveTo>
                  <a:pt x="3772" y="3320"/>
                </a:moveTo>
                <a:lnTo>
                  <a:pt x="3813" y="3689"/>
                </a:lnTo>
                <a:lnTo>
                  <a:pt x="3375" y="3689"/>
                </a:lnTo>
                <a:lnTo>
                  <a:pt x="3342" y="3320"/>
                </a:lnTo>
                <a:lnTo>
                  <a:pt x="3772" y="3320"/>
                </a:lnTo>
                <a:close/>
                <a:moveTo>
                  <a:pt x="3331" y="3198"/>
                </a:moveTo>
                <a:lnTo>
                  <a:pt x="3298" y="2829"/>
                </a:lnTo>
                <a:lnTo>
                  <a:pt x="3718" y="2829"/>
                </a:lnTo>
                <a:lnTo>
                  <a:pt x="3759" y="3198"/>
                </a:lnTo>
                <a:lnTo>
                  <a:pt x="3331" y="3198"/>
                </a:lnTo>
                <a:close/>
                <a:moveTo>
                  <a:pt x="3219" y="3320"/>
                </a:moveTo>
                <a:lnTo>
                  <a:pt x="3252" y="3689"/>
                </a:lnTo>
                <a:lnTo>
                  <a:pt x="2748" y="3689"/>
                </a:lnTo>
                <a:lnTo>
                  <a:pt x="2736" y="3320"/>
                </a:lnTo>
                <a:lnTo>
                  <a:pt x="3219" y="3320"/>
                </a:lnTo>
                <a:close/>
                <a:moveTo>
                  <a:pt x="2732" y="3198"/>
                </a:moveTo>
                <a:lnTo>
                  <a:pt x="2720" y="2829"/>
                </a:lnTo>
                <a:lnTo>
                  <a:pt x="3176" y="2829"/>
                </a:lnTo>
                <a:lnTo>
                  <a:pt x="3208" y="3198"/>
                </a:lnTo>
                <a:lnTo>
                  <a:pt x="2732" y="3198"/>
                </a:lnTo>
                <a:close/>
                <a:moveTo>
                  <a:pt x="2614" y="3320"/>
                </a:moveTo>
                <a:lnTo>
                  <a:pt x="2627" y="3689"/>
                </a:lnTo>
                <a:lnTo>
                  <a:pt x="2070" y="3689"/>
                </a:lnTo>
                <a:lnTo>
                  <a:pt x="2082" y="3320"/>
                </a:lnTo>
                <a:lnTo>
                  <a:pt x="2614" y="3320"/>
                </a:lnTo>
                <a:close/>
                <a:moveTo>
                  <a:pt x="2086" y="3198"/>
                </a:moveTo>
                <a:lnTo>
                  <a:pt x="2099" y="2829"/>
                </a:lnTo>
                <a:lnTo>
                  <a:pt x="2598" y="2829"/>
                </a:lnTo>
                <a:lnTo>
                  <a:pt x="2610" y="3198"/>
                </a:lnTo>
                <a:lnTo>
                  <a:pt x="2086" y="3198"/>
                </a:lnTo>
                <a:close/>
                <a:moveTo>
                  <a:pt x="1459" y="3198"/>
                </a:moveTo>
                <a:lnTo>
                  <a:pt x="1492" y="2829"/>
                </a:lnTo>
                <a:lnTo>
                  <a:pt x="1977" y="2829"/>
                </a:lnTo>
                <a:lnTo>
                  <a:pt x="1964" y="3198"/>
                </a:lnTo>
                <a:lnTo>
                  <a:pt x="1459" y="3198"/>
                </a:lnTo>
                <a:close/>
                <a:moveTo>
                  <a:pt x="1960" y="3320"/>
                </a:moveTo>
                <a:lnTo>
                  <a:pt x="1948" y="3689"/>
                </a:lnTo>
                <a:lnTo>
                  <a:pt x="1416" y="3689"/>
                </a:lnTo>
                <a:lnTo>
                  <a:pt x="1449" y="3320"/>
                </a:lnTo>
                <a:lnTo>
                  <a:pt x="1960" y="3320"/>
                </a:lnTo>
                <a:close/>
                <a:moveTo>
                  <a:pt x="884" y="3198"/>
                </a:moveTo>
                <a:lnTo>
                  <a:pt x="925" y="2829"/>
                </a:lnTo>
                <a:lnTo>
                  <a:pt x="1370" y="2829"/>
                </a:lnTo>
                <a:lnTo>
                  <a:pt x="1337" y="3198"/>
                </a:lnTo>
                <a:lnTo>
                  <a:pt x="884" y="3198"/>
                </a:lnTo>
                <a:close/>
                <a:moveTo>
                  <a:pt x="1326" y="3320"/>
                </a:moveTo>
                <a:lnTo>
                  <a:pt x="1294" y="3689"/>
                </a:lnTo>
                <a:lnTo>
                  <a:pt x="829" y="3689"/>
                </a:lnTo>
                <a:lnTo>
                  <a:pt x="870" y="3320"/>
                </a:lnTo>
                <a:lnTo>
                  <a:pt x="1326" y="3320"/>
                </a:lnTo>
                <a:close/>
                <a:moveTo>
                  <a:pt x="337" y="2829"/>
                </a:moveTo>
                <a:lnTo>
                  <a:pt x="802" y="2829"/>
                </a:lnTo>
                <a:lnTo>
                  <a:pt x="693" y="3811"/>
                </a:lnTo>
                <a:lnTo>
                  <a:pt x="3950" y="3811"/>
                </a:lnTo>
                <a:lnTo>
                  <a:pt x="3840" y="2829"/>
                </a:lnTo>
                <a:lnTo>
                  <a:pt x="4271" y="2829"/>
                </a:lnTo>
                <a:lnTo>
                  <a:pt x="4467" y="4227"/>
                </a:lnTo>
                <a:lnTo>
                  <a:pt x="2749" y="4227"/>
                </a:lnTo>
                <a:lnTo>
                  <a:pt x="2749" y="3922"/>
                </a:lnTo>
                <a:lnTo>
                  <a:pt x="1665" y="3922"/>
                </a:lnTo>
                <a:lnTo>
                  <a:pt x="1665" y="4227"/>
                </a:lnTo>
                <a:lnTo>
                  <a:pt x="141" y="4227"/>
                </a:lnTo>
                <a:lnTo>
                  <a:pt x="337" y="2829"/>
                </a:lnTo>
                <a:close/>
                <a:moveTo>
                  <a:pt x="2627" y="4044"/>
                </a:moveTo>
                <a:lnTo>
                  <a:pt x="2627" y="4227"/>
                </a:lnTo>
                <a:lnTo>
                  <a:pt x="1787" y="4227"/>
                </a:lnTo>
                <a:lnTo>
                  <a:pt x="1787" y="4044"/>
                </a:lnTo>
                <a:lnTo>
                  <a:pt x="2627" y="404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直接连接符 94">
            <a:extLst>
              <a:ext uri="{FF2B5EF4-FFF2-40B4-BE49-F238E27FC236}">
                <a16:creationId xmlns:a16="http://schemas.microsoft.com/office/drawing/2014/main" id="{D5B9950F-0046-4BBA-91E6-252FAE342A23}"/>
              </a:ext>
            </a:extLst>
          </p:cNvPr>
          <p:cNvCxnSpPr>
            <a:cxnSpLocks/>
            <a:endCxn id="76" idx="12"/>
          </p:cNvCxnSpPr>
          <p:nvPr/>
        </p:nvCxnSpPr>
        <p:spPr>
          <a:xfrm>
            <a:off x="4340424" y="1844861"/>
            <a:ext cx="970538" cy="0"/>
          </a:xfrm>
          <a:prstGeom prst="line">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BD5713C7-95C9-4013-971E-1B68F95FE302}"/>
              </a:ext>
            </a:extLst>
          </p:cNvPr>
          <p:cNvSpPr txBox="1"/>
          <p:nvPr/>
        </p:nvSpPr>
        <p:spPr>
          <a:xfrm>
            <a:off x="4677093" y="1199116"/>
            <a:ext cx="1901928" cy="369332"/>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Signal processing</a:t>
            </a:r>
            <a:endParaRPr lang="zh-CN" altLang="en-US" dirty="0">
              <a:latin typeface="Times New Roman" panose="02020603050405020304" pitchFamily="18" charset="0"/>
              <a:cs typeface="Times New Roman" panose="02020603050405020304" pitchFamily="18" charset="0"/>
            </a:endParaRPr>
          </a:p>
        </p:txBody>
      </p:sp>
      <p:sp>
        <p:nvSpPr>
          <p:cNvPr id="114" name="矩形 113">
            <a:extLst>
              <a:ext uri="{FF2B5EF4-FFF2-40B4-BE49-F238E27FC236}">
                <a16:creationId xmlns:a16="http://schemas.microsoft.com/office/drawing/2014/main" id="{253525DF-DD5A-4B09-A4EF-BABA731CE344}"/>
              </a:ext>
            </a:extLst>
          </p:cNvPr>
          <p:cNvSpPr/>
          <p:nvPr/>
        </p:nvSpPr>
        <p:spPr>
          <a:xfrm>
            <a:off x="2997240" y="1199116"/>
            <a:ext cx="1749197"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Data acquisition </a:t>
            </a:r>
            <a:endParaRPr lang="zh-CN" altLang="en-US" dirty="0"/>
          </a:p>
        </p:txBody>
      </p:sp>
      <p:sp>
        <p:nvSpPr>
          <p:cNvPr id="115" name="文本框 114">
            <a:extLst>
              <a:ext uri="{FF2B5EF4-FFF2-40B4-BE49-F238E27FC236}">
                <a16:creationId xmlns:a16="http://schemas.microsoft.com/office/drawing/2014/main" id="{2F2BA519-5600-4C0F-99A5-0189923B5861}"/>
              </a:ext>
            </a:extLst>
          </p:cNvPr>
          <p:cNvSpPr txBox="1"/>
          <p:nvPr/>
        </p:nvSpPr>
        <p:spPr>
          <a:xfrm>
            <a:off x="2706034" y="2174688"/>
            <a:ext cx="163439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Electric signal</a:t>
            </a:r>
            <a:endParaRPr lang="zh-CN" altLang="en-US" dirty="0">
              <a:latin typeface="Times New Roman" panose="02020603050405020304" pitchFamily="18" charset="0"/>
              <a:cs typeface="Times New Roman" panose="02020603050405020304" pitchFamily="18" charset="0"/>
            </a:endParaRPr>
          </a:p>
        </p:txBody>
      </p:sp>
      <p:pic>
        <p:nvPicPr>
          <p:cNvPr id="122" name="图片 121">
            <a:extLst>
              <a:ext uri="{FF2B5EF4-FFF2-40B4-BE49-F238E27FC236}">
                <a16:creationId xmlns:a16="http://schemas.microsoft.com/office/drawing/2014/main" id="{8648ACA9-1D34-4151-BC0D-D9659F82E699}"/>
              </a:ext>
            </a:extLst>
          </p:cNvPr>
          <p:cNvPicPr>
            <a:picLocks noChangeAspect="1"/>
          </p:cNvPicPr>
          <p:nvPr/>
        </p:nvPicPr>
        <p:blipFill>
          <a:blip r:embed="rId5"/>
          <a:stretch>
            <a:fillRect/>
          </a:stretch>
        </p:blipFill>
        <p:spPr>
          <a:xfrm>
            <a:off x="3496205" y="1561925"/>
            <a:ext cx="844219" cy="464321"/>
          </a:xfrm>
          <a:prstGeom prst="rect">
            <a:avLst/>
          </a:prstGeom>
        </p:spPr>
      </p:pic>
      <p:sp>
        <p:nvSpPr>
          <p:cNvPr id="126" name="文本框 125">
            <a:extLst>
              <a:ext uri="{FF2B5EF4-FFF2-40B4-BE49-F238E27FC236}">
                <a16:creationId xmlns:a16="http://schemas.microsoft.com/office/drawing/2014/main" id="{35818F58-6800-45A2-81AB-C7F4B12AB706}"/>
              </a:ext>
            </a:extLst>
          </p:cNvPr>
          <p:cNvSpPr txBox="1"/>
          <p:nvPr/>
        </p:nvSpPr>
        <p:spPr>
          <a:xfrm>
            <a:off x="2088631" y="797238"/>
            <a:ext cx="2787840" cy="400110"/>
          </a:xfrm>
          <a:prstGeom prst="rect">
            <a:avLst/>
          </a:prstGeom>
          <a:no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AE detecting diagram</a:t>
            </a:r>
            <a:endParaRPr lang="zh-CN" altLang="en-US" sz="2000" b="1" dirty="0">
              <a:latin typeface="Times New Roman" panose="02020603050405020304" pitchFamily="18" charset="0"/>
              <a:cs typeface="Times New Roman" panose="02020603050405020304" pitchFamily="18" charset="0"/>
            </a:endParaRPr>
          </a:p>
        </p:txBody>
      </p:sp>
      <p:grpSp>
        <p:nvGrpSpPr>
          <p:cNvPr id="134" name="组合 133">
            <a:extLst>
              <a:ext uri="{FF2B5EF4-FFF2-40B4-BE49-F238E27FC236}">
                <a16:creationId xmlns:a16="http://schemas.microsoft.com/office/drawing/2014/main" id="{4DECD89C-6693-461F-B95D-844B2DE808B9}"/>
              </a:ext>
            </a:extLst>
          </p:cNvPr>
          <p:cNvGrpSpPr/>
          <p:nvPr/>
        </p:nvGrpSpPr>
        <p:grpSpPr>
          <a:xfrm>
            <a:off x="440778" y="2994036"/>
            <a:ext cx="6117745" cy="689518"/>
            <a:chOff x="391906" y="3141182"/>
            <a:chExt cx="6117745" cy="689518"/>
          </a:xfrm>
        </p:grpSpPr>
        <p:sp>
          <p:nvSpPr>
            <p:cNvPr id="133" name="立方体 132">
              <a:extLst>
                <a:ext uri="{FF2B5EF4-FFF2-40B4-BE49-F238E27FC236}">
                  <a16:creationId xmlns:a16="http://schemas.microsoft.com/office/drawing/2014/main" id="{064DF305-3001-435D-966C-C4424234DF9B}"/>
                </a:ext>
              </a:extLst>
            </p:cNvPr>
            <p:cNvSpPr/>
            <p:nvPr/>
          </p:nvSpPr>
          <p:spPr>
            <a:xfrm>
              <a:off x="391906" y="3141182"/>
              <a:ext cx="6117745" cy="689518"/>
            </a:xfrm>
            <a:prstGeom prst="cub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a:extLst>
                <a:ext uri="{FF2B5EF4-FFF2-40B4-BE49-F238E27FC236}">
                  <a16:creationId xmlns:a16="http://schemas.microsoft.com/office/drawing/2014/main" id="{4C322C2C-F84E-4A37-8692-8000B7BF82F9}"/>
                </a:ext>
              </a:extLst>
            </p:cNvPr>
            <p:cNvGrpSpPr/>
            <p:nvPr/>
          </p:nvGrpSpPr>
          <p:grpSpPr>
            <a:xfrm>
              <a:off x="882144" y="3346450"/>
              <a:ext cx="393850" cy="408238"/>
              <a:chOff x="5855855" y="3223491"/>
              <a:chExt cx="406400" cy="730187"/>
            </a:xfrm>
          </p:grpSpPr>
          <p:sp>
            <p:nvSpPr>
              <p:cNvPr id="32" name="任意多边形: 形状 31">
                <a:extLst>
                  <a:ext uri="{FF2B5EF4-FFF2-40B4-BE49-F238E27FC236}">
                    <a16:creationId xmlns:a16="http://schemas.microsoft.com/office/drawing/2014/main" id="{3B233CC6-8B8F-4E15-8D33-797F5F12DCDE}"/>
                  </a:ext>
                </a:extLst>
              </p:cNvPr>
              <p:cNvSpPr/>
              <p:nvPr/>
            </p:nvSpPr>
            <p:spPr>
              <a:xfrm>
                <a:off x="6114188" y="3223491"/>
                <a:ext cx="148067" cy="581891"/>
              </a:xfrm>
              <a:custGeom>
                <a:avLst/>
                <a:gdLst>
                  <a:gd name="connsiteX0" fmla="*/ 9521 w 148067"/>
                  <a:gd name="connsiteY0" fmla="*/ 0 h 581891"/>
                  <a:gd name="connsiteX1" fmla="*/ 9521 w 148067"/>
                  <a:gd name="connsiteY1" fmla="*/ 267854 h 581891"/>
                  <a:gd name="connsiteX2" fmla="*/ 37230 w 148067"/>
                  <a:gd name="connsiteY2" fmla="*/ 286327 h 581891"/>
                  <a:gd name="connsiteX3" fmla="*/ 120357 w 148067"/>
                  <a:gd name="connsiteY3" fmla="*/ 350982 h 581891"/>
                  <a:gd name="connsiteX4" fmla="*/ 148067 w 148067"/>
                  <a:gd name="connsiteY4" fmla="*/ 369454 h 581891"/>
                  <a:gd name="connsiteX5" fmla="*/ 138830 w 148067"/>
                  <a:gd name="connsiteY5" fmla="*/ 526473 h 581891"/>
                  <a:gd name="connsiteX6" fmla="*/ 111121 w 148067"/>
                  <a:gd name="connsiteY6" fmla="*/ 535709 h 581891"/>
                  <a:gd name="connsiteX7" fmla="*/ 92648 w 148067"/>
                  <a:gd name="connsiteY7" fmla="*/ 563418 h 581891"/>
                  <a:gd name="connsiteX8" fmla="*/ 64939 w 148067"/>
                  <a:gd name="connsiteY8" fmla="*/ 581891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7" h="581891">
                    <a:moveTo>
                      <a:pt x="9521" y="0"/>
                    </a:moveTo>
                    <a:cubicBezTo>
                      <a:pt x="5280" y="67864"/>
                      <a:pt x="-9599" y="196153"/>
                      <a:pt x="9521" y="267854"/>
                    </a:cubicBezTo>
                    <a:cubicBezTo>
                      <a:pt x="12381" y="278580"/>
                      <a:pt x="28702" y="279220"/>
                      <a:pt x="37230" y="286327"/>
                    </a:cubicBezTo>
                    <a:cubicBezTo>
                      <a:pt x="124036" y="358666"/>
                      <a:pt x="-19692" y="257617"/>
                      <a:pt x="120357" y="350982"/>
                    </a:cubicBezTo>
                    <a:lnTo>
                      <a:pt x="148067" y="369454"/>
                    </a:lnTo>
                    <a:cubicBezTo>
                      <a:pt x="144988" y="421794"/>
                      <a:pt x="150204" y="475291"/>
                      <a:pt x="138830" y="526473"/>
                    </a:cubicBezTo>
                    <a:cubicBezTo>
                      <a:pt x="136718" y="535977"/>
                      <a:pt x="118724" y="529627"/>
                      <a:pt x="111121" y="535709"/>
                    </a:cubicBezTo>
                    <a:cubicBezTo>
                      <a:pt x="102453" y="542644"/>
                      <a:pt x="100497" y="555569"/>
                      <a:pt x="92648" y="563418"/>
                    </a:cubicBezTo>
                    <a:cubicBezTo>
                      <a:pt x="84799" y="571267"/>
                      <a:pt x="64939" y="581891"/>
                      <a:pt x="64939" y="5818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任意多边形: 形状 39">
                <a:extLst>
                  <a:ext uri="{FF2B5EF4-FFF2-40B4-BE49-F238E27FC236}">
                    <a16:creationId xmlns:a16="http://schemas.microsoft.com/office/drawing/2014/main" id="{76CD7F1F-A6E6-4828-AAC4-DA3BA819CEE5}"/>
                  </a:ext>
                </a:extLst>
              </p:cNvPr>
              <p:cNvSpPr/>
              <p:nvPr/>
            </p:nvSpPr>
            <p:spPr>
              <a:xfrm>
                <a:off x="5855855" y="3500581"/>
                <a:ext cx="277090" cy="453097"/>
              </a:xfrm>
              <a:custGeom>
                <a:avLst/>
                <a:gdLst>
                  <a:gd name="connsiteX0" fmla="*/ 110836 w 110836"/>
                  <a:gd name="connsiteY0" fmla="*/ 0 h 277284"/>
                  <a:gd name="connsiteX1" fmla="*/ 36946 w 110836"/>
                  <a:gd name="connsiteY1" fmla="*/ 230909 h 277284"/>
                  <a:gd name="connsiteX2" fmla="*/ 46182 w 110836"/>
                  <a:gd name="connsiteY2" fmla="*/ 258618 h 277284"/>
                  <a:gd name="connsiteX3" fmla="*/ 0 w 110836"/>
                  <a:gd name="connsiteY3" fmla="*/ 277091 h 277284"/>
                </a:gdLst>
                <a:ahLst/>
                <a:cxnLst>
                  <a:cxn ang="0">
                    <a:pos x="connsiteX0" y="connsiteY0"/>
                  </a:cxn>
                  <a:cxn ang="0">
                    <a:pos x="connsiteX1" y="connsiteY1"/>
                  </a:cxn>
                  <a:cxn ang="0">
                    <a:pos x="connsiteX2" y="connsiteY2"/>
                  </a:cxn>
                  <a:cxn ang="0">
                    <a:pos x="connsiteX3" y="connsiteY3"/>
                  </a:cxn>
                </a:cxnLst>
                <a:rect l="l" t="t" r="r" b="b"/>
                <a:pathLst>
                  <a:path w="110836" h="277284">
                    <a:moveTo>
                      <a:pt x="110836" y="0"/>
                    </a:moveTo>
                    <a:cubicBezTo>
                      <a:pt x="22676" y="146933"/>
                      <a:pt x="16095" y="95380"/>
                      <a:pt x="36946" y="230909"/>
                    </a:cubicBezTo>
                    <a:cubicBezTo>
                      <a:pt x="38426" y="240532"/>
                      <a:pt x="43103" y="249382"/>
                      <a:pt x="46182" y="258618"/>
                    </a:cubicBezTo>
                    <a:cubicBezTo>
                      <a:pt x="13350" y="280507"/>
                      <a:pt x="29574" y="277091"/>
                      <a:pt x="0" y="2770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4" name="wifi-symbol_72234">
            <a:extLst>
              <a:ext uri="{FF2B5EF4-FFF2-40B4-BE49-F238E27FC236}">
                <a16:creationId xmlns:a16="http://schemas.microsoft.com/office/drawing/2014/main" id="{401B22AE-B826-4CC2-83EE-B2C96B365D2D}"/>
              </a:ext>
            </a:extLst>
          </p:cNvPr>
          <p:cNvSpPr/>
          <p:nvPr/>
        </p:nvSpPr>
        <p:spPr>
          <a:xfrm rot="14814508" flipH="1" flipV="1">
            <a:off x="1327204" y="3321301"/>
            <a:ext cx="508444" cy="211372"/>
          </a:xfrm>
          <a:custGeom>
            <a:avLst/>
            <a:gdLst>
              <a:gd name="connsiteX0" fmla="*/ 249658 w 495804"/>
              <a:gd name="connsiteY0" fmla="*/ 195829 h 248253"/>
              <a:gd name="connsiteX1" fmla="*/ 330893 w 495804"/>
              <a:gd name="connsiteY1" fmla="*/ 230396 h 248253"/>
              <a:gd name="connsiteX2" fmla="*/ 330941 w 495804"/>
              <a:gd name="connsiteY2" fmla="*/ 240918 h 248253"/>
              <a:gd name="connsiteX3" fmla="*/ 320417 w 495804"/>
              <a:gd name="connsiteY3" fmla="*/ 240918 h 248253"/>
              <a:gd name="connsiteX4" fmla="*/ 249658 w 495804"/>
              <a:gd name="connsiteY4" fmla="*/ 210684 h 248253"/>
              <a:gd name="connsiteX5" fmla="*/ 174232 w 495804"/>
              <a:gd name="connsiteY5" fmla="*/ 245775 h 248253"/>
              <a:gd name="connsiteX6" fmla="*/ 168709 w 495804"/>
              <a:gd name="connsiteY6" fmla="*/ 248251 h 248253"/>
              <a:gd name="connsiteX7" fmla="*/ 163757 w 495804"/>
              <a:gd name="connsiteY7" fmla="*/ 246394 h 248253"/>
              <a:gd name="connsiteX8" fmla="*/ 163185 w 495804"/>
              <a:gd name="connsiteY8" fmla="*/ 235919 h 248253"/>
              <a:gd name="connsiteX9" fmla="*/ 249658 w 495804"/>
              <a:gd name="connsiteY9" fmla="*/ 195829 h 248253"/>
              <a:gd name="connsiteX10" fmla="*/ 249651 w 495804"/>
              <a:gd name="connsiteY10" fmla="*/ 98903 h 248253"/>
              <a:gd name="connsiteX11" fmla="*/ 342319 w 495804"/>
              <a:gd name="connsiteY11" fmla="*/ 123171 h 248253"/>
              <a:gd name="connsiteX12" fmla="*/ 413511 w 495804"/>
              <a:gd name="connsiteY12" fmla="*/ 188028 h 248253"/>
              <a:gd name="connsiteX13" fmla="*/ 411702 w 495804"/>
              <a:gd name="connsiteY13" fmla="*/ 198354 h 248253"/>
              <a:gd name="connsiteX14" fmla="*/ 401368 w 495804"/>
              <a:gd name="connsiteY14" fmla="*/ 196546 h 248253"/>
              <a:gd name="connsiteX15" fmla="*/ 249651 w 495804"/>
              <a:gd name="connsiteY15" fmla="*/ 113749 h 248253"/>
              <a:gd name="connsiteX16" fmla="*/ 94171 w 495804"/>
              <a:gd name="connsiteY16" fmla="*/ 202113 h 248253"/>
              <a:gd name="connsiteX17" fmla="*/ 87981 w 495804"/>
              <a:gd name="connsiteY17" fmla="*/ 205444 h 248253"/>
              <a:gd name="connsiteX18" fmla="*/ 83885 w 495804"/>
              <a:gd name="connsiteY18" fmla="*/ 204207 h 248253"/>
              <a:gd name="connsiteX19" fmla="*/ 81742 w 495804"/>
              <a:gd name="connsiteY19" fmla="*/ 193929 h 248253"/>
              <a:gd name="connsiteX20" fmla="*/ 153934 w 495804"/>
              <a:gd name="connsiteY20" fmla="*/ 124884 h 248253"/>
              <a:gd name="connsiteX21" fmla="*/ 249651 w 495804"/>
              <a:gd name="connsiteY21" fmla="*/ 98903 h 248253"/>
              <a:gd name="connsiteX22" fmla="*/ 249658 w 495804"/>
              <a:gd name="connsiteY22" fmla="*/ 0 h 248253"/>
              <a:gd name="connsiteX23" fmla="*/ 494744 w 495804"/>
              <a:gd name="connsiteY23" fmla="*/ 145503 h 248253"/>
              <a:gd name="connsiteX24" fmla="*/ 492220 w 495804"/>
              <a:gd name="connsiteY24" fmla="*/ 155692 h 248253"/>
              <a:gd name="connsiteX25" fmla="*/ 482030 w 495804"/>
              <a:gd name="connsiteY25" fmla="*/ 153216 h 248253"/>
              <a:gd name="connsiteX26" fmla="*/ 249658 w 495804"/>
              <a:gd name="connsiteY26" fmla="*/ 14808 h 248253"/>
              <a:gd name="connsiteX27" fmla="*/ 13857 w 495804"/>
              <a:gd name="connsiteY27" fmla="*/ 159025 h 248253"/>
              <a:gd name="connsiteX28" fmla="*/ 7429 w 495804"/>
              <a:gd name="connsiteY28" fmla="*/ 162691 h 248253"/>
              <a:gd name="connsiteX29" fmla="*/ 3715 w 495804"/>
              <a:gd name="connsiteY29" fmla="*/ 161691 h 248253"/>
              <a:gd name="connsiteX30" fmla="*/ 1001 w 495804"/>
              <a:gd name="connsiteY30" fmla="*/ 151550 h 248253"/>
              <a:gd name="connsiteX31" fmla="*/ 105902 w 495804"/>
              <a:gd name="connsiteY31" fmla="*/ 41661 h 248253"/>
              <a:gd name="connsiteX32" fmla="*/ 249658 w 495804"/>
              <a:gd name="connsiteY32" fmla="*/ 0 h 248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95804" h="248253">
                <a:moveTo>
                  <a:pt x="249658" y="195829"/>
                </a:moveTo>
                <a:cubicBezTo>
                  <a:pt x="279657" y="195829"/>
                  <a:pt x="308513" y="208113"/>
                  <a:pt x="330893" y="230396"/>
                </a:cubicBezTo>
                <a:cubicBezTo>
                  <a:pt x="333798" y="233300"/>
                  <a:pt x="333845" y="238014"/>
                  <a:pt x="330941" y="240918"/>
                </a:cubicBezTo>
                <a:cubicBezTo>
                  <a:pt x="328036" y="243823"/>
                  <a:pt x="323322" y="243823"/>
                  <a:pt x="320417" y="240918"/>
                </a:cubicBezTo>
                <a:cubicBezTo>
                  <a:pt x="300847" y="221445"/>
                  <a:pt x="275705" y="210684"/>
                  <a:pt x="249658" y="210684"/>
                </a:cubicBezTo>
                <a:cubicBezTo>
                  <a:pt x="221278" y="210684"/>
                  <a:pt x="194470" y="223159"/>
                  <a:pt x="174232" y="245775"/>
                </a:cubicBezTo>
                <a:cubicBezTo>
                  <a:pt x="172851" y="247393"/>
                  <a:pt x="170852" y="248298"/>
                  <a:pt x="168709" y="248251"/>
                </a:cubicBezTo>
                <a:cubicBezTo>
                  <a:pt x="166899" y="248298"/>
                  <a:pt x="165137" y="247584"/>
                  <a:pt x="163757" y="246394"/>
                </a:cubicBezTo>
                <a:cubicBezTo>
                  <a:pt x="160709" y="243632"/>
                  <a:pt x="160423" y="238966"/>
                  <a:pt x="163185" y="235919"/>
                </a:cubicBezTo>
                <a:cubicBezTo>
                  <a:pt x="186280" y="210065"/>
                  <a:pt x="216993" y="195829"/>
                  <a:pt x="249658" y="195829"/>
                </a:cubicBezTo>
                <a:close/>
                <a:moveTo>
                  <a:pt x="249651" y="98903"/>
                </a:moveTo>
                <a:cubicBezTo>
                  <a:pt x="282223" y="98903"/>
                  <a:pt x="313414" y="107088"/>
                  <a:pt x="342319" y="123171"/>
                </a:cubicBezTo>
                <a:cubicBezTo>
                  <a:pt x="369844" y="138493"/>
                  <a:pt x="394463" y="160905"/>
                  <a:pt x="413511" y="188028"/>
                </a:cubicBezTo>
                <a:cubicBezTo>
                  <a:pt x="415892" y="191359"/>
                  <a:pt x="415083" y="196022"/>
                  <a:pt x="411702" y="198354"/>
                </a:cubicBezTo>
                <a:cubicBezTo>
                  <a:pt x="408368" y="200733"/>
                  <a:pt x="403702" y="199924"/>
                  <a:pt x="401368" y="196546"/>
                </a:cubicBezTo>
                <a:cubicBezTo>
                  <a:pt x="364367" y="143918"/>
                  <a:pt x="309080" y="113749"/>
                  <a:pt x="249651" y="113749"/>
                </a:cubicBezTo>
                <a:cubicBezTo>
                  <a:pt x="188697" y="113749"/>
                  <a:pt x="130601" y="146773"/>
                  <a:pt x="94171" y="202113"/>
                </a:cubicBezTo>
                <a:cubicBezTo>
                  <a:pt x="92790" y="204207"/>
                  <a:pt x="90457" y="205444"/>
                  <a:pt x="87981" y="205444"/>
                </a:cubicBezTo>
                <a:cubicBezTo>
                  <a:pt x="86504" y="205444"/>
                  <a:pt x="85076" y="205016"/>
                  <a:pt x="83885" y="204207"/>
                </a:cubicBezTo>
                <a:cubicBezTo>
                  <a:pt x="80457" y="201970"/>
                  <a:pt x="79504" y="197355"/>
                  <a:pt x="81742" y="193929"/>
                </a:cubicBezTo>
                <a:cubicBezTo>
                  <a:pt x="100695" y="165140"/>
                  <a:pt x="125648" y="141301"/>
                  <a:pt x="153934" y="124884"/>
                </a:cubicBezTo>
                <a:cubicBezTo>
                  <a:pt x="183268" y="107897"/>
                  <a:pt x="216364" y="98903"/>
                  <a:pt x="249651" y="98903"/>
                </a:cubicBezTo>
                <a:close/>
                <a:moveTo>
                  <a:pt x="249658" y="0"/>
                </a:moveTo>
                <a:cubicBezTo>
                  <a:pt x="347797" y="0"/>
                  <a:pt x="439413" y="54373"/>
                  <a:pt x="494744" y="145503"/>
                </a:cubicBezTo>
                <a:cubicBezTo>
                  <a:pt x="496839" y="148979"/>
                  <a:pt x="495744" y="153550"/>
                  <a:pt x="492220" y="155692"/>
                </a:cubicBezTo>
                <a:cubicBezTo>
                  <a:pt x="488744" y="157835"/>
                  <a:pt x="484173" y="156692"/>
                  <a:pt x="482030" y="153216"/>
                </a:cubicBezTo>
                <a:cubicBezTo>
                  <a:pt x="429413" y="66562"/>
                  <a:pt x="342559" y="14808"/>
                  <a:pt x="249658" y="14808"/>
                </a:cubicBezTo>
                <a:cubicBezTo>
                  <a:pt x="154281" y="14808"/>
                  <a:pt x="66094" y="68705"/>
                  <a:pt x="13857" y="159025"/>
                </a:cubicBezTo>
                <a:cubicBezTo>
                  <a:pt x="12524" y="161311"/>
                  <a:pt x="10048" y="162691"/>
                  <a:pt x="7429" y="162691"/>
                </a:cubicBezTo>
                <a:cubicBezTo>
                  <a:pt x="6143" y="162691"/>
                  <a:pt x="4858" y="162406"/>
                  <a:pt x="3715" y="161691"/>
                </a:cubicBezTo>
                <a:cubicBezTo>
                  <a:pt x="144" y="159644"/>
                  <a:pt x="-1047" y="155121"/>
                  <a:pt x="1001" y="151550"/>
                </a:cubicBezTo>
                <a:cubicBezTo>
                  <a:pt x="27333" y="106033"/>
                  <a:pt x="63617" y="68038"/>
                  <a:pt x="105902" y="41661"/>
                </a:cubicBezTo>
                <a:cubicBezTo>
                  <a:pt x="149614" y="14379"/>
                  <a:pt x="199327" y="0"/>
                  <a:pt x="24965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圆柱形 5">
            <a:extLst>
              <a:ext uri="{FF2B5EF4-FFF2-40B4-BE49-F238E27FC236}">
                <a16:creationId xmlns:a16="http://schemas.microsoft.com/office/drawing/2014/main" id="{F9BB0A08-714A-4A31-AD99-DEB894C9EF58}"/>
              </a:ext>
            </a:extLst>
          </p:cNvPr>
          <p:cNvSpPr/>
          <p:nvPr/>
        </p:nvSpPr>
        <p:spPr>
          <a:xfrm>
            <a:off x="2598458" y="2781781"/>
            <a:ext cx="215153" cy="248653"/>
          </a:xfrm>
          <a:prstGeom prst="can">
            <a:avLst/>
          </a:prstGeom>
          <a:solidFill>
            <a:srgbClr val="767A7F"/>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5C6064"/>
              </a:solidFill>
            </a:endParaRPr>
          </a:p>
        </p:txBody>
      </p:sp>
      <p:cxnSp>
        <p:nvCxnSpPr>
          <p:cNvPr id="59" name="直接箭头连接符 58">
            <a:extLst>
              <a:ext uri="{FF2B5EF4-FFF2-40B4-BE49-F238E27FC236}">
                <a16:creationId xmlns:a16="http://schemas.microsoft.com/office/drawing/2014/main" id="{ED8C5519-3C8A-44FF-9E87-1F2C551B1CB1}"/>
              </a:ext>
            </a:extLst>
          </p:cNvPr>
          <p:cNvCxnSpPr>
            <a:cxnSpLocks/>
          </p:cNvCxnSpPr>
          <p:nvPr/>
        </p:nvCxnSpPr>
        <p:spPr>
          <a:xfrm flipV="1">
            <a:off x="1046340" y="3628518"/>
            <a:ext cx="0" cy="295944"/>
          </a:xfrm>
          <a:prstGeom prst="straightConnector1">
            <a:avLst/>
          </a:prstGeom>
          <a:ln w="19050">
            <a:solidFill>
              <a:schemeClr val="accent5">
                <a:lumMod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id="{2CA818F6-B21E-4856-9C28-9110CA934633}"/>
              </a:ext>
            </a:extLst>
          </p:cNvPr>
          <p:cNvSpPr/>
          <p:nvPr/>
        </p:nvSpPr>
        <p:spPr>
          <a:xfrm>
            <a:off x="5200" y="6431689"/>
            <a:ext cx="12220684" cy="430887"/>
          </a:xfrm>
          <a:prstGeom prst="rect">
            <a:avLst/>
          </a:prstGeom>
        </p:spPr>
        <p:txBody>
          <a:bodyPr wrap="square">
            <a:spAutoFit/>
          </a:bodyPr>
          <a:lstStyle/>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Evaluation for RC specimen damaged from rebar corrosion by acoustic emission technique[J]. </a:t>
            </a:r>
            <a:r>
              <a:rPr lang="en-US" altLang="zh-CN" sz="1100" i="1" dirty="0">
                <a:latin typeface="Times New Roman" panose="02020603050405020304" pitchFamily="18" charset="0"/>
                <a:cs typeface="Times New Roman" panose="02020603050405020304" pitchFamily="18" charset="0"/>
              </a:rPr>
              <a:t>Construction and Building Materials</a:t>
            </a:r>
            <a:r>
              <a:rPr lang="en-US" altLang="zh-CN" sz="1100" dirty="0">
                <a:latin typeface="Times New Roman" panose="02020603050405020304" pitchFamily="18" charset="0"/>
                <a:cs typeface="Times New Roman" panose="02020603050405020304" pitchFamily="18" charset="0"/>
              </a:rPr>
              <a:t>, 2014, Vol. 67: 157-164.</a:t>
            </a:r>
          </a:p>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A review of acoustic emission as indicator of reinforcement effectiveness in concrete and cementitious composites.[J].Construction &amp; Building Materials,2019,Vol.224: 198-205</a:t>
            </a:r>
            <a:endParaRPr lang="zh-CN" altLang="en-US" sz="1100" dirty="0">
              <a:latin typeface="Times New Roman" panose="02020603050405020304" pitchFamily="18" charset="0"/>
              <a:cs typeface="Times New Roman" panose="02020603050405020304" pitchFamily="18" charset="0"/>
            </a:endParaRPr>
          </a:p>
        </p:txBody>
      </p:sp>
      <p:sp>
        <p:nvSpPr>
          <p:cNvPr id="34" name="灯片编号占位符 3">
            <a:extLst>
              <a:ext uri="{FF2B5EF4-FFF2-40B4-BE49-F238E27FC236}">
                <a16:creationId xmlns:a16="http://schemas.microsoft.com/office/drawing/2014/main" id="{97D6D62B-3C02-4175-8BF7-6CBC8249C5AD}"/>
              </a:ext>
            </a:extLst>
          </p:cNvPr>
          <p:cNvSpPr>
            <a:spLocks noGrp="1"/>
          </p:cNvSpPr>
          <p:nvPr>
            <p:ph type="sldNum" sz="quarter" idx="12"/>
          </p:nvPr>
        </p:nvSpPr>
        <p:spPr>
          <a:xfrm>
            <a:off x="9316278" y="6426615"/>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10DF9B2F-2DE2-483B-95D9-81E7E9385051}" type="slidenum">
              <a:rPr kumimoji="0" lang="zh-CN" altLang="en-US" sz="2000" b="1" i="0" u="none" strike="noStrike" kern="1200" cap="none" spc="0" normalizeH="0" baseline="0" noProof="0" smtClean="0">
                <a:ln>
                  <a:noFill/>
                </a:ln>
                <a:solidFill>
                  <a:prstClr val="black"/>
                </a:solidFill>
                <a:effectLst/>
                <a:uLnTx/>
                <a:uFillTx/>
                <a:latin typeface="Times New Roman" panose="02020603050405020304" pitchFamily="18" charset="0"/>
                <a:ea typeface="微软雅黑"/>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altLang="zh-CN"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pic>
        <p:nvPicPr>
          <p:cNvPr id="10" name="图片 9">
            <a:extLst>
              <a:ext uri="{FF2B5EF4-FFF2-40B4-BE49-F238E27FC236}">
                <a16:creationId xmlns:a16="http://schemas.microsoft.com/office/drawing/2014/main" id="{E4F07ECE-70DF-4801-B619-566D3A00F8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0185" y="4319851"/>
            <a:ext cx="2583456" cy="1883121"/>
          </a:xfrm>
          <a:prstGeom prst="rect">
            <a:avLst/>
          </a:prstGeom>
        </p:spPr>
      </p:pic>
      <p:pic>
        <p:nvPicPr>
          <p:cNvPr id="14" name="图片 13">
            <a:extLst>
              <a:ext uri="{FF2B5EF4-FFF2-40B4-BE49-F238E27FC236}">
                <a16:creationId xmlns:a16="http://schemas.microsoft.com/office/drawing/2014/main" id="{09B21E42-9FA2-4DFC-BFA1-DEBCE6C0177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5761" y="4319851"/>
            <a:ext cx="2771868" cy="1886121"/>
          </a:xfrm>
          <a:prstGeom prst="rect">
            <a:avLst/>
          </a:prstGeom>
        </p:spPr>
      </p:pic>
      <p:sp>
        <p:nvSpPr>
          <p:cNvPr id="15" name="矩形 14">
            <a:extLst>
              <a:ext uri="{FF2B5EF4-FFF2-40B4-BE49-F238E27FC236}">
                <a16:creationId xmlns:a16="http://schemas.microsoft.com/office/drawing/2014/main" id="{FB7697E3-5C80-4F68-97F5-F7485549353A}"/>
              </a:ext>
            </a:extLst>
          </p:cNvPr>
          <p:cNvSpPr/>
          <p:nvPr/>
        </p:nvSpPr>
        <p:spPr>
          <a:xfrm>
            <a:off x="1181371" y="6032500"/>
            <a:ext cx="427711" cy="211703"/>
          </a:xfrm>
          <a:prstGeom prst="rect">
            <a:avLst/>
          </a:prstGeom>
          <a:solidFill>
            <a:srgbClr val="DEEB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621582408"/>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5A1F335F-5825-4FAC-BA89-4063DFC9F54C}"/>
              </a:ext>
            </a:extLst>
          </p:cNvPr>
          <p:cNvSpPr/>
          <p:nvPr/>
        </p:nvSpPr>
        <p:spPr>
          <a:xfrm>
            <a:off x="251823" y="727528"/>
            <a:ext cx="6342743" cy="5640382"/>
          </a:xfrm>
          <a:prstGeom prst="rect">
            <a:avLst/>
          </a:prstGeom>
          <a:solidFill>
            <a:schemeClr val="accent5">
              <a:lumMod val="20000"/>
              <a:lumOff val="80000"/>
            </a:schemeClr>
          </a:solidFill>
          <a:ln w="19050">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文本框 155">
            <a:extLst>
              <a:ext uri="{FF2B5EF4-FFF2-40B4-BE49-F238E27FC236}">
                <a16:creationId xmlns:a16="http://schemas.microsoft.com/office/drawing/2014/main" id="{E2729159-D065-430A-B141-D265A4D732A3}"/>
              </a:ext>
            </a:extLst>
          </p:cNvPr>
          <p:cNvSpPr txBox="1"/>
          <p:nvPr/>
        </p:nvSpPr>
        <p:spPr>
          <a:xfrm>
            <a:off x="670495" y="779284"/>
            <a:ext cx="5678700" cy="400110"/>
          </a:xfrm>
          <a:prstGeom prst="rect">
            <a:avLst/>
          </a:prstGeom>
          <a:noFill/>
        </p:spPr>
        <p:txBody>
          <a:bodyPr wrap="square" rtlCol="0">
            <a:spAutoFit/>
          </a:bodyPr>
          <a:lstStyle/>
          <a:p>
            <a:pPr algn="ctr"/>
            <a:r>
              <a:rPr lang="en-US" altLang="zh-CN" sz="2000" b="1" dirty="0">
                <a:latin typeface="Times New Roman" panose="02020603050405020304" pitchFamily="18" charset="0"/>
                <a:cs typeface="Times New Roman" panose="02020603050405020304" pitchFamily="18" charset="0"/>
              </a:rPr>
              <a:t>Ultrasonic Method</a:t>
            </a:r>
            <a:endParaRPr lang="zh-CN" altLang="en-US" sz="2000" b="1" dirty="0">
              <a:latin typeface="Times New Roman" panose="02020603050405020304" pitchFamily="18" charset="0"/>
              <a:cs typeface="Times New Roman" panose="02020603050405020304" pitchFamily="18" charset="0"/>
            </a:endParaRPr>
          </a:p>
        </p:txBody>
      </p:sp>
      <p:sp>
        <p:nvSpPr>
          <p:cNvPr id="3" name="矩形 58">
            <a:extLst>
              <a:ext uri="{FF2B5EF4-FFF2-40B4-BE49-F238E27FC236}">
                <a16:creationId xmlns:a16="http://schemas.microsoft.com/office/drawing/2014/main" id="{0E16751E-D8A6-4A4E-B209-B76D0E082318}"/>
              </a:ext>
            </a:extLst>
          </p:cNvPr>
          <p:cNvSpPr/>
          <p:nvPr/>
        </p:nvSpPr>
        <p:spPr>
          <a:xfrm>
            <a:off x="0" y="0"/>
            <a:ext cx="12192000" cy="638825"/>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defTabSz="457200">
              <a:defRPr/>
            </a:pP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2.4</a:t>
            </a:r>
            <a:r>
              <a:rPr kumimoji="0" lang="en-US" altLang="zh-CN" sz="40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a:t>
            </a: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Literature Review - </a:t>
            </a:r>
            <a:r>
              <a:rPr lang="en-US" altLang="zh-CN" sz="2000" b="1" dirty="0">
                <a:solidFill>
                  <a:prstClr val="white"/>
                </a:solidFill>
                <a:latin typeface="Arial" panose="020B0604020202020204" pitchFamily="34" charset="0"/>
                <a:ea typeface="宋体" panose="02010600030101010101" pitchFamily="2" charset="-122"/>
                <a:cs typeface="Arial" panose="020B0604020202020204" pitchFamily="34" charset="0"/>
              </a:rPr>
              <a:t>Ultrasonic Method</a:t>
            </a:r>
          </a:p>
        </p:txBody>
      </p:sp>
      <p:pic>
        <p:nvPicPr>
          <p:cNvPr id="4" name="图片 3">
            <a:extLst>
              <a:ext uri="{FF2B5EF4-FFF2-40B4-BE49-F238E27FC236}">
                <a16:creationId xmlns:a16="http://schemas.microsoft.com/office/drawing/2014/main" id="{A065AB77-C49D-4389-A8FA-12C06EE794E7}"/>
              </a:ext>
            </a:extLst>
          </p:cNvPr>
          <p:cNvPicPr>
            <a:picLocks noChangeAspect="1"/>
          </p:cNvPicPr>
          <p:nvPr/>
        </p:nvPicPr>
        <p:blipFill rotWithShape="1">
          <a:blip r:embed="rId4">
            <a:extLst>
              <a:ext uri="{28A0092B-C50C-407E-A947-70E740481C1C}">
                <a14:useLocalDpi xmlns:a14="http://schemas.microsoft.com/office/drawing/2010/main" val="0"/>
              </a:ext>
            </a:extLst>
          </a:blip>
          <a:srcRect t="9911" b="8712"/>
          <a:stretch/>
        </p:blipFill>
        <p:spPr>
          <a:xfrm>
            <a:off x="11404796" y="5690"/>
            <a:ext cx="778037" cy="633135"/>
          </a:xfrm>
          <a:prstGeom prst="rect">
            <a:avLst/>
          </a:prstGeom>
        </p:spPr>
      </p:pic>
      <p:sp>
        <p:nvSpPr>
          <p:cNvPr id="50" name="立方体 49">
            <a:extLst>
              <a:ext uri="{FF2B5EF4-FFF2-40B4-BE49-F238E27FC236}">
                <a16:creationId xmlns:a16="http://schemas.microsoft.com/office/drawing/2014/main" id="{8EF17F72-ED2E-4A11-A076-2F25F0870BFB}"/>
              </a:ext>
            </a:extLst>
          </p:cNvPr>
          <p:cNvSpPr/>
          <p:nvPr/>
        </p:nvSpPr>
        <p:spPr>
          <a:xfrm>
            <a:off x="990739" y="3369290"/>
            <a:ext cx="4912389" cy="638825"/>
          </a:xfrm>
          <a:prstGeom prst="cub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BDEF830C-F13F-4E89-88B2-C7B321E2908A}"/>
              </a:ext>
            </a:extLst>
          </p:cNvPr>
          <p:cNvGrpSpPr/>
          <p:nvPr/>
        </p:nvGrpSpPr>
        <p:grpSpPr>
          <a:xfrm>
            <a:off x="2475334" y="3532470"/>
            <a:ext cx="240062" cy="443815"/>
            <a:chOff x="1215970" y="2234665"/>
            <a:chExt cx="316520" cy="366845"/>
          </a:xfrm>
        </p:grpSpPr>
        <p:sp>
          <p:nvSpPr>
            <p:cNvPr id="51" name="任意多边形: 形状 50">
              <a:extLst>
                <a:ext uri="{FF2B5EF4-FFF2-40B4-BE49-F238E27FC236}">
                  <a16:creationId xmlns:a16="http://schemas.microsoft.com/office/drawing/2014/main" id="{4B251917-47EF-483B-AB97-9FAE19B5C7EF}"/>
                </a:ext>
              </a:extLst>
            </p:cNvPr>
            <p:cNvSpPr/>
            <p:nvPr/>
          </p:nvSpPr>
          <p:spPr>
            <a:xfrm>
              <a:off x="1417170" y="2234665"/>
              <a:ext cx="115320" cy="292342"/>
            </a:xfrm>
            <a:custGeom>
              <a:avLst/>
              <a:gdLst>
                <a:gd name="connsiteX0" fmla="*/ 9521 w 148067"/>
                <a:gd name="connsiteY0" fmla="*/ 0 h 581891"/>
                <a:gd name="connsiteX1" fmla="*/ 9521 w 148067"/>
                <a:gd name="connsiteY1" fmla="*/ 267854 h 581891"/>
                <a:gd name="connsiteX2" fmla="*/ 37230 w 148067"/>
                <a:gd name="connsiteY2" fmla="*/ 286327 h 581891"/>
                <a:gd name="connsiteX3" fmla="*/ 120357 w 148067"/>
                <a:gd name="connsiteY3" fmla="*/ 350982 h 581891"/>
                <a:gd name="connsiteX4" fmla="*/ 148067 w 148067"/>
                <a:gd name="connsiteY4" fmla="*/ 369454 h 581891"/>
                <a:gd name="connsiteX5" fmla="*/ 138830 w 148067"/>
                <a:gd name="connsiteY5" fmla="*/ 526473 h 581891"/>
                <a:gd name="connsiteX6" fmla="*/ 111121 w 148067"/>
                <a:gd name="connsiteY6" fmla="*/ 535709 h 581891"/>
                <a:gd name="connsiteX7" fmla="*/ 92648 w 148067"/>
                <a:gd name="connsiteY7" fmla="*/ 563418 h 581891"/>
                <a:gd name="connsiteX8" fmla="*/ 64939 w 148067"/>
                <a:gd name="connsiteY8" fmla="*/ 581891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7" h="581891">
                  <a:moveTo>
                    <a:pt x="9521" y="0"/>
                  </a:moveTo>
                  <a:cubicBezTo>
                    <a:pt x="5280" y="67864"/>
                    <a:pt x="-9599" y="196153"/>
                    <a:pt x="9521" y="267854"/>
                  </a:cubicBezTo>
                  <a:cubicBezTo>
                    <a:pt x="12381" y="278580"/>
                    <a:pt x="28702" y="279220"/>
                    <a:pt x="37230" y="286327"/>
                  </a:cubicBezTo>
                  <a:cubicBezTo>
                    <a:pt x="124036" y="358666"/>
                    <a:pt x="-19692" y="257617"/>
                    <a:pt x="120357" y="350982"/>
                  </a:cubicBezTo>
                  <a:lnTo>
                    <a:pt x="148067" y="369454"/>
                  </a:lnTo>
                  <a:cubicBezTo>
                    <a:pt x="144988" y="421794"/>
                    <a:pt x="150204" y="475291"/>
                    <a:pt x="138830" y="526473"/>
                  </a:cubicBezTo>
                  <a:cubicBezTo>
                    <a:pt x="136718" y="535977"/>
                    <a:pt x="118724" y="529627"/>
                    <a:pt x="111121" y="535709"/>
                  </a:cubicBezTo>
                  <a:cubicBezTo>
                    <a:pt x="102453" y="542644"/>
                    <a:pt x="100497" y="555569"/>
                    <a:pt x="92648" y="563418"/>
                  </a:cubicBezTo>
                  <a:cubicBezTo>
                    <a:pt x="84799" y="571267"/>
                    <a:pt x="64939" y="581891"/>
                    <a:pt x="64939" y="5818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形状 55">
              <a:extLst>
                <a:ext uri="{FF2B5EF4-FFF2-40B4-BE49-F238E27FC236}">
                  <a16:creationId xmlns:a16="http://schemas.microsoft.com/office/drawing/2014/main" id="{8CA89E2E-E86F-410B-BD18-8AF29109A39B}"/>
                </a:ext>
              </a:extLst>
            </p:cNvPr>
            <p:cNvSpPr/>
            <p:nvPr/>
          </p:nvSpPr>
          <p:spPr>
            <a:xfrm>
              <a:off x="1215970" y="2373874"/>
              <a:ext cx="215808" cy="227636"/>
            </a:xfrm>
            <a:custGeom>
              <a:avLst/>
              <a:gdLst>
                <a:gd name="connsiteX0" fmla="*/ 110836 w 110836"/>
                <a:gd name="connsiteY0" fmla="*/ 0 h 277284"/>
                <a:gd name="connsiteX1" fmla="*/ 36946 w 110836"/>
                <a:gd name="connsiteY1" fmla="*/ 230909 h 277284"/>
                <a:gd name="connsiteX2" fmla="*/ 46182 w 110836"/>
                <a:gd name="connsiteY2" fmla="*/ 258618 h 277284"/>
                <a:gd name="connsiteX3" fmla="*/ 0 w 110836"/>
                <a:gd name="connsiteY3" fmla="*/ 277091 h 277284"/>
              </a:gdLst>
              <a:ahLst/>
              <a:cxnLst>
                <a:cxn ang="0">
                  <a:pos x="connsiteX0" y="connsiteY0"/>
                </a:cxn>
                <a:cxn ang="0">
                  <a:pos x="connsiteX1" y="connsiteY1"/>
                </a:cxn>
                <a:cxn ang="0">
                  <a:pos x="connsiteX2" y="connsiteY2"/>
                </a:cxn>
                <a:cxn ang="0">
                  <a:pos x="connsiteX3" y="connsiteY3"/>
                </a:cxn>
              </a:cxnLst>
              <a:rect l="l" t="t" r="r" b="b"/>
              <a:pathLst>
                <a:path w="110836" h="277284">
                  <a:moveTo>
                    <a:pt x="110836" y="0"/>
                  </a:moveTo>
                  <a:cubicBezTo>
                    <a:pt x="22676" y="146933"/>
                    <a:pt x="16095" y="95380"/>
                    <a:pt x="36946" y="230909"/>
                  </a:cubicBezTo>
                  <a:cubicBezTo>
                    <a:pt x="38426" y="240532"/>
                    <a:pt x="43103" y="249382"/>
                    <a:pt x="46182" y="258618"/>
                  </a:cubicBezTo>
                  <a:cubicBezTo>
                    <a:pt x="13350" y="280507"/>
                    <a:pt x="29574" y="277091"/>
                    <a:pt x="0" y="2770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圆柱形 7">
            <a:extLst>
              <a:ext uri="{FF2B5EF4-FFF2-40B4-BE49-F238E27FC236}">
                <a16:creationId xmlns:a16="http://schemas.microsoft.com/office/drawing/2014/main" id="{26A3A9C6-B9C5-4287-9866-73DACA8FB89D}"/>
              </a:ext>
            </a:extLst>
          </p:cNvPr>
          <p:cNvSpPr/>
          <p:nvPr/>
        </p:nvSpPr>
        <p:spPr>
          <a:xfrm>
            <a:off x="4740285" y="3242823"/>
            <a:ext cx="298987" cy="188160"/>
          </a:xfrm>
          <a:prstGeom prst="can">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853266BB-8A28-4C11-973C-B821F2A5A5DA}"/>
              </a:ext>
            </a:extLst>
          </p:cNvPr>
          <p:cNvSpPr txBox="1"/>
          <p:nvPr/>
        </p:nvSpPr>
        <p:spPr>
          <a:xfrm>
            <a:off x="524992" y="4084052"/>
            <a:ext cx="211562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Exciting Ultrasonic</a:t>
            </a:r>
            <a:endParaRPr lang="zh-CN" altLang="en-US" dirty="0">
              <a:latin typeface="Times New Roman" panose="02020603050405020304" pitchFamily="18" charset="0"/>
              <a:cs typeface="Times New Roman" panose="02020603050405020304" pitchFamily="18" charset="0"/>
            </a:endParaRPr>
          </a:p>
        </p:txBody>
      </p:sp>
      <p:sp>
        <p:nvSpPr>
          <p:cNvPr id="12" name="矩形 11">
            <a:extLst>
              <a:ext uri="{FF2B5EF4-FFF2-40B4-BE49-F238E27FC236}">
                <a16:creationId xmlns:a16="http://schemas.microsoft.com/office/drawing/2014/main" id="{CD798D1F-0EA0-471B-9934-4CEC687B694A}"/>
              </a:ext>
            </a:extLst>
          </p:cNvPr>
          <p:cNvSpPr/>
          <p:nvPr/>
        </p:nvSpPr>
        <p:spPr>
          <a:xfrm>
            <a:off x="2865570" y="2926454"/>
            <a:ext cx="2114442" cy="369332"/>
          </a:xfrm>
          <a:prstGeom prst="rect">
            <a:avLst/>
          </a:prstGeom>
        </p:spPr>
        <p:txBody>
          <a:bodyPr wrap="square">
            <a:spAutoFit/>
          </a:bodyPr>
          <a:lstStyle/>
          <a:p>
            <a:r>
              <a:rPr lang="en-US" altLang="zh-CN" dirty="0">
                <a:latin typeface="Times New Roman" panose="02020603050405020304" pitchFamily="18" charset="0"/>
                <a:cs typeface="Times New Roman" panose="02020603050405020304" pitchFamily="18" charset="0"/>
              </a:rPr>
              <a:t>Ultrasonic Receiver</a:t>
            </a:r>
            <a:endParaRPr lang="zh-CN" altLang="en-US" dirty="0"/>
          </a:p>
        </p:txBody>
      </p:sp>
      <p:grpSp>
        <p:nvGrpSpPr>
          <p:cNvPr id="24" name="组合 23">
            <a:extLst>
              <a:ext uri="{FF2B5EF4-FFF2-40B4-BE49-F238E27FC236}">
                <a16:creationId xmlns:a16="http://schemas.microsoft.com/office/drawing/2014/main" id="{B4DFCB5C-6B03-4985-BF1A-E594F9BE4A3E}"/>
              </a:ext>
            </a:extLst>
          </p:cNvPr>
          <p:cNvGrpSpPr/>
          <p:nvPr/>
        </p:nvGrpSpPr>
        <p:grpSpPr>
          <a:xfrm>
            <a:off x="1430110" y="3590947"/>
            <a:ext cx="368297" cy="403690"/>
            <a:chOff x="952500" y="2700665"/>
            <a:chExt cx="657791" cy="391785"/>
          </a:xfrm>
        </p:grpSpPr>
        <p:cxnSp>
          <p:nvCxnSpPr>
            <p:cNvPr id="14" name="直接连接符 13">
              <a:extLst>
                <a:ext uri="{FF2B5EF4-FFF2-40B4-BE49-F238E27FC236}">
                  <a16:creationId xmlns:a16="http://schemas.microsoft.com/office/drawing/2014/main" id="{05E9AD32-2937-49CD-B1CC-8D6C1A7D923D}"/>
                </a:ext>
              </a:extLst>
            </p:cNvPr>
            <p:cNvCxnSpPr/>
            <p:nvPr/>
          </p:nvCxnSpPr>
          <p:spPr>
            <a:xfrm>
              <a:off x="952500" y="2898775"/>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D14F3EDB-236D-421E-B946-231BDFCD3FC3}"/>
                </a:ext>
              </a:extLst>
            </p:cNvPr>
            <p:cNvGrpSpPr/>
            <p:nvPr/>
          </p:nvGrpSpPr>
          <p:grpSpPr>
            <a:xfrm>
              <a:off x="1114425" y="2705100"/>
              <a:ext cx="98425" cy="387350"/>
              <a:chOff x="1114425" y="2705100"/>
              <a:chExt cx="98425" cy="387350"/>
            </a:xfrm>
          </p:grpSpPr>
          <p:cxnSp>
            <p:nvCxnSpPr>
              <p:cNvPr id="16" name="直接连接符 15">
                <a:extLst>
                  <a:ext uri="{FF2B5EF4-FFF2-40B4-BE49-F238E27FC236}">
                    <a16:creationId xmlns:a16="http://schemas.microsoft.com/office/drawing/2014/main" id="{48D264D9-FCA8-4C89-95AF-F5ADADC7A708}"/>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81678C9A-4182-4C62-B77F-7AC07DF41987}"/>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581789CF-8FFB-424B-B875-EAFA52AD4F18}"/>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72" name="直接连接符 71">
              <a:extLst>
                <a:ext uri="{FF2B5EF4-FFF2-40B4-BE49-F238E27FC236}">
                  <a16:creationId xmlns:a16="http://schemas.microsoft.com/office/drawing/2014/main" id="{1D817A97-FC44-4F7A-B281-BAAEA77D2452}"/>
                </a:ext>
              </a:extLst>
            </p:cNvPr>
            <p:cNvCxnSpPr>
              <a:cxnSpLocks/>
            </p:cNvCxnSpPr>
            <p:nvPr/>
          </p:nvCxnSpPr>
          <p:spPr>
            <a:xfrm>
              <a:off x="1387475" y="2894340"/>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54D794F2-55A7-43D4-910A-BBC4057411EC}"/>
                </a:ext>
              </a:extLst>
            </p:cNvPr>
            <p:cNvCxnSpPr>
              <a:cxnSpLocks/>
            </p:cNvCxnSpPr>
            <p:nvPr/>
          </p:nvCxnSpPr>
          <p:spPr>
            <a:xfrm>
              <a:off x="1212850" y="270066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C3465FE-9C26-4CB0-AE46-74FEB5EC8709}"/>
                </a:ext>
              </a:extLst>
            </p:cNvPr>
            <p:cNvCxnSpPr/>
            <p:nvPr/>
          </p:nvCxnSpPr>
          <p:spPr>
            <a:xfrm>
              <a:off x="1244600" y="2894340"/>
              <a:ext cx="14287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64941C35-2587-4D0C-B644-7C56569197AF}"/>
                </a:ext>
              </a:extLst>
            </p:cNvPr>
            <p:cNvCxnSpPr>
              <a:cxnSpLocks/>
            </p:cNvCxnSpPr>
            <p:nvPr/>
          </p:nvCxnSpPr>
          <p:spPr>
            <a:xfrm flipH="1">
              <a:off x="1419225" y="2894339"/>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29A7A201-226E-4314-8254-03F76D79EF7D}"/>
                </a:ext>
              </a:extLst>
            </p:cNvPr>
            <p:cNvCxnSpPr/>
            <p:nvPr/>
          </p:nvCxnSpPr>
          <p:spPr>
            <a:xfrm>
              <a:off x="1448366" y="2894339"/>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6" name="组合 35">
            <a:extLst>
              <a:ext uri="{FF2B5EF4-FFF2-40B4-BE49-F238E27FC236}">
                <a16:creationId xmlns:a16="http://schemas.microsoft.com/office/drawing/2014/main" id="{820DBD32-1317-485E-8FA8-D14EF72D64F0}"/>
              </a:ext>
            </a:extLst>
          </p:cNvPr>
          <p:cNvGrpSpPr/>
          <p:nvPr/>
        </p:nvGrpSpPr>
        <p:grpSpPr>
          <a:xfrm>
            <a:off x="2965551" y="3644077"/>
            <a:ext cx="394106" cy="307567"/>
            <a:chOff x="1793875" y="2984783"/>
            <a:chExt cx="377419" cy="216596"/>
          </a:xfrm>
        </p:grpSpPr>
        <p:cxnSp>
          <p:nvCxnSpPr>
            <p:cNvPr id="83" name="直接连接符 82">
              <a:extLst>
                <a:ext uri="{FF2B5EF4-FFF2-40B4-BE49-F238E27FC236}">
                  <a16:creationId xmlns:a16="http://schemas.microsoft.com/office/drawing/2014/main" id="{0820EDEC-8512-4542-8735-677D97AC69AC}"/>
                </a:ext>
              </a:extLst>
            </p:cNvPr>
            <p:cNvCxnSpPr/>
            <p:nvPr/>
          </p:nvCxnSpPr>
          <p:spPr>
            <a:xfrm>
              <a:off x="1793875" y="3094690"/>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4" name="组合 83">
              <a:extLst>
                <a:ext uri="{FF2B5EF4-FFF2-40B4-BE49-F238E27FC236}">
                  <a16:creationId xmlns:a16="http://schemas.microsoft.com/office/drawing/2014/main" id="{92AF22BF-4365-4298-8255-718A250BEA34}"/>
                </a:ext>
              </a:extLst>
            </p:cNvPr>
            <p:cNvGrpSpPr/>
            <p:nvPr/>
          </p:nvGrpSpPr>
          <p:grpSpPr>
            <a:xfrm>
              <a:off x="1880698" y="2988001"/>
              <a:ext cx="45719" cy="213378"/>
              <a:chOff x="1114425" y="2705100"/>
              <a:chExt cx="98425" cy="387350"/>
            </a:xfrm>
          </p:grpSpPr>
          <p:cxnSp>
            <p:nvCxnSpPr>
              <p:cNvPr id="90" name="直接连接符 89">
                <a:extLst>
                  <a:ext uri="{FF2B5EF4-FFF2-40B4-BE49-F238E27FC236}">
                    <a16:creationId xmlns:a16="http://schemas.microsoft.com/office/drawing/2014/main" id="{08A6DC34-3AD1-4808-859E-4D6DC827AE16}"/>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直接连接符 90">
                <a:extLst>
                  <a:ext uri="{FF2B5EF4-FFF2-40B4-BE49-F238E27FC236}">
                    <a16:creationId xmlns:a16="http://schemas.microsoft.com/office/drawing/2014/main" id="{1B73933E-8EF0-46EB-B7E9-00179B533FCE}"/>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30558BD1-737B-4F0E-A7AD-ED4FA796E745}"/>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85" name="直接连接符 84">
              <a:extLst>
                <a:ext uri="{FF2B5EF4-FFF2-40B4-BE49-F238E27FC236}">
                  <a16:creationId xmlns:a16="http://schemas.microsoft.com/office/drawing/2014/main" id="{F2C0F471-128C-47C9-A8DF-BFD2DFB858B6}"/>
                </a:ext>
              </a:extLst>
            </p:cNvPr>
            <p:cNvCxnSpPr>
              <a:cxnSpLocks/>
            </p:cNvCxnSpPr>
            <p:nvPr/>
          </p:nvCxnSpPr>
          <p:spPr>
            <a:xfrm flipV="1">
              <a:off x="2020050" y="3094690"/>
              <a:ext cx="21870" cy="306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9847EBD0-A6E4-4EE9-BF3B-C6608F19E510}"/>
                </a:ext>
              </a:extLst>
            </p:cNvPr>
            <p:cNvCxnSpPr>
              <a:cxnSpLocks/>
            </p:cNvCxnSpPr>
            <p:nvPr/>
          </p:nvCxnSpPr>
          <p:spPr>
            <a:xfrm>
              <a:off x="1926417" y="2984783"/>
              <a:ext cx="17024" cy="14053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26352622-CCAC-447E-B5C6-A2477C0F8BF3}"/>
                </a:ext>
              </a:extLst>
            </p:cNvPr>
            <p:cNvCxnSpPr/>
            <p:nvPr/>
          </p:nvCxnSpPr>
          <p:spPr>
            <a:xfrm>
              <a:off x="1943441" y="3125318"/>
              <a:ext cx="76609"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直接连接符 87">
              <a:extLst>
                <a:ext uri="{FF2B5EF4-FFF2-40B4-BE49-F238E27FC236}">
                  <a16:creationId xmlns:a16="http://schemas.microsoft.com/office/drawing/2014/main" id="{7436F96A-587E-47A4-AD1E-A0C7D26B5338}"/>
                </a:ext>
              </a:extLst>
            </p:cNvPr>
            <p:cNvCxnSpPr>
              <a:cxnSpLocks/>
            </p:cNvCxnSpPr>
            <p:nvPr/>
          </p:nvCxnSpPr>
          <p:spPr>
            <a:xfrm flipH="1" flipV="1">
              <a:off x="2037377" y="3094690"/>
              <a:ext cx="16722" cy="3062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E0373EEB-E1B3-4E13-957A-F630F96DF8D2}"/>
                </a:ext>
              </a:extLst>
            </p:cNvPr>
            <p:cNvCxnSpPr/>
            <p:nvPr/>
          </p:nvCxnSpPr>
          <p:spPr>
            <a:xfrm>
              <a:off x="2052699" y="3125317"/>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7B7B8425-ACA8-442A-9EE7-25D867F36F33}"/>
                </a:ext>
              </a:extLst>
            </p:cNvPr>
            <p:cNvCxnSpPr>
              <a:cxnSpLocks/>
            </p:cNvCxnSpPr>
            <p:nvPr/>
          </p:nvCxnSpPr>
          <p:spPr>
            <a:xfrm>
              <a:off x="2139522" y="3126926"/>
              <a:ext cx="17024" cy="551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F13A01E2-A2A0-4D3C-844C-E7867F713D3F}"/>
                </a:ext>
              </a:extLst>
            </p:cNvPr>
            <p:cNvCxnSpPr>
              <a:cxnSpLocks/>
            </p:cNvCxnSpPr>
            <p:nvPr/>
          </p:nvCxnSpPr>
          <p:spPr>
            <a:xfrm flipH="1">
              <a:off x="2154268" y="3121389"/>
              <a:ext cx="17026" cy="5517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46" name="连接符: 肘形 45">
            <a:extLst>
              <a:ext uri="{FF2B5EF4-FFF2-40B4-BE49-F238E27FC236}">
                <a16:creationId xmlns:a16="http://schemas.microsoft.com/office/drawing/2014/main" id="{FA9B7580-855B-4570-860E-27ADD9420A01}"/>
              </a:ext>
            </a:extLst>
          </p:cNvPr>
          <p:cNvCxnSpPr>
            <a:cxnSpLocks/>
            <a:stCxn id="8" idx="1"/>
            <a:endCxn id="151" idx="4"/>
          </p:cNvCxnSpPr>
          <p:nvPr/>
        </p:nvCxnSpPr>
        <p:spPr>
          <a:xfrm rot="16200000" flipV="1">
            <a:off x="4282698" y="2635742"/>
            <a:ext cx="687845" cy="526318"/>
          </a:xfrm>
          <a:prstGeom prst="bentConnector3">
            <a:avLst>
              <a:gd name="adj1" fmla="val 45416"/>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52" name="文本框 151">
            <a:extLst>
              <a:ext uri="{FF2B5EF4-FFF2-40B4-BE49-F238E27FC236}">
                <a16:creationId xmlns:a16="http://schemas.microsoft.com/office/drawing/2014/main" id="{CA988D52-1177-43BF-8E45-AB338FB9AC64}"/>
              </a:ext>
            </a:extLst>
          </p:cNvPr>
          <p:cNvSpPr txBox="1"/>
          <p:nvPr/>
        </p:nvSpPr>
        <p:spPr>
          <a:xfrm>
            <a:off x="658667" y="2906860"/>
            <a:ext cx="89943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Trigger</a:t>
            </a:r>
            <a:endParaRPr lang="zh-CN" altLang="en-US" dirty="0">
              <a:latin typeface="Times New Roman" panose="02020603050405020304" pitchFamily="18" charset="0"/>
              <a:cs typeface="Times New Roman" panose="02020603050405020304" pitchFamily="18" charset="0"/>
            </a:endParaRPr>
          </a:p>
        </p:txBody>
      </p:sp>
      <p:sp>
        <p:nvSpPr>
          <p:cNvPr id="154" name="文本框 153">
            <a:extLst>
              <a:ext uri="{FF2B5EF4-FFF2-40B4-BE49-F238E27FC236}">
                <a16:creationId xmlns:a16="http://schemas.microsoft.com/office/drawing/2014/main" id="{27F9771A-D5C2-4E87-9232-82B8AAD7C5FC}"/>
              </a:ext>
            </a:extLst>
          </p:cNvPr>
          <p:cNvSpPr txBox="1"/>
          <p:nvPr/>
        </p:nvSpPr>
        <p:spPr>
          <a:xfrm>
            <a:off x="3010882" y="4042323"/>
            <a:ext cx="2268020"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Measuring Ultrasonic</a:t>
            </a:r>
            <a:endParaRPr lang="zh-CN" altLang="en-US" dirty="0">
              <a:latin typeface="Times New Roman" panose="02020603050405020304" pitchFamily="18" charset="0"/>
              <a:cs typeface="Times New Roman" panose="02020603050405020304" pitchFamily="18" charset="0"/>
            </a:endParaRPr>
          </a:p>
        </p:txBody>
      </p:sp>
      <p:sp>
        <p:nvSpPr>
          <p:cNvPr id="157" name="文本框 156">
            <a:extLst>
              <a:ext uri="{FF2B5EF4-FFF2-40B4-BE49-F238E27FC236}">
                <a16:creationId xmlns:a16="http://schemas.microsoft.com/office/drawing/2014/main" id="{F6056E6F-6AE1-48E1-B531-5745BD214C3F}"/>
              </a:ext>
            </a:extLst>
          </p:cNvPr>
          <p:cNvSpPr txBox="1"/>
          <p:nvPr/>
        </p:nvSpPr>
        <p:spPr>
          <a:xfrm>
            <a:off x="3471913" y="1292216"/>
            <a:ext cx="1417866"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Oscilloscope</a:t>
            </a:r>
            <a:endParaRPr lang="zh-CN" altLang="en-US" dirty="0">
              <a:latin typeface="Times New Roman" panose="02020603050405020304" pitchFamily="18" charset="0"/>
              <a:cs typeface="Times New Roman" panose="02020603050405020304" pitchFamily="18" charset="0"/>
            </a:endParaRPr>
          </a:p>
        </p:txBody>
      </p:sp>
      <p:grpSp>
        <p:nvGrpSpPr>
          <p:cNvPr id="94" name="组合 93">
            <a:extLst>
              <a:ext uri="{FF2B5EF4-FFF2-40B4-BE49-F238E27FC236}">
                <a16:creationId xmlns:a16="http://schemas.microsoft.com/office/drawing/2014/main" id="{27259111-D9B9-48AF-95B9-D1EDB02F3985}"/>
              </a:ext>
            </a:extLst>
          </p:cNvPr>
          <p:cNvGrpSpPr/>
          <p:nvPr/>
        </p:nvGrpSpPr>
        <p:grpSpPr>
          <a:xfrm>
            <a:off x="3325860" y="1753186"/>
            <a:ext cx="1473600" cy="899089"/>
            <a:chOff x="3798862" y="2160179"/>
            <a:chExt cx="1473600" cy="899089"/>
          </a:xfrm>
        </p:grpSpPr>
        <p:sp>
          <p:nvSpPr>
            <p:cNvPr id="151" name="椭圆 150">
              <a:extLst>
                <a:ext uri="{FF2B5EF4-FFF2-40B4-BE49-F238E27FC236}">
                  <a16:creationId xmlns:a16="http://schemas.microsoft.com/office/drawing/2014/main" id="{B2EFA548-394C-4DFF-AF3D-513560A9830F}"/>
                </a:ext>
              </a:extLst>
            </p:cNvPr>
            <p:cNvSpPr/>
            <p:nvPr/>
          </p:nvSpPr>
          <p:spPr>
            <a:xfrm>
              <a:off x="4782463" y="2853971"/>
              <a:ext cx="108000" cy="108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立方体 157">
              <a:extLst>
                <a:ext uri="{FF2B5EF4-FFF2-40B4-BE49-F238E27FC236}">
                  <a16:creationId xmlns:a16="http://schemas.microsoft.com/office/drawing/2014/main" id="{24D6BBB5-48B7-4D87-93A0-67C8425E5B12}"/>
                </a:ext>
              </a:extLst>
            </p:cNvPr>
            <p:cNvSpPr/>
            <p:nvPr/>
          </p:nvSpPr>
          <p:spPr>
            <a:xfrm>
              <a:off x="3798862" y="2160179"/>
              <a:ext cx="1473600" cy="899089"/>
            </a:xfrm>
            <a:prstGeom prst="cub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9" name="组合 158">
              <a:extLst>
                <a:ext uri="{FF2B5EF4-FFF2-40B4-BE49-F238E27FC236}">
                  <a16:creationId xmlns:a16="http://schemas.microsoft.com/office/drawing/2014/main" id="{B4C030E5-6300-48A6-A01C-33125F3E42AD}"/>
                </a:ext>
              </a:extLst>
            </p:cNvPr>
            <p:cNvGrpSpPr/>
            <p:nvPr/>
          </p:nvGrpSpPr>
          <p:grpSpPr>
            <a:xfrm>
              <a:off x="3978716" y="2515269"/>
              <a:ext cx="604330" cy="378534"/>
              <a:chOff x="2783637" y="1980967"/>
              <a:chExt cx="1104751" cy="665619"/>
            </a:xfrm>
          </p:grpSpPr>
          <p:cxnSp>
            <p:nvCxnSpPr>
              <p:cNvPr id="160" name="直接连接符 159">
                <a:extLst>
                  <a:ext uri="{FF2B5EF4-FFF2-40B4-BE49-F238E27FC236}">
                    <a16:creationId xmlns:a16="http://schemas.microsoft.com/office/drawing/2014/main" id="{6DD97C50-C4C7-44EF-85F4-9FDBA583FF04}"/>
                  </a:ext>
                </a:extLst>
              </p:cNvPr>
              <p:cNvCxnSpPr>
                <a:cxnSpLocks/>
              </p:cNvCxnSpPr>
              <p:nvPr/>
            </p:nvCxnSpPr>
            <p:spPr>
              <a:xfrm>
                <a:off x="2877833" y="2317544"/>
                <a:ext cx="24876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1" name="组合 160">
                <a:extLst>
                  <a:ext uri="{FF2B5EF4-FFF2-40B4-BE49-F238E27FC236}">
                    <a16:creationId xmlns:a16="http://schemas.microsoft.com/office/drawing/2014/main" id="{517BA51F-2CA4-4715-ABE3-3D417B58B7BD}"/>
                  </a:ext>
                </a:extLst>
              </p:cNvPr>
              <p:cNvGrpSpPr/>
              <p:nvPr/>
            </p:nvGrpSpPr>
            <p:grpSpPr>
              <a:xfrm>
                <a:off x="3126596" y="1988502"/>
                <a:ext cx="151209" cy="658084"/>
                <a:chOff x="1114425" y="2705100"/>
                <a:chExt cx="98425" cy="387350"/>
              </a:xfrm>
            </p:grpSpPr>
            <p:cxnSp>
              <p:nvCxnSpPr>
                <p:cNvPr id="169" name="直接连接符 168">
                  <a:extLst>
                    <a:ext uri="{FF2B5EF4-FFF2-40B4-BE49-F238E27FC236}">
                      <a16:creationId xmlns:a16="http://schemas.microsoft.com/office/drawing/2014/main" id="{F2F4BC16-7F7C-4872-A8ED-198AEB11BD30}"/>
                    </a:ext>
                  </a:extLst>
                </p:cNvPr>
                <p:cNvCxnSpPr/>
                <p:nvPr/>
              </p:nvCxnSpPr>
              <p:spPr>
                <a:xfrm>
                  <a:off x="1114425" y="2898775"/>
                  <a:ext cx="31750" cy="1936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35697860-6741-4CB0-8C3C-484F715115F0}"/>
                    </a:ext>
                  </a:extLst>
                </p:cNvPr>
                <p:cNvCxnSpPr>
                  <a:cxnSpLocks/>
                </p:cNvCxnSpPr>
                <p:nvPr/>
              </p:nvCxnSpPr>
              <p:spPr>
                <a:xfrm flipH="1">
                  <a:off x="1149350" y="2898775"/>
                  <a:ext cx="31750" cy="1936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EBD134E8-4946-4946-925A-B51A62691BB8}"/>
                    </a:ext>
                  </a:extLst>
                </p:cNvPr>
                <p:cNvCxnSpPr>
                  <a:cxnSpLocks/>
                </p:cNvCxnSpPr>
                <p:nvPr/>
              </p:nvCxnSpPr>
              <p:spPr>
                <a:xfrm flipH="1">
                  <a:off x="1181100" y="2705100"/>
                  <a:ext cx="31750" cy="1936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2" name="直接连接符 161">
                <a:extLst>
                  <a:ext uri="{FF2B5EF4-FFF2-40B4-BE49-F238E27FC236}">
                    <a16:creationId xmlns:a16="http://schemas.microsoft.com/office/drawing/2014/main" id="{71E71BE5-8FC1-48F9-89A4-16572941E3BB}"/>
                  </a:ext>
                </a:extLst>
              </p:cNvPr>
              <p:cNvCxnSpPr>
                <a:cxnSpLocks/>
              </p:cNvCxnSpPr>
              <p:nvPr/>
            </p:nvCxnSpPr>
            <p:spPr>
              <a:xfrm>
                <a:off x="3546079" y="2310009"/>
                <a:ext cx="48777" cy="17809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直接连接符 162">
                <a:extLst>
                  <a:ext uri="{FF2B5EF4-FFF2-40B4-BE49-F238E27FC236}">
                    <a16:creationId xmlns:a16="http://schemas.microsoft.com/office/drawing/2014/main" id="{F5461B85-DE3D-429B-A3CA-3D07AF00241B}"/>
                  </a:ext>
                </a:extLst>
              </p:cNvPr>
              <p:cNvCxnSpPr>
                <a:cxnSpLocks/>
              </p:cNvCxnSpPr>
              <p:nvPr/>
            </p:nvCxnSpPr>
            <p:spPr>
              <a:xfrm>
                <a:off x="3277805" y="1980967"/>
                <a:ext cx="48777" cy="329042"/>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直接连接符 163">
                <a:extLst>
                  <a:ext uri="{FF2B5EF4-FFF2-40B4-BE49-F238E27FC236}">
                    <a16:creationId xmlns:a16="http://schemas.microsoft.com/office/drawing/2014/main" id="{64B09307-1012-45DF-9586-6558B4C21B4F}"/>
                  </a:ext>
                </a:extLst>
              </p:cNvPr>
              <p:cNvCxnSpPr/>
              <p:nvPr/>
            </p:nvCxnSpPr>
            <p:spPr>
              <a:xfrm>
                <a:off x="3326582" y="2310009"/>
                <a:ext cx="219497"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010CB60D-E0E7-40EC-8675-9A59494B6831}"/>
                  </a:ext>
                </a:extLst>
              </p:cNvPr>
              <p:cNvCxnSpPr>
                <a:cxnSpLocks/>
              </p:cNvCxnSpPr>
              <p:nvPr/>
            </p:nvCxnSpPr>
            <p:spPr>
              <a:xfrm flipH="1">
                <a:off x="3594856" y="2310007"/>
                <a:ext cx="48777" cy="17809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38269599-65FF-4C68-AED3-059478188134}"/>
                  </a:ext>
                </a:extLst>
              </p:cNvPr>
              <p:cNvCxnSpPr/>
              <p:nvPr/>
            </p:nvCxnSpPr>
            <p:spPr>
              <a:xfrm>
                <a:off x="3639625" y="2310007"/>
                <a:ext cx="24876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8B8A0CF7-E985-4241-AD97-0AADB01664B3}"/>
                  </a:ext>
                </a:extLst>
              </p:cNvPr>
              <p:cNvCxnSpPr>
                <a:cxnSpLocks/>
              </p:cNvCxnSpPr>
              <p:nvPr/>
            </p:nvCxnSpPr>
            <p:spPr>
              <a:xfrm flipV="1">
                <a:off x="2783637" y="2139448"/>
                <a:ext cx="48777" cy="17809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35A74987-956C-4F58-89FD-668D10FD8BE9}"/>
                  </a:ext>
                </a:extLst>
              </p:cNvPr>
              <p:cNvCxnSpPr>
                <a:cxnSpLocks/>
              </p:cNvCxnSpPr>
              <p:nvPr/>
            </p:nvCxnSpPr>
            <p:spPr>
              <a:xfrm flipH="1" flipV="1">
                <a:off x="2832414" y="2139446"/>
                <a:ext cx="48777" cy="17809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72" name="矩形 171">
              <a:extLst>
                <a:ext uri="{FF2B5EF4-FFF2-40B4-BE49-F238E27FC236}">
                  <a16:creationId xmlns:a16="http://schemas.microsoft.com/office/drawing/2014/main" id="{82A3757F-7A65-45FE-9094-29CF251AC533}"/>
                </a:ext>
              </a:extLst>
            </p:cNvPr>
            <p:cNvSpPr/>
            <p:nvPr/>
          </p:nvSpPr>
          <p:spPr>
            <a:xfrm>
              <a:off x="3907914" y="2463278"/>
              <a:ext cx="745934" cy="4952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a:extLst>
              <a:ext uri="{FF2B5EF4-FFF2-40B4-BE49-F238E27FC236}">
                <a16:creationId xmlns:a16="http://schemas.microsoft.com/office/drawing/2014/main" id="{CBD1FD77-73DC-4892-984C-78B023A20D57}"/>
              </a:ext>
            </a:extLst>
          </p:cNvPr>
          <p:cNvGrpSpPr/>
          <p:nvPr/>
        </p:nvGrpSpPr>
        <p:grpSpPr>
          <a:xfrm>
            <a:off x="1158306" y="1751305"/>
            <a:ext cx="1473600" cy="899089"/>
            <a:chOff x="1871777" y="2160179"/>
            <a:chExt cx="1473600" cy="899089"/>
          </a:xfrm>
        </p:grpSpPr>
        <p:sp>
          <p:nvSpPr>
            <p:cNvPr id="37" name="立方体 36">
              <a:extLst>
                <a:ext uri="{FF2B5EF4-FFF2-40B4-BE49-F238E27FC236}">
                  <a16:creationId xmlns:a16="http://schemas.microsoft.com/office/drawing/2014/main" id="{B3521CC0-904B-489A-8396-5A407AB5F510}"/>
                </a:ext>
              </a:extLst>
            </p:cNvPr>
            <p:cNvSpPr/>
            <p:nvPr/>
          </p:nvSpPr>
          <p:spPr>
            <a:xfrm>
              <a:off x="1871777" y="2160179"/>
              <a:ext cx="1473600" cy="899089"/>
            </a:xfrm>
            <a:prstGeom prst="cube">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8" name="直接连接符 107">
              <a:extLst>
                <a:ext uri="{FF2B5EF4-FFF2-40B4-BE49-F238E27FC236}">
                  <a16:creationId xmlns:a16="http://schemas.microsoft.com/office/drawing/2014/main" id="{69178337-FECF-4D76-B305-B2BA60FF0F7C}"/>
                </a:ext>
              </a:extLst>
            </p:cNvPr>
            <p:cNvCxnSpPr>
              <a:cxnSpLocks/>
            </p:cNvCxnSpPr>
            <p:nvPr/>
          </p:nvCxnSpPr>
          <p:spPr>
            <a:xfrm>
              <a:off x="2079537" y="2720846"/>
              <a:ext cx="13608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9" name="组合 108">
              <a:extLst>
                <a:ext uri="{FF2B5EF4-FFF2-40B4-BE49-F238E27FC236}">
                  <a16:creationId xmlns:a16="http://schemas.microsoft.com/office/drawing/2014/main" id="{C01C095C-E9BE-4FFA-A893-00631544328E}"/>
                </a:ext>
              </a:extLst>
            </p:cNvPr>
            <p:cNvGrpSpPr/>
            <p:nvPr/>
          </p:nvGrpSpPr>
          <p:grpSpPr>
            <a:xfrm>
              <a:off x="2215617" y="2533721"/>
              <a:ext cx="82716" cy="374249"/>
              <a:chOff x="1114425" y="2705100"/>
              <a:chExt cx="98425" cy="387350"/>
            </a:xfrm>
          </p:grpSpPr>
          <p:cxnSp>
            <p:nvCxnSpPr>
              <p:cNvPr id="119" name="直接连接符 118">
                <a:extLst>
                  <a:ext uri="{FF2B5EF4-FFF2-40B4-BE49-F238E27FC236}">
                    <a16:creationId xmlns:a16="http://schemas.microsoft.com/office/drawing/2014/main" id="{F3BD2001-1898-4E41-B8CC-F59362C54F8B}"/>
                  </a:ext>
                </a:extLst>
              </p:cNvPr>
              <p:cNvCxnSpPr/>
              <p:nvPr/>
            </p:nvCxnSpPr>
            <p:spPr>
              <a:xfrm>
                <a:off x="1114425" y="2898775"/>
                <a:ext cx="31750" cy="1936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FB8B7B7B-C430-4F84-8D4F-6E14BC6A715E}"/>
                  </a:ext>
                </a:extLst>
              </p:cNvPr>
              <p:cNvCxnSpPr>
                <a:cxnSpLocks/>
              </p:cNvCxnSpPr>
              <p:nvPr/>
            </p:nvCxnSpPr>
            <p:spPr>
              <a:xfrm flipH="1">
                <a:off x="1149350" y="2898775"/>
                <a:ext cx="31750" cy="1936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8DD2928E-36C6-4B43-B3E5-90BF8F234DC2}"/>
                  </a:ext>
                </a:extLst>
              </p:cNvPr>
              <p:cNvCxnSpPr>
                <a:cxnSpLocks/>
              </p:cNvCxnSpPr>
              <p:nvPr/>
            </p:nvCxnSpPr>
            <p:spPr>
              <a:xfrm flipH="1">
                <a:off x="1181100" y="2705100"/>
                <a:ext cx="31750" cy="19367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0" name="直接连接符 109">
              <a:extLst>
                <a:ext uri="{FF2B5EF4-FFF2-40B4-BE49-F238E27FC236}">
                  <a16:creationId xmlns:a16="http://schemas.microsoft.com/office/drawing/2014/main" id="{1B670CC2-9A90-4461-8E78-4567B4538216}"/>
                </a:ext>
              </a:extLst>
            </p:cNvPr>
            <p:cNvCxnSpPr>
              <a:cxnSpLocks/>
            </p:cNvCxnSpPr>
            <p:nvPr/>
          </p:nvCxnSpPr>
          <p:spPr>
            <a:xfrm>
              <a:off x="2445086" y="2716560"/>
              <a:ext cx="26682" cy="10128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AC1E039C-3BCE-45D4-B073-B4820ED767D5}"/>
                </a:ext>
              </a:extLst>
            </p:cNvPr>
            <p:cNvCxnSpPr>
              <a:cxnSpLocks/>
            </p:cNvCxnSpPr>
            <p:nvPr/>
          </p:nvCxnSpPr>
          <p:spPr>
            <a:xfrm>
              <a:off x="2298333" y="2529436"/>
              <a:ext cx="26682" cy="187124"/>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8BB6D4D3-C355-4849-A9B8-30BA8AD0865A}"/>
                </a:ext>
              </a:extLst>
            </p:cNvPr>
            <p:cNvCxnSpPr/>
            <p:nvPr/>
          </p:nvCxnSpPr>
          <p:spPr>
            <a:xfrm>
              <a:off x="2325015" y="2716560"/>
              <a:ext cx="120071"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745FB0E-3EE6-446E-AEE7-E4764A30FB8F}"/>
                </a:ext>
              </a:extLst>
            </p:cNvPr>
            <p:cNvCxnSpPr>
              <a:cxnSpLocks/>
            </p:cNvCxnSpPr>
            <p:nvPr/>
          </p:nvCxnSpPr>
          <p:spPr>
            <a:xfrm flipH="1">
              <a:off x="2471769" y="2716559"/>
              <a:ext cx="26682" cy="101283"/>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D74472C9-D014-4CEF-A79C-5FA3E7AE5B7B}"/>
                </a:ext>
              </a:extLst>
            </p:cNvPr>
            <p:cNvCxnSpPr/>
            <p:nvPr/>
          </p:nvCxnSpPr>
          <p:spPr>
            <a:xfrm>
              <a:off x="2496259" y="2716559"/>
              <a:ext cx="13608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矩形 42">
              <a:extLst>
                <a:ext uri="{FF2B5EF4-FFF2-40B4-BE49-F238E27FC236}">
                  <a16:creationId xmlns:a16="http://schemas.microsoft.com/office/drawing/2014/main" id="{422A3E07-BA45-4885-AFEB-6FCE77DF94C0}"/>
                </a:ext>
              </a:extLst>
            </p:cNvPr>
            <p:cNvSpPr/>
            <p:nvPr/>
          </p:nvSpPr>
          <p:spPr>
            <a:xfrm>
              <a:off x="1959338" y="2463278"/>
              <a:ext cx="745934" cy="49525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椭圆 172">
              <a:extLst>
                <a:ext uri="{FF2B5EF4-FFF2-40B4-BE49-F238E27FC236}">
                  <a16:creationId xmlns:a16="http://schemas.microsoft.com/office/drawing/2014/main" id="{204430D0-3A0C-4F0B-A9FB-889F0F31E7EA}"/>
                </a:ext>
              </a:extLst>
            </p:cNvPr>
            <p:cNvSpPr/>
            <p:nvPr/>
          </p:nvSpPr>
          <p:spPr>
            <a:xfrm>
              <a:off x="2816489" y="2833497"/>
              <a:ext cx="108000" cy="108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0" name="连接符: 肘形 79">
            <a:extLst>
              <a:ext uri="{FF2B5EF4-FFF2-40B4-BE49-F238E27FC236}">
                <a16:creationId xmlns:a16="http://schemas.microsoft.com/office/drawing/2014/main" id="{573779FB-851A-47FF-B07F-239043A65706}"/>
              </a:ext>
            </a:extLst>
          </p:cNvPr>
          <p:cNvCxnSpPr>
            <a:cxnSpLocks/>
            <a:stCxn id="58" idx="1"/>
            <a:endCxn id="173" idx="4"/>
          </p:cNvCxnSpPr>
          <p:nvPr/>
        </p:nvCxnSpPr>
        <p:spPr>
          <a:xfrm rot="5400000" flipH="1" flipV="1">
            <a:off x="1490678" y="2576483"/>
            <a:ext cx="710200" cy="62248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9" name="矩形 98">
            <a:extLst>
              <a:ext uri="{FF2B5EF4-FFF2-40B4-BE49-F238E27FC236}">
                <a16:creationId xmlns:a16="http://schemas.microsoft.com/office/drawing/2014/main" id="{BA5C8007-1E98-4268-8632-098F7D07738C}"/>
              </a:ext>
            </a:extLst>
          </p:cNvPr>
          <p:cNvSpPr/>
          <p:nvPr/>
        </p:nvSpPr>
        <p:spPr>
          <a:xfrm>
            <a:off x="1049218" y="1297389"/>
            <a:ext cx="170431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Signal generator</a:t>
            </a:r>
            <a:endParaRPr lang="zh-CN" altLang="en-US" dirty="0">
              <a:latin typeface="Times New Roman" panose="02020603050405020304" pitchFamily="18" charset="0"/>
              <a:cs typeface="Times New Roman" panose="02020603050405020304" pitchFamily="18" charset="0"/>
            </a:endParaRPr>
          </a:p>
        </p:txBody>
      </p:sp>
      <p:sp>
        <p:nvSpPr>
          <p:cNvPr id="174" name="文本框 173">
            <a:extLst>
              <a:ext uri="{FF2B5EF4-FFF2-40B4-BE49-F238E27FC236}">
                <a16:creationId xmlns:a16="http://schemas.microsoft.com/office/drawing/2014/main" id="{349F9575-3C36-49B7-B892-AACFACABEA42}"/>
              </a:ext>
            </a:extLst>
          </p:cNvPr>
          <p:cNvSpPr txBox="1"/>
          <p:nvPr/>
        </p:nvSpPr>
        <p:spPr>
          <a:xfrm>
            <a:off x="6793754" y="727527"/>
            <a:ext cx="5159194" cy="2554545"/>
          </a:xfrm>
          <a:prstGeom prst="rect">
            <a:avLst/>
          </a:prstGeom>
          <a:solidFill>
            <a:schemeClr val="accent4">
              <a:lumMod val="20000"/>
              <a:lumOff val="80000"/>
            </a:schemeClr>
          </a:solidFill>
          <a:ln w="19050">
            <a:solidFill>
              <a:schemeClr val="accent4">
                <a:lumMod val="75000"/>
              </a:schemeClr>
            </a:solidFill>
            <a:prstDash val="sysDash"/>
          </a:ln>
        </p:spPr>
        <p:txBody>
          <a:bodyPr wrap="square" rtlCol="0">
            <a:spAutoFit/>
          </a:bodyPr>
          <a:lstStyle/>
          <a:p>
            <a:pPr algn="ct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Advantages</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High penetrating power.</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Real time capability.</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High sensitivity.</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Usually only one surface needs to be accessible.</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No-hazardous to operations or nearby personnel.</a:t>
            </a:r>
          </a:p>
        </p:txBody>
      </p:sp>
      <p:sp>
        <p:nvSpPr>
          <p:cNvPr id="175" name="文本框 174">
            <a:extLst>
              <a:ext uri="{FF2B5EF4-FFF2-40B4-BE49-F238E27FC236}">
                <a16:creationId xmlns:a16="http://schemas.microsoft.com/office/drawing/2014/main" id="{72D7DFB1-22ED-42FF-916F-71F13C4973D7}"/>
              </a:ext>
            </a:extLst>
          </p:cNvPr>
          <p:cNvSpPr txBox="1"/>
          <p:nvPr/>
        </p:nvSpPr>
        <p:spPr>
          <a:xfrm>
            <a:off x="6793753" y="3413254"/>
            <a:ext cx="5159195" cy="2954655"/>
          </a:xfrm>
          <a:prstGeom prst="rect">
            <a:avLst/>
          </a:prstGeom>
          <a:solidFill>
            <a:schemeClr val="accent6">
              <a:lumMod val="20000"/>
              <a:lumOff val="80000"/>
            </a:schemeClr>
          </a:solidFill>
          <a:ln w="19050">
            <a:solidFill>
              <a:schemeClr val="accent6">
                <a:lumMod val="50000"/>
              </a:schemeClr>
            </a:solidFill>
            <a:prstDash val="sysDash"/>
          </a:ln>
        </p:spPr>
        <p:txBody>
          <a:bodyPr wrap="square" rtlCol="0">
            <a:spAutoFit/>
          </a:bodyPr>
          <a:lstStyle/>
          <a:p>
            <a:pPr algn="ct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Disadvantages</a:t>
            </a:r>
            <a:endParaRPr lang="en-US" altLang="zh-CN" dirty="0">
              <a:latin typeface="Times New Roman" panose="02020603050405020304" pitchFamily="18" charset="0"/>
              <a:cs typeface="Times New Roman" panose="02020603050405020304" pitchFamily="18" charset="0"/>
            </a:endParaRP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Surface must be accessible to transmit ultrasound.</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A couplant (gel or oil) is needed to enable interference-free transfer the ultrasound.</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Objects that have a rough surface or are very thin or not homogenous are difficult to inspect.</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Some defects might remain undetected due to use of lower frequencies.</a:t>
            </a:r>
          </a:p>
        </p:txBody>
      </p:sp>
      <p:pic>
        <p:nvPicPr>
          <p:cNvPr id="103" name="图片 102">
            <a:extLst>
              <a:ext uri="{FF2B5EF4-FFF2-40B4-BE49-F238E27FC236}">
                <a16:creationId xmlns:a16="http://schemas.microsoft.com/office/drawing/2014/main" id="{CCBD1B8C-13E2-46E1-92F1-851CECB6D3DF}"/>
              </a:ext>
            </a:extLst>
          </p:cNvPr>
          <p:cNvPicPr>
            <a:picLocks noChangeAspect="1"/>
          </p:cNvPicPr>
          <p:nvPr/>
        </p:nvPicPr>
        <p:blipFill rotWithShape="1">
          <a:blip r:embed="rId5"/>
          <a:srcRect l="12508" r="5591"/>
          <a:stretch/>
        </p:blipFill>
        <p:spPr>
          <a:xfrm>
            <a:off x="861058" y="4687028"/>
            <a:ext cx="2115620" cy="1377022"/>
          </a:xfrm>
          <a:prstGeom prst="rect">
            <a:avLst/>
          </a:prstGeom>
        </p:spPr>
      </p:pic>
      <p:sp>
        <p:nvSpPr>
          <p:cNvPr id="5" name="矩形 4">
            <a:extLst>
              <a:ext uri="{FF2B5EF4-FFF2-40B4-BE49-F238E27FC236}">
                <a16:creationId xmlns:a16="http://schemas.microsoft.com/office/drawing/2014/main" id="{B9EDF306-2931-4B80-BEC8-ACB53E611E27}"/>
              </a:ext>
            </a:extLst>
          </p:cNvPr>
          <p:cNvSpPr/>
          <p:nvPr/>
        </p:nvSpPr>
        <p:spPr>
          <a:xfrm>
            <a:off x="799" y="6430069"/>
            <a:ext cx="11651156" cy="430887"/>
          </a:xfrm>
          <a:prstGeom prst="rect">
            <a:avLst/>
          </a:prstGeom>
        </p:spPr>
        <p:txBody>
          <a:bodyPr wrap="square">
            <a:spAutoFit/>
          </a:bodyPr>
          <a:lstStyle/>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Detection of minor damage in structures with guided wave signals and nonlinear oscillator[J]. Measurement, 2018, Vol. 122: 532-544.</a:t>
            </a:r>
          </a:p>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Nondestructive test methods for concrete bridges: A review[J], 2016, vol. 107: 58-86.</a:t>
            </a:r>
          </a:p>
        </p:txBody>
      </p:sp>
      <p:sp>
        <p:nvSpPr>
          <p:cNvPr id="81" name="灯片编号占位符 3">
            <a:extLst>
              <a:ext uri="{FF2B5EF4-FFF2-40B4-BE49-F238E27FC236}">
                <a16:creationId xmlns:a16="http://schemas.microsoft.com/office/drawing/2014/main" id="{ABAD2278-125E-48BB-B1E4-3132CCC63E43}"/>
              </a:ext>
            </a:extLst>
          </p:cNvPr>
          <p:cNvSpPr>
            <a:spLocks noGrp="1"/>
          </p:cNvSpPr>
          <p:nvPr>
            <p:ph type="sldNum" sz="quarter" idx="12"/>
          </p:nvPr>
        </p:nvSpPr>
        <p:spPr>
          <a:xfrm>
            <a:off x="9316278" y="6426615"/>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10DF9B2F-2DE2-483B-95D9-81E7E9385051}" type="slidenum">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58" name="圆柱形 57">
            <a:extLst>
              <a:ext uri="{FF2B5EF4-FFF2-40B4-BE49-F238E27FC236}">
                <a16:creationId xmlns:a16="http://schemas.microsoft.com/office/drawing/2014/main" id="{4845588C-49B5-448D-B9E5-74F2D1F15B77}"/>
              </a:ext>
            </a:extLst>
          </p:cNvPr>
          <p:cNvSpPr/>
          <p:nvPr/>
        </p:nvSpPr>
        <p:spPr>
          <a:xfrm>
            <a:off x="1385044" y="3242823"/>
            <a:ext cx="298987" cy="188160"/>
          </a:xfrm>
          <a:prstGeom prst="can">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a:extLst>
              <a:ext uri="{FF2B5EF4-FFF2-40B4-BE49-F238E27FC236}">
                <a16:creationId xmlns:a16="http://schemas.microsoft.com/office/drawing/2014/main" id="{3EE177DD-5B95-49FC-972C-C741107539F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25959" y="4584640"/>
            <a:ext cx="2115621" cy="1581799"/>
          </a:xfrm>
          <a:prstGeom prst="rect">
            <a:avLst/>
          </a:prstGeom>
        </p:spPr>
      </p:pic>
    </p:spTree>
    <p:custDataLst>
      <p:tags r:id="rId1"/>
    </p:custDataLst>
    <p:extLst>
      <p:ext uri="{BB962C8B-B14F-4D97-AF65-F5344CB8AC3E}">
        <p14:creationId xmlns:p14="http://schemas.microsoft.com/office/powerpoint/2010/main" val="2192879397"/>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矩形 118">
            <a:extLst>
              <a:ext uri="{FF2B5EF4-FFF2-40B4-BE49-F238E27FC236}">
                <a16:creationId xmlns:a16="http://schemas.microsoft.com/office/drawing/2014/main" id="{384F6EF8-45CD-4CD6-9362-98ACE5A3BE9D}"/>
              </a:ext>
            </a:extLst>
          </p:cNvPr>
          <p:cNvSpPr/>
          <p:nvPr/>
        </p:nvSpPr>
        <p:spPr>
          <a:xfrm>
            <a:off x="3205738" y="752871"/>
            <a:ext cx="2595551" cy="5308995"/>
          </a:xfrm>
          <a:prstGeom prst="rect">
            <a:avLst/>
          </a:prstGeom>
          <a:solidFill>
            <a:schemeClr val="accent5">
              <a:lumMod val="20000"/>
              <a:lumOff val="80000"/>
            </a:schemeClr>
          </a:solidFill>
          <a:ln w="317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矩形 173">
            <a:extLst>
              <a:ext uri="{FF2B5EF4-FFF2-40B4-BE49-F238E27FC236}">
                <a16:creationId xmlns:a16="http://schemas.microsoft.com/office/drawing/2014/main" id="{97DA9266-BA64-476E-841F-7C46E7435F19}"/>
              </a:ext>
            </a:extLst>
          </p:cNvPr>
          <p:cNvSpPr/>
          <p:nvPr/>
        </p:nvSpPr>
        <p:spPr>
          <a:xfrm>
            <a:off x="397190" y="762107"/>
            <a:ext cx="2203590" cy="5308995"/>
          </a:xfrm>
          <a:prstGeom prst="rect">
            <a:avLst/>
          </a:prstGeom>
          <a:solidFill>
            <a:schemeClr val="accent5">
              <a:lumMod val="20000"/>
              <a:lumOff val="80000"/>
            </a:schemeClr>
          </a:solidFill>
          <a:ln w="317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BE7A5DAE-2D30-44AE-9401-49AFA9CCDABD}"/>
              </a:ext>
            </a:extLst>
          </p:cNvPr>
          <p:cNvSpPr>
            <a:spLocks noGrp="1"/>
          </p:cNvSpPr>
          <p:nvPr>
            <p:ph type="sldNum" sz="quarter" idx="12"/>
          </p:nvPr>
        </p:nvSpPr>
        <p:spPr>
          <a:xfrm>
            <a:off x="8712200" y="5749965"/>
            <a:ext cx="2743200" cy="365125"/>
          </a:xfrm>
          <a:prstGeom prst="rect">
            <a:avLst/>
          </a:prstGeom>
        </p:spPr>
        <p:txBody>
          <a:bodyPr/>
          <a:lstStyle/>
          <a:p>
            <a:fld id="{10DF9B2F-2DE2-483B-95D9-81E7E9385051}" type="slidenum">
              <a:rPr lang="zh-CN" altLang="en-US" smtClean="0"/>
              <a:pPr/>
              <a:t>14</a:t>
            </a:fld>
            <a:endParaRPr lang="zh-CN" altLang="en-US"/>
          </a:p>
        </p:txBody>
      </p:sp>
      <p:sp>
        <p:nvSpPr>
          <p:cNvPr id="3" name="矩形 58">
            <a:extLst>
              <a:ext uri="{FF2B5EF4-FFF2-40B4-BE49-F238E27FC236}">
                <a16:creationId xmlns:a16="http://schemas.microsoft.com/office/drawing/2014/main" id="{0E16751E-D8A6-4A4E-B209-B76D0E082318}"/>
              </a:ext>
            </a:extLst>
          </p:cNvPr>
          <p:cNvSpPr/>
          <p:nvPr/>
        </p:nvSpPr>
        <p:spPr>
          <a:xfrm>
            <a:off x="0" y="0"/>
            <a:ext cx="12192000" cy="638825"/>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defTabSz="457200">
              <a:defRPr/>
            </a:pP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2.5</a:t>
            </a:r>
            <a:r>
              <a:rPr kumimoji="0" lang="en-US" altLang="zh-CN" sz="40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a:t>
            </a: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Literature Review - </a:t>
            </a:r>
            <a:r>
              <a:rPr lang="en-US" altLang="zh-CN" sz="2000" b="1" dirty="0">
                <a:solidFill>
                  <a:prstClr val="white"/>
                </a:solidFill>
                <a:latin typeface="Arial" panose="020B0604020202020204" pitchFamily="34" charset="0"/>
                <a:ea typeface="宋体" panose="02010600030101010101" pitchFamily="2" charset="-122"/>
                <a:cs typeface="Arial" panose="020B0604020202020204" pitchFamily="34" charset="0"/>
              </a:rPr>
              <a:t>Ultrasonic Method</a:t>
            </a:r>
          </a:p>
        </p:txBody>
      </p:sp>
      <p:pic>
        <p:nvPicPr>
          <p:cNvPr id="4" name="图片 3">
            <a:extLst>
              <a:ext uri="{FF2B5EF4-FFF2-40B4-BE49-F238E27FC236}">
                <a16:creationId xmlns:a16="http://schemas.microsoft.com/office/drawing/2014/main" id="{A065AB77-C49D-4389-A8FA-12C06EE794E7}"/>
              </a:ext>
            </a:extLst>
          </p:cNvPr>
          <p:cNvPicPr>
            <a:picLocks noChangeAspect="1"/>
          </p:cNvPicPr>
          <p:nvPr/>
        </p:nvPicPr>
        <p:blipFill rotWithShape="1">
          <a:blip r:embed="rId4">
            <a:extLst>
              <a:ext uri="{28A0092B-C50C-407E-A947-70E740481C1C}">
                <a14:useLocalDpi xmlns:a14="http://schemas.microsoft.com/office/drawing/2010/main" val="0"/>
              </a:ext>
            </a:extLst>
          </a:blip>
          <a:srcRect t="9911" b="8712"/>
          <a:stretch/>
        </p:blipFill>
        <p:spPr>
          <a:xfrm>
            <a:off x="11404796" y="5690"/>
            <a:ext cx="778037" cy="633135"/>
          </a:xfrm>
          <a:prstGeom prst="rect">
            <a:avLst/>
          </a:prstGeom>
        </p:spPr>
      </p:pic>
      <p:sp>
        <p:nvSpPr>
          <p:cNvPr id="22" name="矩形 21">
            <a:extLst>
              <a:ext uri="{FF2B5EF4-FFF2-40B4-BE49-F238E27FC236}">
                <a16:creationId xmlns:a16="http://schemas.microsoft.com/office/drawing/2014/main" id="{43E218ED-426C-4878-AC49-4C861792394A}"/>
              </a:ext>
            </a:extLst>
          </p:cNvPr>
          <p:cNvSpPr/>
          <p:nvPr/>
        </p:nvSpPr>
        <p:spPr>
          <a:xfrm>
            <a:off x="723344" y="4399409"/>
            <a:ext cx="1561308" cy="29307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Impact laser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26" name="箭头: 燕尾形 125">
            <a:extLst>
              <a:ext uri="{FF2B5EF4-FFF2-40B4-BE49-F238E27FC236}">
                <a16:creationId xmlns:a16="http://schemas.microsoft.com/office/drawing/2014/main" id="{6E484AC8-E308-480A-8552-8E0E67E7DF7B}"/>
              </a:ext>
            </a:extLst>
          </p:cNvPr>
          <p:cNvSpPr/>
          <p:nvPr/>
        </p:nvSpPr>
        <p:spPr>
          <a:xfrm rot="5400000">
            <a:off x="1295513" y="4823282"/>
            <a:ext cx="403875" cy="279135"/>
          </a:xfrm>
          <a:prstGeom prst="notchedRightArrow">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文本框 126">
            <a:extLst>
              <a:ext uri="{FF2B5EF4-FFF2-40B4-BE49-F238E27FC236}">
                <a16:creationId xmlns:a16="http://schemas.microsoft.com/office/drawing/2014/main" id="{61B4015E-C0AE-44EC-AFFC-132CC34314BF}"/>
              </a:ext>
            </a:extLst>
          </p:cNvPr>
          <p:cNvSpPr txBox="1"/>
          <p:nvPr/>
        </p:nvSpPr>
        <p:spPr>
          <a:xfrm flipH="1">
            <a:off x="4271390" y="4696481"/>
            <a:ext cx="180296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Detection laser</a:t>
            </a:r>
            <a:endParaRPr lang="zh-CN" altLang="en-US" dirty="0">
              <a:latin typeface="Times New Roman" panose="02020603050405020304" pitchFamily="18" charset="0"/>
              <a:cs typeface="Times New Roman" panose="02020603050405020304" pitchFamily="18" charset="0"/>
            </a:endParaRPr>
          </a:p>
        </p:txBody>
      </p:sp>
      <p:grpSp>
        <p:nvGrpSpPr>
          <p:cNvPr id="128" name="组合 127">
            <a:extLst>
              <a:ext uri="{FF2B5EF4-FFF2-40B4-BE49-F238E27FC236}">
                <a16:creationId xmlns:a16="http://schemas.microsoft.com/office/drawing/2014/main" id="{90589C4D-CC87-4EC7-873A-A0C1B2889B68}"/>
              </a:ext>
            </a:extLst>
          </p:cNvPr>
          <p:cNvGrpSpPr/>
          <p:nvPr/>
        </p:nvGrpSpPr>
        <p:grpSpPr>
          <a:xfrm flipH="1">
            <a:off x="3979090" y="4208753"/>
            <a:ext cx="238781" cy="501270"/>
            <a:chOff x="1108364" y="3103418"/>
            <a:chExt cx="286327" cy="723961"/>
          </a:xfrm>
        </p:grpSpPr>
        <p:sp>
          <p:nvSpPr>
            <p:cNvPr id="129" name="矩形 128">
              <a:extLst>
                <a:ext uri="{FF2B5EF4-FFF2-40B4-BE49-F238E27FC236}">
                  <a16:creationId xmlns:a16="http://schemas.microsoft.com/office/drawing/2014/main" id="{E6E7A32E-79CF-4C7B-9EC1-7D08F0720E4F}"/>
                </a:ext>
              </a:extLst>
            </p:cNvPr>
            <p:cNvSpPr/>
            <p:nvPr/>
          </p:nvSpPr>
          <p:spPr>
            <a:xfrm>
              <a:off x="1108364" y="3103418"/>
              <a:ext cx="286327" cy="5726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18AEF140-758E-417A-9014-8272E2A0328A}"/>
                </a:ext>
              </a:extLst>
            </p:cNvPr>
            <p:cNvSpPr/>
            <p:nvPr/>
          </p:nvSpPr>
          <p:spPr>
            <a:xfrm>
              <a:off x="1184563" y="3679597"/>
              <a:ext cx="133928" cy="1477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1" name="直接箭头连接符 130">
            <a:extLst>
              <a:ext uri="{FF2B5EF4-FFF2-40B4-BE49-F238E27FC236}">
                <a16:creationId xmlns:a16="http://schemas.microsoft.com/office/drawing/2014/main" id="{C4ACE9DC-15E9-4123-9A8E-689B54B295C2}"/>
              </a:ext>
            </a:extLst>
          </p:cNvPr>
          <p:cNvCxnSpPr>
            <a:cxnSpLocks/>
          </p:cNvCxnSpPr>
          <p:nvPr/>
        </p:nvCxnSpPr>
        <p:spPr>
          <a:xfrm flipH="1">
            <a:off x="4067807" y="4713425"/>
            <a:ext cx="1" cy="430126"/>
          </a:xfrm>
          <a:prstGeom prst="straightConnector1">
            <a:avLst/>
          </a:prstGeom>
          <a:ln w="15875">
            <a:solidFill>
              <a:schemeClr val="accent1">
                <a:lumMod val="75000"/>
              </a:schemeClr>
            </a:solidFill>
            <a:tailEnd type="stealth" w="lg" len="lg"/>
          </a:ln>
        </p:spPr>
        <p:style>
          <a:lnRef idx="1">
            <a:schemeClr val="dk1"/>
          </a:lnRef>
          <a:fillRef idx="0">
            <a:schemeClr val="dk1"/>
          </a:fillRef>
          <a:effectRef idx="0">
            <a:schemeClr val="dk1"/>
          </a:effectRef>
          <a:fontRef idx="minor">
            <a:schemeClr val="tx1"/>
          </a:fontRef>
        </p:style>
      </p:cxnSp>
      <p:sp>
        <p:nvSpPr>
          <p:cNvPr id="132" name="arrow-squiggly_32188">
            <a:extLst>
              <a:ext uri="{FF2B5EF4-FFF2-40B4-BE49-F238E27FC236}">
                <a16:creationId xmlns:a16="http://schemas.microsoft.com/office/drawing/2014/main" id="{E6EEA38A-95F8-423C-A226-E7952F95D1EB}"/>
              </a:ext>
            </a:extLst>
          </p:cNvPr>
          <p:cNvSpPr/>
          <p:nvPr/>
        </p:nvSpPr>
        <p:spPr>
          <a:xfrm>
            <a:off x="4121327" y="4710023"/>
            <a:ext cx="76256" cy="422146"/>
          </a:xfrm>
          <a:custGeom>
            <a:avLst/>
            <a:gdLst>
              <a:gd name="T0" fmla="*/ 602275 w 602487"/>
              <a:gd name="T1" fmla="*/ 602275 w 602487"/>
              <a:gd name="T2" fmla="*/ 602275 w 602487"/>
              <a:gd name="T3" fmla="*/ 602275 w 602487"/>
              <a:gd name="T4" fmla="*/ 602275 w 602487"/>
              <a:gd name="T5" fmla="*/ 602275 w 602487"/>
              <a:gd name="T6" fmla="*/ 602275 w 602487"/>
              <a:gd name="T7" fmla="*/ 602275 w 602487"/>
              <a:gd name="T8" fmla="*/ 602275 w 602487"/>
              <a:gd name="T9" fmla="*/ 602275 w 602487"/>
              <a:gd name="T10" fmla="*/ 602275 w 602487"/>
              <a:gd name="T11" fmla="*/ 602275 w 602487"/>
              <a:gd name="T12" fmla="*/ 602275 w 602487"/>
              <a:gd name="T13" fmla="*/ 602275 w 602487"/>
              <a:gd name="T14" fmla="*/ 602275 w 602487"/>
              <a:gd name="T15" fmla="*/ 602275 w 602487"/>
              <a:gd name="T16" fmla="*/ 602275 w 602487"/>
              <a:gd name="T17" fmla="*/ 602275 w 602487"/>
              <a:gd name="T18" fmla="*/ 602275 w 602487"/>
              <a:gd name="T19" fmla="*/ 602275 w 602487"/>
              <a:gd name="T20" fmla="*/ 602275 w 602487"/>
              <a:gd name="T21" fmla="*/ 602275 w 602487"/>
              <a:gd name="T22" fmla="*/ 602275 w 602487"/>
              <a:gd name="T23" fmla="*/ 602275 w 602487"/>
              <a:gd name="T24" fmla="*/ 602275 w 602487"/>
              <a:gd name="T25" fmla="*/ 602275 w 602487"/>
              <a:gd name="T26" fmla="*/ 602275 w 602487"/>
              <a:gd name="T27" fmla="*/ 602275 w 602487"/>
              <a:gd name="T28" fmla="*/ 602275 w 602487"/>
              <a:gd name="T29" fmla="*/ 602275 w 602487"/>
              <a:gd name="T30" fmla="*/ 602275 w 602487"/>
              <a:gd name="T31" fmla="*/ 602275 w 602487"/>
              <a:gd name="T32" fmla="*/ 602275 w 602487"/>
              <a:gd name="T33" fmla="*/ 602275 w 602487"/>
              <a:gd name="T34" fmla="*/ 602275 w 602487"/>
              <a:gd name="T35" fmla="*/ 602275 w 602487"/>
              <a:gd name="T36" fmla="*/ 602275 w 602487"/>
              <a:gd name="T37" fmla="*/ 602275 w 602487"/>
              <a:gd name="T38" fmla="*/ 602275 w 602487"/>
              <a:gd name="T39" fmla="*/ 602275 w 602487"/>
              <a:gd name="T40" fmla="*/ 602275 w 602487"/>
              <a:gd name="T41" fmla="*/ 602275 w 602487"/>
              <a:gd name="T42" fmla="*/ 602275 w 602487"/>
              <a:gd name="T43" fmla="*/ 602275 w 602487"/>
              <a:gd name="T44" fmla="*/ 602275 w 602487"/>
              <a:gd name="T45" fmla="*/ 602275 w 602487"/>
              <a:gd name="T46" fmla="*/ 602275 w 602487"/>
              <a:gd name="T47" fmla="*/ 602275 w 602487"/>
              <a:gd name="T48" fmla="*/ 602275 w 602487"/>
              <a:gd name="T49" fmla="*/ 602275 w 602487"/>
              <a:gd name="T50" fmla="*/ 602275 w 602487"/>
              <a:gd name="T51" fmla="*/ 602275 w 602487"/>
              <a:gd name="T52" fmla="*/ 602275 w 602487"/>
              <a:gd name="T53" fmla="*/ 602275 w 602487"/>
              <a:gd name="T54" fmla="*/ 602275 w 602487"/>
              <a:gd name="T55" fmla="*/ 602275 w 602487"/>
              <a:gd name="T56" fmla="*/ 602275 w 602487"/>
              <a:gd name="T57" fmla="*/ 602275 w 602487"/>
              <a:gd name="T58" fmla="*/ 602275 w 602487"/>
              <a:gd name="T59" fmla="*/ 602275 w 602487"/>
              <a:gd name="T60" fmla="*/ 602275 w 602487"/>
              <a:gd name="T61" fmla="*/ 602275 w 602487"/>
              <a:gd name="T62" fmla="*/ 602275 w 602487"/>
              <a:gd name="T63" fmla="*/ 602275 w 602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25" h="6935">
                <a:moveTo>
                  <a:pt x="2170" y="6270"/>
                </a:moveTo>
                <a:lnTo>
                  <a:pt x="2171" y="6270"/>
                </a:lnTo>
                <a:cubicBezTo>
                  <a:pt x="1975" y="6409"/>
                  <a:pt x="1853" y="6664"/>
                  <a:pt x="1853" y="6935"/>
                </a:cubicBezTo>
                <a:lnTo>
                  <a:pt x="1143" y="6935"/>
                </a:lnTo>
                <a:cubicBezTo>
                  <a:pt x="1143" y="6546"/>
                  <a:pt x="1321" y="6180"/>
                  <a:pt x="1621" y="5942"/>
                </a:cubicBezTo>
                <a:cubicBezTo>
                  <a:pt x="1805" y="5797"/>
                  <a:pt x="1915" y="5557"/>
                  <a:pt x="1915" y="5297"/>
                </a:cubicBezTo>
                <a:cubicBezTo>
                  <a:pt x="1915" y="4851"/>
                  <a:pt x="1604" y="4540"/>
                  <a:pt x="1325" y="4540"/>
                </a:cubicBezTo>
                <a:lnTo>
                  <a:pt x="1325" y="4534"/>
                </a:lnTo>
                <a:cubicBezTo>
                  <a:pt x="660" y="4471"/>
                  <a:pt x="156" y="3937"/>
                  <a:pt x="156" y="3266"/>
                </a:cubicBezTo>
                <a:cubicBezTo>
                  <a:pt x="156" y="2888"/>
                  <a:pt x="319" y="2538"/>
                  <a:pt x="605" y="2297"/>
                </a:cubicBezTo>
                <a:lnTo>
                  <a:pt x="605" y="2297"/>
                </a:lnTo>
                <a:cubicBezTo>
                  <a:pt x="726" y="2195"/>
                  <a:pt x="812" y="2048"/>
                  <a:pt x="852" y="1884"/>
                </a:cubicBezTo>
                <a:lnTo>
                  <a:pt x="852" y="959"/>
                </a:lnTo>
                <a:lnTo>
                  <a:pt x="88" y="1178"/>
                </a:lnTo>
                <a:cubicBezTo>
                  <a:pt x="62" y="1186"/>
                  <a:pt x="33" y="1180"/>
                  <a:pt x="16" y="1164"/>
                </a:cubicBezTo>
                <a:cubicBezTo>
                  <a:pt x="0" y="1148"/>
                  <a:pt x="0" y="1126"/>
                  <a:pt x="17" y="1110"/>
                </a:cubicBezTo>
                <a:lnTo>
                  <a:pt x="1171" y="17"/>
                </a:lnTo>
                <a:cubicBezTo>
                  <a:pt x="1183" y="6"/>
                  <a:pt x="1201" y="0"/>
                  <a:pt x="1220" y="0"/>
                </a:cubicBezTo>
                <a:cubicBezTo>
                  <a:pt x="1239" y="0"/>
                  <a:pt x="1257" y="6"/>
                  <a:pt x="1268" y="17"/>
                </a:cubicBezTo>
                <a:lnTo>
                  <a:pt x="2423" y="1110"/>
                </a:lnTo>
                <a:cubicBezTo>
                  <a:pt x="2431" y="1118"/>
                  <a:pt x="2436" y="1127"/>
                  <a:pt x="2436" y="1137"/>
                </a:cubicBezTo>
                <a:cubicBezTo>
                  <a:pt x="2436" y="1146"/>
                  <a:pt x="2432" y="1156"/>
                  <a:pt x="2423" y="1164"/>
                </a:cubicBezTo>
                <a:cubicBezTo>
                  <a:pt x="2407" y="1180"/>
                  <a:pt x="2378" y="1186"/>
                  <a:pt x="2352" y="1178"/>
                </a:cubicBezTo>
                <a:lnTo>
                  <a:pt x="1587" y="959"/>
                </a:lnTo>
                <a:lnTo>
                  <a:pt x="1587" y="1607"/>
                </a:lnTo>
                <a:cubicBezTo>
                  <a:pt x="1606" y="1990"/>
                  <a:pt x="1449" y="2363"/>
                  <a:pt x="1164" y="2616"/>
                </a:cubicBezTo>
                <a:lnTo>
                  <a:pt x="1165" y="2617"/>
                </a:lnTo>
                <a:cubicBezTo>
                  <a:pt x="978" y="2760"/>
                  <a:pt x="867" y="3003"/>
                  <a:pt x="867" y="3266"/>
                </a:cubicBezTo>
                <a:cubicBezTo>
                  <a:pt x="867" y="3712"/>
                  <a:pt x="1177" y="4023"/>
                  <a:pt x="1456" y="4023"/>
                </a:cubicBezTo>
                <a:lnTo>
                  <a:pt x="1456" y="4030"/>
                </a:lnTo>
                <a:cubicBezTo>
                  <a:pt x="2121" y="4092"/>
                  <a:pt x="2625" y="4627"/>
                  <a:pt x="2625" y="5297"/>
                </a:cubicBezTo>
                <a:cubicBezTo>
                  <a:pt x="2625" y="5678"/>
                  <a:pt x="2460" y="6029"/>
                  <a:pt x="2170" y="627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立方体 50">
            <a:extLst>
              <a:ext uri="{FF2B5EF4-FFF2-40B4-BE49-F238E27FC236}">
                <a16:creationId xmlns:a16="http://schemas.microsoft.com/office/drawing/2014/main" id="{80EDB8F6-9B94-421A-8831-8482E6AC0E4F}"/>
              </a:ext>
            </a:extLst>
          </p:cNvPr>
          <p:cNvSpPr/>
          <p:nvPr/>
        </p:nvSpPr>
        <p:spPr>
          <a:xfrm>
            <a:off x="549790" y="1950338"/>
            <a:ext cx="4784213" cy="638825"/>
          </a:xfrm>
          <a:prstGeom prst="cub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a:extLst>
              <a:ext uri="{FF2B5EF4-FFF2-40B4-BE49-F238E27FC236}">
                <a16:creationId xmlns:a16="http://schemas.microsoft.com/office/drawing/2014/main" id="{E3385A92-A89C-4DBD-9D88-A45551D5C353}"/>
              </a:ext>
            </a:extLst>
          </p:cNvPr>
          <p:cNvGrpSpPr/>
          <p:nvPr/>
        </p:nvGrpSpPr>
        <p:grpSpPr>
          <a:xfrm>
            <a:off x="2034385" y="2113518"/>
            <a:ext cx="240062" cy="443815"/>
            <a:chOff x="1215970" y="2234665"/>
            <a:chExt cx="316520" cy="366845"/>
          </a:xfrm>
        </p:grpSpPr>
        <p:sp>
          <p:nvSpPr>
            <p:cNvPr id="57" name="任意多边形: 形状 56">
              <a:extLst>
                <a:ext uri="{FF2B5EF4-FFF2-40B4-BE49-F238E27FC236}">
                  <a16:creationId xmlns:a16="http://schemas.microsoft.com/office/drawing/2014/main" id="{6357DBFB-E320-486B-A3E2-2D4C36180722}"/>
                </a:ext>
              </a:extLst>
            </p:cNvPr>
            <p:cNvSpPr/>
            <p:nvPr/>
          </p:nvSpPr>
          <p:spPr>
            <a:xfrm>
              <a:off x="1417170" y="2234665"/>
              <a:ext cx="115320" cy="292342"/>
            </a:xfrm>
            <a:custGeom>
              <a:avLst/>
              <a:gdLst>
                <a:gd name="connsiteX0" fmla="*/ 9521 w 148067"/>
                <a:gd name="connsiteY0" fmla="*/ 0 h 581891"/>
                <a:gd name="connsiteX1" fmla="*/ 9521 w 148067"/>
                <a:gd name="connsiteY1" fmla="*/ 267854 h 581891"/>
                <a:gd name="connsiteX2" fmla="*/ 37230 w 148067"/>
                <a:gd name="connsiteY2" fmla="*/ 286327 h 581891"/>
                <a:gd name="connsiteX3" fmla="*/ 120357 w 148067"/>
                <a:gd name="connsiteY3" fmla="*/ 350982 h 581891"/>
                <a:gd name="connsiteX4" fmla="*/ 148067 w 148067"/>
                <a:gd name="connsiteY4" fmla="*/ 369454 h 581891"/>
                <a:gd name="connsiteX5" fmla="*/ 138830 w 148067"/>
                <a:gd name="connsiteY5" fmla="*/ 526473 h 581891"/>
                <a:gd name="connsiteX6" fmla="*/ 111121 w 148067"/>
                <a:gd name="connsiteY6" fmla="*/ 535709 h 581891"/>
                <a:gd name="connsiteX7" fmla="*/ 92648 w 148067"/>
                <a:gd name="connsiteY7" fmla="*/ 563418 h 581891"/>
                <a:gd name="connsiteX8" fmla="*/ 64939 w 148067"/>
                <a:gd name="connsiteY8" fmla="*/ 581891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7" h="581891">
                  <a:moveTo>
                    <a:pt x="9521" y="0"/>
                  </a:moveTo>
                  <a:cubicBezTo>
                    <a:pt x="5280" y="67864"/>
                    <a:pt x="-9599" y="196153"/>
                    <a:pt x="9521" y="267854"/>
                  </a:cubicBezTo>
                  <a:cubicBezTo>
                    <a:pt x="12381" y="278580"/>
                    <a:pt x="28702" y="279220"/>
                    <a:pt x="37230" y="286327"/>
                  </a:cubicBezTo>
                  <a:cubicBezTo>
                    <a:pt x="124036" y="358666"/>
                    <a:pt x="-19692" y="257617"/>
                    <a:pt x="120357" y="350982"/>
                  </a:cubicBezTo>
                  <a:lnTo>
                    <a:pt x="148067" y="369454"/>
                  </a:lnTo>
                  <a:cubicBezTo>
                    <a:pt x="144988" y="421794"/>
                    <a:pt x="150204" y="475291"/>
                    <a:pt x="138830" y="526473"/>
                  </a:cubicBezTo>
                  <a:cubicBezTo>
                    <a:pt x="136718" y="535977"/>
                    <a:pt x="118724" y="529627"/>
                    <a:pt x="111121" y="535709"/>
                  </a:cubicBezTo>
                  <a:cubicBezTo>
                    <a:pt x="102453" y="542644"/>
                    <a:pt x="100497" y="555569"/>
                    <a:pt x="92648" y="563418"/>
                  </a:cubicBezTo>
                  <a:cubicBezTo>
                    <a:pt x="84799" y="571267"/>
                    <a:pt x="64939" y="581891"/>
                    <a:pt x="64939" y="5818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F2A4FE69-109C-4402-946B-A021BDF48807}"/>
                </a:ext>
              </a:extLst>
            </p:cNvPr>
            <p:cNvSpPr/>
            <p:nvPr/>
          </p:nvSpPr>
          <p:spPr>
            <a:xfrm>
              <a:off x="1215970" y="2373874"/>
              <a:ext cx="215808" cy="227636"/>
            </a:xfrm>
            <a:custGeom>
              <a:avLst/>
              <a:gdLst>
                <a:gd name="connsiteX0" fmla="*/ 110836 w 110836"/>
                <a:gd name="connsiteY0" fmla="*/ 0 h 277284"/>
                <a:gd name="connsiteX1" fmla="*/ 36946 w 110836"/>
                <a:gd name="connsiteY1" fmla="*/ 230909 h 277284"/>
                <a:gd name="connsiteX2" fmla="*/ 46182 w 110836"/>
                <a:gd name="connsiteY2" fmla="*/ 258618 h 277284"/>
                <a:gd name="connsiteX3" fmla="*/ 0 w 110836"/>
                <a:gd name="connsiteY3" fmla="*/ 277091 h 277284"/>
              </a:gdLst>
              <a:ahLst/>
              <a:cxnLst>
                <a:cxn ang="0">
                  <a:pos x="connsiteX0" y="connsiteY0"/>
                </a:cxn>
                <a:cxn ang="0">
                  <a:pos x="connsiteX1" y="connsiteY1"/>
                </a:cxn>
                <a:cxn ang="0">
                  <a:pos x="connsiteX2" y="connsiteY2"/>
                </a:cxn>
                <a:cxn ang="0">
                  <a:pos x="connsiteX3" y="connsiteY3"/>
                </a:cxn>
              </a:cxnLst>
              <a:rect l="l" t="t" r="r" b="b"/>
              <a:pathLst>
                <a:path w="110836" h="277284">
                  <a:moveTo>
                    <a:pt x="110836" y="0"/>
                  </a:moveTo>
                  <a:cubicBezTo>
                    <a:pt x="22676" y="146933"/>
                    <a:pt x="16095" y="95380"/>
                    <a:pt x="36946" y="230909"/>
                  </a:cubicBezTo>
                  <a:cubicBezTo>
                    <a:pt x="38426" y="240532"/>
                    <a:pt x="43103" y="249382"/>
                    <a:pt x="46182" y="258618"/>
                  </a:cubicBezTo>
                  <a:cubicBezTo>
                    <a:pt x="13350" y="280507"/>
                    <a:pt x="29574" y="277091"/>
                    <a:pt x="0" y="2770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a:extLst>
              <a:ext uri="{FF2B5EF4-FFF2-40B4-BE49-F238E27FC236}">
                <a16:creationId xmlns:a16="http://schemas.microsoft.com/office/drawing/2014/main" id="{17405966-AA01-41FE-8A7F-A1AC9D38F4FF}"/>
              </a:ext>
            </a:extLst>
          </p:cNvPr>
          <p:cNvGrpSpPr/>
          <p:nvPr/>
        </p:nvGrpSpPr>
        <p:grpSpPr>
          <a:xfrm>
            <a:off x="1509861" y="2171995"/>
            <a:ext cx="368297" cy="403690"/>
            <a:chOff x="952500" y="2700665"/>
            <a:chExt cx="657791" cy="391785"/>
          </a:xfrm>
        </p:grpSpPr>
        <p:cxnSp>
          <p:nvCxnSpPr>
            <p:cNvPr id="63" name="直接连接符 62">
              <a:extLst>
                <a:ext uri="{FF2B5EF4-FFF2-40B4-BE49-F238E27FC236}">
                  <a16:creationId xmlns:a16="http://schemas.microsoft.com/office/drawing/2014/main" id="{EC000C8D-65BF-499D-9377-018920053076}"/>
                </a:ext>
              </a:extLst>
            </p:cNvPr>
            <p:cNvCxnSpPr/>
            <p:nvPr/>
          </p:nvCxnSpPr>
          <p:spPr>
            <a:xfrm>
              <a:off x="952500" y="2898775"/>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4" name="组合 63">
              <a:extLst>
                <a:ext uri="{FF2B5EF4-FFF2-40B4-BE49-F238E27FC236}">
                  <a16:creationId xmlns:a16="http://schemas.microsoft.com/office/drawing/2014/main" id="{48F05FDB-5558-42E4-9682-C9B52436DEFF}"/>
                </a:ext>
              </a:extLst>
            </p:cNvPr>
            <p:cNvGrpSpPr/>
            <p:nvPr/>
          </p:nvGrpSpPr>
          <p:grpSpPr>
            <a:xfrm>
              <a:off x="1114425" y="2705100"/>
              <a:ext cx="98425" cy="387350"/>
              <a:chOff x="1114425" y="2705100"/>
              <a:chExt cx="98425" cy="387350"/>
            </a:xfrm>
          </p:grpSpPr>
          <p:cxnSp>
            <p:nvCxnSpPr>
              <p:cNvPr id="70" name="直接连接符 69">
                <a:extLst>
                  <a:ext uri="{FF2B5EF4-FFF2-40B4-BE49-F238E27FC236}">
                    <a16:creationId xmlns:a16="http://schemas.microsoft.com/office/drawing/2014/main" id="{57EE3F30-FAA5-4FB3-A92F-8BDD28C7ACE4}"/>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35736997-E8B8-4E64-AD4E-B9E2E38B327D}"/>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227DD370-6D90-4B23-854E-0262A7C3D9D7}"/>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65" name="直接连接符 64">
              <a:extLst>
                <a:ext uri="{FF2B5EF4-FFF2-40B4-BE49-F238E27FC236}">
                  <a16:creationId xmlns:a16="http://schemas.microsoft.com/office/drawing/2014/main" id="{5724CA34-21A0-4EA5-BDC3-66C13367477D}"/>
                </a:ext>
              </a:extLst>
            </p:cNvPr>
            <p:cNvCxnSpPr>
              <a:cxnSpLocks/>
            </p:cNvCxnSpPr>
            <p:nvPr/>
          </p:nvCxnSpPr>
          <p:spPr>
            <a:xfrm>
              <a:off x="1387475" y="2894340"/>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C2969A29-2A38-4BAC-9E0C-500A02EF2EF3}"/>
                </a:ext>
              </a:extLst>
            </p:cNvPr>
            <p:cNvCxnSpPr>
              <a:cxnSpLocks/>
            </p:cNvCxnSpPr>
            <p:nvPr/>
          </p:nvCxnSpPr>
          <p:spPr>
            <a:xfrm>
              <a:off x="1212850" y="270066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635FBB9-2E8C-4C11-BEB7-A6A59DA09D69}"/>
                </a:ext>
              </a:extLst>
            </p:cNvPr>
            <p:cNvCxnSpPr/>
            <p:nvPr/>
          </p:nvCxnSpPr>
          <p:spPr>
            <a:xfrm>
              <a:off x="1244600" y="2894340"/>
              <a:ext cx="14287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447B0C54-F104-4A41-B2F1-C0AACA0AC22B}"/>
                </a:ext>
              </a:extLst>
            </p:cNvPr>
            <p:cNvCxnSpPr>
              <a:cxnSpLocks/>
            </p:cNvCxnSpPr>
            <p:nvPr/>
          </p:nvCxnSpPr>
          <p:spPr>
            <a:xfrm flipH="1">
              <a:off x="1419225" y="2894339"/>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76209362-87C7-4D1B-8719-6C305A8986CB}"/>
                </a:ext>
              </a:extLst>
            </p:cNvPr>
            <p:cNvCxnSpPr/>
            <p:nvPr/>
          </p:nvCxnSpPr>
          <p:spPr>
            <a:xfrm>
              <a:off x="1448366" y="2894339"/>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3" name="组合 72">
            <a:extLst>
              <a:ext uri="{FF2B5EF4-FFF2-40B4-BE49-F238E27FC236}">
                <a16:creationId xmlns:a16="http://schemas.microsoft.com/office/drawing/2014/main" id="{64275163-2835-4CCE-AC69-EA6C1914CB6D}"/>
              </a:ext>
            </a:extLst>
          </p:cNvPr>
          <p:cNvGrpSpPr/>
          <p:nvPr/>
        </p:nvGrpSpPr>
        <p:grpSpPr>
          <a:xfrm>
            <a:off x="3359826" y="2203493"/>
            <a:ext cx="394106" cy="307567"/>
            <a:chOff x="1793875" y="2984783"/>
            <a:chExt cx="377419" cy="216596"/>
          </a:xfrm>
        </p:grpSpPr>
        <p:cxnSp>
          <p:nvCxnSpPr>
            <p:cNvPr id="74" name="直接连接符 73">
              <a:extLst>
                <a:ext uri="{FF2B5EF4-FFF2-40B4-BE49-F238E27FC236}">
                  <a16:creationId xmlns:a16="http://schemas.microsoft.com/office/drawing/2014/main" id="{75AB5C39-86C5-49E7-9BEA-D3EA08C59F08}"/>
                </a:ext>
              </a:extLst>
            </p:cNvPr>
            <p:cNvCxnSpPr/>
            <p:nvPr/>
          </p:nvCxnSpPr>
          <p:spPr>
            <a:xfrm>
              <a:off x="1793875" y="3094690"/>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5" name="组合 74">
              <a:extLst>
                <a:ext uri="{FF2B5EF4-FFF2-40B4-BE49-F238E27FC236}">
                  <a16:creationId xmlns:a16="http://schemas.microsoft.com/office/drawing/2014/main" id="{428D28D6-C6CF-4BD6-9164-1A7564D971AE}"/>
                </a:ext>
              </a:extLst>
            </p:cNvPr>
            <p:cNvGrpSpPr/>
            <p:nvPr/>
          </p:nvGrpSpPr>
          <p:grpSpPr>
            <a:xfrm>
              <a:off x="1880698" y="2988001"/>
              <a:ext cx="45719" cy="213378"/>
              <a:chOff x="1114425" y="2705100"/>
              <a:chExt cx="98425" cy="387350"/>
            </a:xfrm>
          </p:grpSpPr>
          <p:cxnSp>
            <p:nvCxnSpPr>
              <p:cNvPr id="83" name="直接连接符 82">
                <a:extLst>
                  <a:ext uri="{FF2B5EF4-FFF2-40B4-BE49-F238E27FC236}">
                    <a16:creationId xmlns:a16="http://schemas.microsoft.com/office/drawing/2014/main" id="{9A8AA178-71A4-4B2C-B6B4-C9D95F29EB26}"/>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5476D7F0-0EA9-439D-A569-051B38B3B66C}"/>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C44BA096-9A92-4A2D-B759-1FEEB87E711E}"/>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76" name="直接连接符 75">
              <a:extLst>
                <a:ext uri="{FF2B5EF4-FFF2-40B4-BE49-F238E27FC236}">
                  <a16:creationId xmlns:a16="http://schemas.microsoft.com/office/drawing/2014/main" id="{4CF86685-6C7A-4332-AB44-475214B7E842}"/>
                </a:ext>
              </a:extLst>
            </p:cNvPr>
            <p:cNvCxnSpPr>
              <a:cxnSpLocks/>
            </p:cNvCxnSpPr>
            <p:nvPr/>
          </p:nvCxnSpPr>
          <p:spPr>
            <a:xfrm flipV="1">
              <a:off x="2020050" y="3094690"/>
              <a:ext cx="21870" cy="306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A91B0237-AC89-412B-8003-59E700A52353}"/>
                </a:ext>
              </a:extLst>
            </p:cNvPr>
            <p:cNvCxnSpPr>
              <a:cxnSpLocks/>
            </p:cNvCxnSpPr>
            <p:nvPr/>
          </p:nvCxnSpPr>
          <p:spPr>
            <a:xfrm>
              <a:off x="1926417" y="2984783"/>
              <a:ext cx="17024" cy="14053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88A44E88-EF2D-45B9-80E8-E99EFEC14513}"/>
                </a:ext>
              </a:extLst>
            </p:cNvPr>
            <p:cNvCxnSpPr/>
            <p:nvPr/>
          </p:nvCxnSpPr>
          <p:spPr>
            <a:xfrm>
              <a:off x="1943441" y="3125318"/>
              <a:ext cx="76609"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40D51328-88DD-43ED-A4C9-7957408D98BF}"/>
                </a:ext>
              </a:extLst>
            </p:cNvPr>
            <p:cNvCxnSpPr>
              <a:cxnSpLocks/>
            </p:cNvCxnSpPr>
            <p:nvPr/>
          </p:nvCxnSpPr>
          <p:spPr>
            <a:xfrm flipH="1" flipV="1">
              <a:off x="2037377" y="3094690"/>
              <a:ext cx="16722" cy="3062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B2E1C8B9-E92B-42F7-AF13-6891480E5B29}"/>
                </a:ext>
              </a:extLst>
            </p:cNvPr>
            <p:cNvCxnSpPr/>
            <p:nvPr/>
          </p:nvCxnSpPr>
          <p:spPr>
            <a:xfrm>
              <a:off x="2052699" y="3125317"/>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96E493BC-6768-4EB1-B619-21E3651625CA}"/>
                </a:ext>
              </a:extLst>
            </p:cNvPr>
            <p:cNvCxnSpPr>
              <a:cxnSpLocks/>
            </p:cNvCxnSpPr>
            <p:nvPr/>
          </p:nvCxnSpPr>
          <p:spPr>
            <a:xfrm>
              <a:off x="2139522" y="3126926"/>
              <a:ext cx="17024" cy="551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AB5633B9-C223-4BCF-81F5-C5BEB0D77FDC}"/>
                </a:ext>
              </a:extLst>
            </p:cNvPr>
            <p:cNvCxnSpPr>
              <a:cxnSpLocks/>
            </p:cNvCxnSpPr>
            <p:nvPr/>
          </p:nvCxnSpPr>
          <p:spPr>
            <a:xfrm flipH="1">
              <a:off x="2154268" y="3121389"/>
              <a:ext cx="17026" cy="5517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9" name="文本框 38">
            <a:extLst>
              <a:ext uri="{FF2B5EF4-FFF2-40B4-BE49-F238E27FC236}">
                <a16:creationId xmlns:a16="http://schemas.microsoft.com/office/drawing/2014/main" id="{A6CAE497-FED1-4A16-B6F1-7F0101D00501}"/>
              </a:ext>
            </a:extLst>
          </p:cNvPr>
          <p:cNvSpPr txBox="1"/>
          <p:nvPr/>
        </p:nvSpPr>
        <p:spPr>
          <a:xfrm flipH="1">
            <a:off x="3270803" y="1343199"/>
            <a:ext cx="224195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Piezoelectric Patches</a:t>
            </a:r>
            <a:endParaRPr lang="zh-CN" altLang="en-US"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76973FF7-3875-4E32-8812-FB176076D3C8}"/>
              </a:ext>
            </a:extLst>
          </p:cNvPr>
          <p:cNvSpPr/>
          <p:nvPr/>
        </p:nvSpPr>
        <p:spPr>
          <a:xfrm>
            <a:off x="777264" y="1146827"/>
            <a:ext cx="1453468" cy="36402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Shock waves</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41" name="箭头: 燕尾形 40">
            <a:extLst>
              <a:ext uri="{FF2B5EF4-FFF2-40B4-BE49-F238E27FC236}">
                <a16:creationId xmlns:a16="http://schemas.microsoft.com/office/drawing/2014/main" id="{0405486C-D64C-4FF5-9491-CA7EC9DA1FD1}"/>
              </a:ext>
            </a:extLst>
          </p:cNvPr>
          <p:cNvSpPr/>
          <p:nvPr/>
        </p:nvSpPr>
        <p:spPr>
          <a:xfrm rot="5400000">
            <a:off x="1295513" y="1601536"/>
            <a:ext cx="403875" cy="279135"/>
          </a:xfrm>
          <a:prstGeom prst="notchedRightArrow">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立方体 86">
            <a:extLst>
              <a:ext uri="{FF2B5EF4-FFF2-40B4-BE49-F238E27FC236}">
                <a16:creationId xmlns:a16="http://schemas.microsoft.com/office/drawing/2014/main" id="{BFDE64EC-E14A-46F9-B7B4-D4CBA5B7603A}"/>
              </a:ext>
            </a:extLst>
          </p:cNvPr>
          <p:cNvSpPr/>
          <p:nvPr/>
        </p:nvSpPr>
        <p:spPr>
          <a:xfrm>
            <a:off x="549790" y="3386954"/>
            <a:ext cx="4784213" cy="638825"/>
          </a:xfrm>
          <a:prstGeom prst="cub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75C7BDCA-52EC-41E4-BEDE-EAF442F9ED17}"/>
              </a:ext>
            </a:extLst>
          </p:cNvPr>
          <p:cNvGrpSpPr/>
          <p:nvPr/>
        </p:nvGrpSpPr>
        <p:grpSpPr>
          <a:xfrm>
            <a:off x="2034384" y="3550134"/>
            <a:ext cx="240062" cy="443815"/>
            <a:chOff x="1215970" y="2234665"/>
            <a:chExt cx="316520" cy="366845"/>
          </a:xfrm>
        </p:grpSpPr>
        <p:sp>
          <p:nvSpPr>
            <p:cNvPr id="113" name="任意多边形: 形状 112">
              <a:extLst>
                <a:ext uri="{FF2B5EF4-FFF2-40B4-BE49-F238E27FC236}">
                  <a16:creationId xmlns:a16="http://schemas.microsoft.com/office/drawing/2014/main" id="{B6C46D7A-5A80-4AE1-AD2E-4644B64A4F02}"/>
                </a:ext>
              </a:extLst>
            </p:cNvPr>
            <p:cNvSpPr/>
            <p:nvPr/>
          </p:nvSpPr>
          <p:spPr>
            <a:xfrm>
              <a:off x="1417170" y="2234665"/>
              <a:ext cx="115320" cy="292342"/>
            </a:xfrm>
            <a:custGeom>
              <a:avLst/>
              <a:gdLst>
                <a:gd name="connsiteX0" fmla="*/ 9521 w 148067"/>
                <a:gd name="connsiteY0" fmla="*/ 0 h 581891"/>
                <a:gd name="connsiteX1" fmla="*/ 9521 w 148067"/>
                <a:gd name="connsiteY1" fmla="*/ 267854 h 581891"/>
                <a:gd name="connsiteX2" fmla="*/ 37230 w 148067"/>
                <a:gd name="connsiteY2" fmla="*/ 286327 h 581891"/>
                <a:gd name="connsiteX3" fmla="*/ 120357 w 148067"/>
                <a:gd name="connsiteY3" fmla="*/ 350982 h 581891"/>
                <a:gd name="connsiteX4" fmla="*/ 148067 w 148067"/>
                <a:gd name="connsiteY4" fmla="*/ 369454 h 581891"/>
                <a:gd name="connsiteX5" fmla="*/ 138830 w 148067"/>
                <a:gd name="connsiteY5" fmla="*/ 526473 h 581891"/>
                <a:gd name="connsiteX6" fmla="*/ 111121 w 148067"/>
                <a:gd name="connsiteY6" fmla="*/ 535709 h 581891"/>
                <a:gd name="connsiteX7" fmla="*/ 92648 w 148067"/>
                <a:gd name="connsiteY7" fmla="*/ 563418 h 581891"/>
                <a:gd name="connsiteX8" fmla="*/ 64939 w 148067"/>
                <a:gd name="connsiteY8" fmla="*/ 581891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7" h="581891">
                  <a:moveTo>
                    <a:pt x="9521" y="0"/>
                  </a:moveTo>
                  <a:cubicBezTo>
                    <a:pt x="5280" y="67864"/>
                    <a:pt x="-9599" y="196153"/>
                    <a:pt x="9521" y="267854"/>
                  </a:cubicBezTo>
                  <a:cubicBezTo>
                    <a:pt x="12381" y="278580"/>
                    <a:pt x="28702" y="279220"/>
                    <a:pt x="37230" y="286327"/>
                  </a:cubicBezTo>
                  <a:cubicBezTo>
                    <a:pt x="124036" y="358666"/>
                    <a:pt x="-19692" y="257617"/>
                    <a:pt x="120357" y="350982"/>
                  </a:cubicBezTo>
                  <a:lnTo>
                    <a:pt x="148067" y="369454"/>
                  </a:lnTo>
                  <a:cubicBezTo>
                    <a:pt x="144988" y="421794"/>
                    <a:pt x="150204" y="475291"/>
                    <a:pt x="138830" y="526473"/>
                  </a:cubicBezTo>
                  <a:cubicBezTo>
                    <a:pt x="136718" y="535977"/>
                    <a:pt x="118724" y="529627"/>
                    <a:pt x="111121" y="535709"/>
                  </a:cubicBezTo>
                  <a:cubicBezTo>
                    <a:pt x="102453" y="542644"/>
                    <a:pt x="100497" y="555569"/>
                    <a:pt x="92648" y="563418"/>
                  </a:cubicBezTo>
                  <a:cubicBezTo>
                    <a:pt x="84799" y="571267"/>
                    <a:pt x="64939" y="581891"/>
                    <a:pt x="64939" y="5818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a:extLst>
                <a:ext uri="{FF2B5EF4-FFF2-40B4-BE49-F238E27FC236}">
                  <a16:creationId xmlns:a16="http://schemas.microsoft.com/office/drawing/2014/main" id="{BA0979ED-337D-4BC9-9581-B114E9F547FF}"/>
                </a:ext>
              </a:extLst>
            </p:cNvPr>
            <p:cNvSpPr/>
            <p:nvPr/>
          </p:nvSpPr>
          <p:spPr>
            <a:xfrm>
              <a:off x="1215970" y="2373874"/>
              <a:ext cx="215808" cy="227636"/>
            </a:xfrm>
            <a:custGeom>
              <a:avLst/>
              <a:gdLst>
                <a:gd name="connsiteX0" fmla="*/ 110836 w 110836"/>
                <a:gd name="connsiteY0" fmla="*/ 0 h 277284"/>
                <a:gd name="connsiteX1" fmla="*/ 36946 w 110836"/>
                <a:gd name="connsiteY1" fmla="*/ 230909 h 277284"/>
                <a:gd name="connsiteX2" fmla="*/ 46182 w 110836"/>
                <a:gd name="connsiteY2" fmla="*/ 258618 h 277284"/>
                <a:gd name="connsiteX3" fmla="*/ 0 w 110836"/>
                <a:gd name="connsiteY3" fmla="*/ 277091 h 277284"/>
              </a:gdLst>
              <a:ahLst/>
              <a:cxnLst>
                <a:cxn ang="0">
                  <a:pos x="connsiteX0" y="connsiteY0"/>
                </a:cxn>
                <a:cxn ang="0">
                  <a:pos x="connsiteX1" y="connsiteY1"/>
                </a:cxn>
                <a:cxn ang="0">
                  <a:pos x="connsiteX2" y="connsiteY2"/>
                </a:cxn>
                <a:cxn ang="0">
                  <a:pos x="connsiteX3" y="connsiteY3"/>
                </a:cxn>
              </a:cxnLst>
              <a:rect l="l" t="t" r="r" b="b"/>
              <a:pathLst>
                <a:path w="110836" h="277284">
                  <a:moveTo>
                    <a:pt x="110836" y="0"/>
                  </a:moveTo>
                  <a:cubicBezTo>
                    <a:pt x="22676" y="146933"/>
                    <a:pt x="16095" y="95380"/>
                    <a:pt x="36946" y="230909"/>
                  </a:cubicBezTo>
                  <a:cubicBezTo>
                    <a:pt x="38426" y="240532"/>
                    <a:pt x="43103" y="249382"/>
                    <a:pt x="46182" y="258618"/>
                  </a:cubicBezTo>
                  <a:cubicBezTo>
                    <a:pt x="13350" y="280507"/>
                    <a:pt x="29574" y="277091"/>
                    <a:pt x="0" y="2770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a:extLst>
              <a:ext uri="{FF2B5EF4-FFF2-40B4-BE49-F238E27FC236}">
                <a16:creationId xmlns:a16="http://schemas.microsoft.com/office/drawing/2014/main" id="{D3914FA6-3DF5-4E7A-AF7B-E85DEB94764A}"/>
              </a:ext>
            </a:extLst>
          </p:cNvPr>
          <p:cNvGrpSpPr/>
          <p:nvPr/>
        </p:nvGrpSpPr>
        <p:grpSpPr>
          <a:xfrm>
            <a:off x="1306660" y="3608611"/>
            <a:ext cx="368297" cy="403690"/>
            <a:chOff x="952500" y="2700665"/>
            <a:chExt cx="657791" cy="391785"/>
          </a:xfrm>
        </p:grpSpPr>
        <p:cxnSp>
          <p:nvCxnSpPr>
            <p:cNvPr id="103" name="直接连接符 102">
              <a:extLst>
                <a:ext uri="{FF2B5EF4-FFF2-40B4-BE49-F238E27FC236}">
                  <a16:creationId xmlns:a16="http://schemas.microsoft.com/office/drawing/2014/main" id="{F933647E-E51B-4E52-BC38-0BF6F3FD5A1F}"/>
                </a:ext>
              </a:extLst>
            </p:cNvPr>
            <p:cNvCxnSpPr/>
            <p:nvPr/>
          </p:nvCxnSpPr>
          <p:spPr>
            <a:xfrm>
              <a:off x="952500" y="2898775"/>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4" name="组合 103">
              <a:extLst>
                <a:ext uri="{FF2B5EF4-FFF2-40B4-BE49-F238E27FC236}">
                  <a16:creationId xmlns:a16="http://schemas.microsoft.com/office/drawing/2014/main" id="{7D6F68AD-30D8-4F39-AA19-D66F3FC83DFC}"/>
                </a:ext>
              </a:extLst>
            </p:cNvPr>
            <p:cNvGrpSpPr/>
            <p:nvPr/>
          </p:nvGrpSpPr>
          <p:grpSpPr>
            <a:xfrm>
              <a:off x="1114425" y="2705100"/>
              <a:ext cx="98425" cy="387350"/>
              <a:chOff x="1114425" y="2705100"/>
              <a:chExt cx="98425" cy="387350"/>
            </a:xfrm>
          </p:grpSpPr>
          <p:cxnSp>
            <p:nvCxnSpPr>
              <p:cNvPr id="110" name="直接连接符 109">
                <a:extLst>
                  <a:ext uri="{FF2B5EF4-FFF2-40B4-BE49-F238E27FC236}">
                    <a16:creationId xmlns:a16="http://schemas.microsoft.com/office/drawing/2014/main" id="{89111489-0D59-41F4-8AA7-C0596FD831B8}"/>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396059F0-AE98-4C2B-A4A9-4019719D68A1}"/>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D03DF1FF-AFB1-4AA0-ACAE-6B17B26B7D00}"/>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直接连接符 104">
              <a:extLst>
                <a:ext uri="{FF2B5EF4-FFF2-40B4-BE49-F238E27FC236}">
                  <a16:creationId xmlns:a16="http://schemas.microsoft.com/office/drawing/2014/main" id="{4CB12D12-6D3C-470A-89FB-382659143500}"/>
                </a:ext>
              </a:extLst>
            </p:cNvPr>
            <p:cNvCxnSpPr>
              <a:cxnSpLocks/>
            </p:cNvCxnSpPr>
            <p:nvPr/>
          </p:nvCxnSpPr>
          <p:spPr>
            <a:xfrm>
              <a:off x="1387475" y="2894340"/>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EF650FAB-436B-4962-B6AD-54DD3C7E7EF5}"/>
                </a:ext>
              </a:extLst>
            </p:cNvPr>
            <p:cNvCxnSpPr>
              <a:cxnSpLocks/>
            </p:cNvCxnSpPr>
            <p:nvPr/>
          </p:nvCxnSpPr>
          <p:spPr>
            <a:xfrm>
              <a:off x="1212850" y="270066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92BEB6EF-9737-4455-A4B3-093FDFFBE5F5}"/>
                </a:ext>
              </a:extLst>
            </p:cNvPr>
            <p:cNvCxnSpPr/>
            <p:nvPr/>
          </p:nvCxnSpPr>
          <p:spPr>
            <a:xfrm>
              <a:off x="1244600" y="2894340"/>
              <a:ext cx="14287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82299806-25C2-44C7-816E-B103ADD7AD4A}"/>
                </a:ext>
              </a:extLst>
            </p:cNvPr>
            <p:cNvCxnSpPr>
              <a:cxnSpLocks/>
            </p:cNvCxnSpPr>
            <p:nvPr/>
          </p:nvCxnSpPr>
          <p:spPr>
            <a:xfrm flipH="1">
              <a:off x="1419225" y="2894339"/>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2A744343-87B0-4C93-9531-33C9B98C4BAB}"/>
                </a:ext>
              </a:extLst>
            </p:cNvPr>
            <p:cNvCxnSpPr/>
            <p:nvPr/>
          </p:nvCxnSpPr>
          <p:spPr>
            <a:xfrm>
              <a:off x="1448366" y="2894339"/>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0" name="组合 89">
            <a:extLst>
              <a:ext uri="{FF2B5EF4-FFF2-40B4-BE49-F238E27FC236}">
                <a16:creationId xmlns:a16="http://schemas.microsoft.com/office/drawing/2014/main" id="{A315E474-5178-40DC-A656-01D929036CF9}"/>
              </a:ext>
            </a:extLst>
          </p:cNvPr>
          <p:cNvGrpSpPr/>
          <p:nvPr/>
        </p:nvGrpSpPr>
        <p:grpSpPr>
          <a:xfrm>
            <a:off x="3359826" y="3627906"/>
            <a:ext cx="394106" cy="307567"/>
            <a:chOff x="1793875" y="2984783"/>
            <a:chExt cx="377419" cy="216596"/>
          </a:xfrm>
        </p:grpSpPr>
        <p:cxnSp>
          <p:nvCxnSpPr>
            <p:cNvPr id="91" name="直接连接符 90">
              <a:extLst>
                <a:ext uri="{FF2B5EF4-FFF2-40B4-BE49-F238E27FC236}">
                  <a16:creationId xmlns:a16="http://schemas.microsoft.com/office/drawing/2014/main" id="{DF920DDC-CE23-4D93-B3C1-5F961A188030}"/>
                </a:ext>
              </a:extLst>
            </p:cNvPr>
            <p:cNvCxnSpPr/>
            <p:nvPr/>
          </p:nvCxnSpPr>
          <p:spPr>
            <a:xfrm>
              <a:off x="1793875" y="3094690"/>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1295D56D-A4CA-4B79-9631-9A3F579A5D1D}"/>
                </a:ext>
              </a:extLst>
            </p:cNvPr>
            <p:cNvGrpSpPr/>
            <p:nvPr/>
          </p:nvGrpSpPr>
          <p:grpSpPr>
            <a:xfrm>
              <a:off x="1880698" y="2988001"/>
              <a:ext cx="45719" cy="213378"/>
              <a:chOff x="1114425" y="2705100"/>
              <a:chExt cx="98425" cy="387350"/>
            </a:xfrm>
          </p:grpSpPr>
          <p:cxnSp>
            <p:nvCxnSpPr>
              <p:cNvPr id="100" name="直接连接符 99">
                <a:extLst>
                  <a:ext uri="{FF2B5EF4-FFF2-40B4-BE49-F238E27FC236}">
                    <a16:creationId xmlns:a16="http://schemas.microsoft.com/office/drawing/2014/main" id="{CF35C1E1-522A-4580-BC61-76263D38B016}"/>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454F4970-F278-4EF2-8403-14CAE78F6068}"/>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DC3956FC-CB93-4E28-97F5-F1A1DB48028F}"/>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93" name="直接连接符 92">
              <a:extLst>
                <a:ext uri="{FF2B5EF4-FFF2-40B4-BE49-F238E27FC236}">
                  <a16:creationId xmlns:a16="http://schemas.microsoft.com/office/drawing/2014/main" id="{FC85F9BA-E107-4219-A68A-3CC251107EED}"/>
                </a:ext>
              </a:extLst>
            </p:cNvPr>
            <p:cNvCxnSpPr>
              <a:cxnSpLocks/>
            </p:cNvCxnSpPr>
            <p:nvPr/>
          </p:nvCxnSpPr>
          <p:spPr>
            <a:xfrm flipV="1">
              <a:off x="2020050" y="3094690"/>
              <a:ext cx="21870" cy="306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7BEEB5E9-F591-4D49-8B99-23878D2AC665}"/>
                </a:ext>
              </a:extLst>
            </p:cNvPr>
            <p:cNvCxnSpPr>
              <a:cxnSpLocks/>
            </p:cNvCxnSpPr>
            <p:nvPr/>
          </p:nvCxnSpPr>
          <p:spPr>
            <a:xfrm>
              <a:off x="1926417" y="2984783"/>
              <a:ext cx="17024" cy="14053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4F1FB9B8-4C31-4573-AA72-03C7BF586BB8}"/>
                </a:ext>
              </a:extLst>
            </p:cNvPr>
            <p:cNvCxnSpPr/>
            <p:nvPr/>
          </p:nvCxnSpPr>
          <p:spPr>
            <a:xfrm>
              <a:off x="1943441" y="3125318"/>
              <a:ext cx="76609"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8CE03AB2-0779-4C2C-BA7C-B7A992183231}"/>
                </a:ext>
              </a:extLst>
            </p:cNvPr>
            <p:cNvCxnSpPr>
              <a:cxnSpLocks/>
            </p:cNvCxnSpPr>
            <p:nvPr/>
          </p:nvCxnSpPr>
          <p:spPr>
            <a:xfrm flipH="1" flipV="1">
              <a:off x="2037377" y="3094690"/>
              <a:ext cx="16722" cy="3062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D26DD465-C56F-4CE7-B9F6-5FC6D6C56F32}"/>
                </a:ext>
              </a:extLst>
            </p:cNvPr>
            <p:cNvCxnSpPr/>
            <p:nvPr/>
          </p:nvCxnSpPr>
          <p:spPr>
            <a:xfrm>
              <a:off x="2052699" y="3125317"/>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20F4EBA5-C8F1-4269-B476-54D7AE10BB48}"/>
                </a:ext>
              </a:extLst>
            </p:cNvPr>
            <p:cNvCxnSpPr>
              <a:cxnSpLocks/>
            </p:cNvCxnSpPr>
            <p:nvPr/>
          </p:nvCxnSpPr>
          <p:spPr>
            <a:xfrm>
              <a:off x="2139522" y="3126926"/>
              <a:ext cx="17024" cy="551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F7F306A9-0E06-456F-8234-6A02AD484072}"/>
                </a:ext>
              </a:extLst>
            </p:cNvPr>
            <p:cNvCxnSpPr>
              <a:cxnSpLocks/>
            </p:cNvCxnSpPr>
            <p:nvPr/>
          </p:nvCxnSpPr>
          <p:spPr>
            <a:xfrm flipH="1">
              <a:off x="2154268" y="3121389"/>
              <a:ext cx="17026" cy="5517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8" name="矩形 137">
            <a:extLst>
              <a:ext uri="{FF2B5EF4-FFF2-40B4-BE49-F238E27FC236}">
                <a16:creationId xmlns:a16="http://schemas.microsoft.com/office/drawing/2014/main" id="{D666F942-E917-40A6-994B-8D6ED8BA4C5D}"/>
              </a:ext>
            </a:extLst>
          </p:cNvPr>
          <p:cNvSpPr/>
          <p:nvPr/>
        </p:nvSpPr>
        <p:spPr>
          <a:xfrm>
            <a:off x="772452" y="2616253"/>
            <a:ext cx="1463093" cy="307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Sound source</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39" name="箭头: 燕尾形 138">
            <a:extLst>
              <a:ext uri="{FF2B5EF4-FFF2-40B4-BE49-F238E27FC236}">
                <a16:creationId xmlns:a16="http://schemas.microsoft.com/office/drawing/2014/main" id="{8A722B2A-823E-4D7B-A9CE-BC2473302DB6}"/>
              </a:ext>
            </a:extLst>
          </p:cNvPr>
          <p:cNvSpPr/>
          <p:nvPr/>
        </p:nvSpPr>
        <p:spPr>
          <a:xfrm rot="5400000">
            <a:off x="1295513" y="3050852"/>
            <a:ext cx="403875" cy="279135"/>
          </a:xfrm>
          <a:prstGeom prst="notchedRightArrow">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立方体 119">
            <a:extLst>
              <a:ext uri="{FF2B5EF4-FFF2-40B4-BE49-F238E27FC236}">
                <a16:creationId xmlns:a16="http://schemas.microsoft.com/office/drawing/2014/main" id="{8BD2BD0A-12F2-4C22-A723-76E49DE2F76F}"/>
              </a:ext>
            </a:extLst>
          </p:cNvPr>
          <p:cNvSpPr/>
          <p:nvPr/>
        </p:nvSpPr>
        <p:spPr>
          <a:xfrm>
            <a:off x="549788" y="5151948"/>
            <a:ext cx="4784213" cy="638825"/>
          </a:xfrm>
          <a:prstGeom prst="cub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2" name="组合 121">
            <a:extLst>
              <a:ext uri="{FF2B5EF4-FFF2-40B4-BE49-F238E27FC236}">
                <a16:creationId xmlns:a16="http://schemas.microsoft.com/office/drawing/2014/main" id="{E08AB2F5-2E89-421D-B6AD-3B81FBC5B7B5}"/>
              </a:ext>
            </a:extLst>
          </p:cNvPr>
          <p:cNvGrpSpPr/>
          <p:nvPr/>
        </p:nvGrpSpPr>
        <p:grpSpPr>
          <a:xfrm>
            <a:off x="2034383" y="5315128"/>
            <a:ext cx="240062" cy="443815"/>
            <a:chOff x="1215970" y="2234665"/>
            <a:chExt cx="316520" cy="366845"/>
          </a:xfrm>
        </p:grpSpPr>
        <p:sp>
          <p:nvSpPr>
            <p:cNvPr id="172" name="任意多边形: 形状 171">
              <a:extLst>
                <a:ext uri="{FF2B5EF4-FFF2-40B4-BE49-F238E27FC236}">
                  <a16:creationId xmlns:a16="http://schemas.microsoft.com/office/drawing/2014/main" id="{62A23D2E-6771-4F96-A8F6-E35401DD2103}"/>
                </a:ext>
              </a:extLst>
            </p:cNvPr>
            <p:cNvSpPr/>
            <p:nvPr/>
          </p:nvSpPr>
          <p:spPr>
            <a:xfrm>
              <a:off x="1417170" y="2234665"/>
              <a:ext cx="115320" cy="292342"/>
            </a:xfrm>
            <a:custGeom>
              <a:avLst/>
              <a:gdLst>
                <a:gd name="connsiteX0" fmla="*/ 9521 w 148067"/>
                <a:gd name="connsiteY0" fmla="*/ 0 h 581891"/>
                <a:gd name="connsiteX1" fmla="*/ 9521 w 148067"/>
                <a:gd name="connsiteY1" fmla="*/ 267854 h 581891"/>
                <a:gd name="connsiteX2" fmla="*/ 37230 w 148067"/>
                <a:gd name="connsiteY2" fmla="*/ 286327 h 581891"/>
                <a:gd name="connsiteX3" fmla="*/ 120357 w 148067"/>
                <a:gd name="connsiteY3" fmla="*/ 350982 h 581891"/>
                <a:gd name="connsiteX4" fmla="*/ 148067 w 148067"/>
                <a:gd name="connsiteY4" fmla="*/ 369454 h 581891"/>
                <a:gd name="connsiteX5" fmla="*/ 138830 w 148067"/>
                <a:gd name="connsiteY5" fmla="*/ 526473 h 581891"/>
                <a:gd name="connsiteX6" fmla="*/ 111121 w 148067"/>
                <a:gd name="connsiteY6" fmla="*/ 535709 h 581891"/>
                <a:gd name="connsiteX7" fmla="*/ 92648 w 148067"/>
                <a:gd name="connsiteY7" fmla="*/ 563418 h 581891"/>
                <a:gd name="connsiteX8" fmla="*/ 64939 w 148067"/>
                <a:gd name="connsiteY8" fmla="*/ 581891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7" h="581891">
                  <a:moveTo>
                    <a:pt x="9521" y="0"/>
                  </a:moveTo>
                  <a:cubicBezTo>
                    <a:pt x="5280" y="67864"/>
                    <a:pt x="-9599" y="196153"/>
                    <a:pt x="9521" y="267854"/>
                  </a:cubicBezTo>
                  <a:cubicBezTo>
                    <a:pt x="12381" y="278580"/>
                    <a:pt x="28702" y="279220"/>
                    <a:pt x="37230" y="286327"/>
                  </a:cubicBezTo>
                  <a:cubicBezTo>
                    <a:pt x="124036" y="358666"/>
                    <a:pt x="-19692" y="257617"/>
                    <a:pt x="120357" y="350982"/>
                  </a:cubicBezTo>
                  <a:lnTo>
                    <a:pt x="148067" y="369454"/>
                  </a:lnTo>
                  <a:cubicBezTo>
                    <a:pt x="144988" y="421794"/>
                    <a:pt x="150204" y="475291"/>
                    <a:pt x="138830" y="526473"/>
                  </a:cubicBezTo>
                  <a:cubicBezTo>
                    <a:pt x="136718" y="535977"/>
                    <a:pt x="118724" y="529627"/>
                    <a:pt x="111121" y="535709"/>
                  </a:cubicBezTo>
                  <a:cubicBezTo>
                    <a:pt x="102453" y="542644"/>
                    <a:pt x="100497" y="555569"/>
                    <a:pt x="92648" y="563418"/>
                  </a:cubicBezTo>
                  <a:cubicBezTo>
                    <a:pt x="84799" y="571267"/>
                    <a:pt x="64939" y="581891"/>
                    <a:pt x="64939" y="5818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3277883A-4CBF-4223-9AAC-9C5AFABC98AD}"/>
                </a:ext>
              </a:extLst>
            </p:cNvPr>
            <p:cNvSpPr/>
            <p:nvPr/>
          </p:nvSpPr>
          <p:spPr>
            <a:xfrm>
              <a:off x="1215970" y="2373874"/>
              <a:ext cx="215808" cy="227636"/>
            </a:xfrm>
            <a:custGeom>
              <a:avLst/>
              <a:gdLst>
                <a:gd name="connsiteX0" fmla="*/ 110836 w 110836"/>
                <a:gd name="connsiteY0" fmla="*/ 0 h 277284"/>
                <a:gd name="connsiteX1" fmla="*/ 36946 w 110836"/>
                <a:gd name="connsiteY1" fmla="*/ 230909 h 277284"/>
                <a:gd name="connsiteX2" fmla="*/ 46182 w 110836"/>
                <a:gd name="connsiteY2" fmla="*/ 258618 h 277284"/>
                <a:gd name="connsiteX3" fmla="*/ 0 w 110836"/>
                <a:gd name="connsiteY3" fmla="*/ 277091 h 277284"/>
              </a:gdLst>
              <a:ahLst/>
              <a:cxnLst>
                <a:cxn ang="0">
                  <a:pos x="connsiteX0" y="connsiteY0"/>
                </a:cxn>
                <a:cxn ang="0">
                  <a:pos x="connsiteX1" y="connsiteY1"/>
                </a:cxn>
                <a:cxn ang="0">
                  <a:pos x="connsiteX2" y="connsiteY2"/>
                </a:cxn>
                <a:cxn ang="0">
                  <a:pos x="connsiteX3" y="connsiteY3"/>
                </a:cxn>
              </a:cxnLst>
              <a:rect l="l" t="t" r="r" b="b"/>
              <a:pathLst>
                <a:path w="110836" h="277284">
                  <a:moveTo>
                    <a:pt x="110836" y="0"/>
                  </a:moveTo>
                  <a:cubicBezTo>
                    <a:pt x="22676" y="146933"/>
                    <a:pt x="16095" y="95380"/>
                    <a:pt x="36946" y="230909"/>
                  </a:cubicBezTo>
                  <a:cubicBezTo>
                    <a:pt x="38426" y="240532"/>
                    <a:pt x="43103" y="249382"/>
                    <a:pt x="46182" y="258618"/>
                  </a:cubicBezTo>
                  <a:cubicBezTo>
                    <a:pt x="13350" y="280507"/>
                    <a:pt x="29574" y="277091"/>
                    <a:pt x="0" y="2770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a:extLst>
              <a:ext uri="{FF2B5EF4-FFF2-40B4-BE49-F238E27FC236}">
                <a16:creationId xmlns:a16="http://schemas.microsoft.com/office/drawing/2014/main" id="{3A32CDB0-BE15-4E4F-8D2B-05B9AEF1BDFF}"/>
              </a:ext>
            </a:extLst>
          </p:cNvPr>
          <p:cNvGrpSpPr/>
          <p:nvPr/>
        </p:nvGrpSpPr>
        <p:grpSpPr>
          <a:xfrm>
            <a:off x="1395559" y="5373605"/>
            <a:ext cx="368297" cy="403690"/>
            <a:chOff x="952500" y="2700665"/>
            <a:chExt cx="657791" cy="391785"/>
          </a:xfrm>
        </p:grpSpPr>
        <p:cxnSp>
          <p:nvCxnSpPr>
            <p:cNvPr id="162" name="直接连接符 161">
              <a:extLst>
                <a:ext uri="{FF2B5EF4-FFF2-40B4-BE49-F238E27FC236}">
                  <a16:creationId xmlns:a16="http://schemas.microsoft.com/office/drawing/2014/main" id="{EB16966B-1AD8-4E88-A3F7-A078AEBCB19C}"/>
                </a:ext>
              </a:extLst>
            </p:cNvPr>
            <p:cNvCxnSpPr/>
            <p:nvPr/>
          </p:nvCxnSpPr>
          <p:spPr>
            <a:xfrm>
              <a:off x="952500" y="2898775"/>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3" name="组合 162">
              <a:extLst>
                <a:ext uri="{FF2B5EF4-FFF2-40B4-BE49-F238E27FC236}">
                  <a16:creationId xmlns:a16="http://schemas.microsoft.com/office/drawing/2014/main" id="{FA656F38-0293-484E-A92D-F6C5B046D34E}"/>
                </a:ext>
              </a:extLst>
            </p:cNvPr>
            <p:cNvGrpSpPr/>
            <p:nvPr/>
          </p:nvGrpSpPr>
          <p:grpSpPr>
            <a:xfrm>
              <a:off x="1114425" y="2705100"/>
              <a:ext cx="98425" cy="387350"/>
              <a:chOff x="1114425" y="2705100"/>
              <a:chExt cx="98425" cy="387350"/>
            </a:xfrm>
          </p:grpSpPr>
          <p:cxnSp>
            <p:nvCxnSpPr>
              <p:cNvPr id="169" name="直接连接符 168">
                <a:extLst>
                  <a:ext uri="{FF2B5EF4-FFF2-40B4-BE49-F238E27FC236}">
                    <a16:creationId xmlns:a16="http://schemas.microsoft.com/office/drawing/2014/main" id="{D93C2473-5CD3-450A-BFD9-DF8099EE7FC0}"/>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E6EE228B-748C-49AF-ADB6-1A6AB136E0CE}"/>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54951A97-E4E6-43BC-B53E-F08F26DCC3BA}"/>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64" name="直接连接符 163">
              <a:extLst>
                <a:ext uri="{FF2B5EF4-FFF2-40B4-BE49-F238E27FC236}">
                  <a16:creationId xmlns:a16="http://schemas.microsoft.com/office/drawing/2014/main" id="{E1723ADA-9FF6-4308-8801-52C74B6F874E}"/>
                </a:ext>
              </a:extLst>
            </p:cNvPr>
            <p:cNvCxnSpPr>
              <a:cxnSpLocks/>
            </p:cNvCxnSpPr>
            <p:nvPr/>
          </p:nvCxnSpPr>
          <p:spPr>
            <a:xfrm>
              <a:off x="1387475" y="2894340"/>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0FF0154B-F210-47D4-B394-711AA4DF33C6}"/>
                </a:ext>
              </a:extLst>
            </p:cNvPr>
            <p:cNvCxnSpPr>
              <a:cxnSpLocks/>
            </p:cNvCxnSpPr>
            <p:nvPr/>
          </p:nvCxnSpPr>
          <p:spPr>
            <a:xfrm>
              <a:off x="1212850" y="270066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F4FA8938-DBA9-4BFF-80ED-0ED637BD77CA}"/>
                </a:ext>
              </a:extLst>
            </p:cNvPr>
            <p:cNvCxnSpPr/>
            <p:nvPr/>
          </p:nvCxnSpPr>
          <p:spPr>
            <a:xfrm>
              <a:off x="1244600" y="2894340"/>
              <a:ext cx="14287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56C9D086-C287-47A3-8778-BFDD82EAA1B0}"/>
                </a:ext>
              </a:extLst>
            </p:cNvPr>
            <p:cNvCxnSpPr>
              <a:cxnSpLocks/>
            </p:cNvCxnSpPr>
            <p:nvPr/>
          </p:nvCxnSpPr>
          <p:spPr>
            <a:xfrm flipH="1">
              <a:off x="1419225" y="2894339"/>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0ACFA0BB-5F8B-4D44-9A27-FC1B370AE86F}"/>
                </a:ext>
              </a:extLst>
            </p:cNvPr>
            <p:cNvCxnSpPr/>
            <p:nvPr/>
          </p:nvCxnSpPr>
          <p:spPr>
            <a:xfrm>
              <a:off x="1448366" y="2894339"/>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组合 123">
            <a:extLst>
              <a:ext uri="{FF2B5EF4-FFF2-40B4-BE49-F238E27FC236}">
                <a16:creationId xmlns:a16="http://schemas.microsoft.com/office/drawing/2014/main" id="{807AF4A2-4D6E-4F92-B83C-FDBC54A9DC59}"/>
              </a:ext>
            </a:extLst>
          </p:cNvPr>
          <p:cNvGrpSpPr/>
          <p:nvPr/>
        </p:nvGrpSpPr>
        <p:grpSpPr>
          <a:xfrm>
            <a:off x="3339909" y="5361241"/>
            <a:ext cx="394106" cy="307567"/>
            <a:chOff x="1793875" y="2984783"/>
            <a:chExt cx="377419" cy="216596"/>
          </a:xfrm>
        </p:grpSpPr>
        <p:cxnSp>
          <p:nvCxnSpPr>
            <p:cNvPr id="135" name="直接连接符 134">
              <a:extLst>
                <a:ext uri="{FF2B5EF4-FFF2-40B4-BE49-F238E27FC236}">
                  <a16:creationId xmlns:a16="http://schemas.microsoft.com/office/drawing/2014/main" id="{F6D64469-1D4F-4D5B-80A1-6F6BD7DAC509}"/>
                </a:ext>
              </a:extLst>
            </p:cNvPr>
            <p:cNvCxnSpPr/>
            <p:nvPr/>
          </p:nvCxnSpPr>
          <p:spPr>
            <a:xfrm>
              <a:off x="1793875" y="3094690"/>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1" name="组合 150">
              <a:extLst>
                <a:ext uri="{FF2B5EF4-FFF2-40B4-BE49-F238E27FC236}">
                  <a16:creationId xmlns:a16="http://schemas.microsoft.com/office/drawing/2014/main" id="{3C85212D-8195-461E-A5C5-6DFE98D00E13}"/>
                </a:ext>
              </a:extLst>
            </p:cNvPr>
            <p:cNvGrpSpPr/>
            <p:nvPr/>
          </p:nvGrpSpPr>
          <p:grpSpPr>
            <a:xfrm>
              <a:off x="1880698" y="2988001"/>
              <a:ext cx="45719" cy="213378"/>
              <a:chOff x="1114425" y="2705100"/>
              <a:chExt cx="98425" cy="387350"/>
            </a:xfrm>
          </p:grpSpPr>
          <p:cxnSp>
            <p:nvCxnSpPr>
              <p:cNvPr id="159" name="直接连接符 158">
                <a:extLst>
                  <a:ext uri="{FF2B5EF4-FFF2-40B4-BE49-F238E27FC236}">
                    <a16:creationId xmlns:a16="http://schemas.microsoft.com/office/drawing/2014/main" id="{6A219E39-7FA9-43C2-9FBD-E188E2B349C0}"/>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6A662991-C30C-4BDA-9FEB-BE03C563F000}"/>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5D5F42C7-6297-4CFC-9548-4FA39AA1555E}"/>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52" name="直接连接符 151">
              <a:extLst>
                <a:ext uri="{FF2B5EF4-FFF2-40B4-BE49-F238E27FC236}">
                  <a16:creationId xmlns:a16="http://schemas.microsoft.com/office/drawing/2014/main" id="{C254CE52-0A2D-4574-9E48-7317230CA381}"/>
                </a:ext>
              </a:extLst>
            </p:cNvPr>
            <p:cNvCxnSpPr>
              <a:cxnSpLocks/>
            </p:cNvCxnSpPr>
            <p:nvPr/>
          </p:nvCxnSpPr>
          <p:spPr>
            <a:xfrm flipV="1">
              <a:off x="2020050" y="3094690"/>
              <a:ext cx="21870" cy="306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EE191EFF-27D1-4D39-B719-68830F5AA8C9}"/>
                </a:ext>
              </a:extLst>
            </p:cNvPr>
            <p:cNvCxnSpPr>
              <a:cxnSpLocks/>
            </p:cNvCxnSpPr>
            <p:nvPr/>
          </p:nvCxnSpPr>
          <p:spPr>
            <a:xfrm>
              <a:off x="1926417" y="2984783"/>
              <a:ext cx="17024" cy="14053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53091222-4984-4634-9E64-8424A2826B77}"/>
                </a:ext>
              </a:extLst>
            </p:cNvPr>
            <p:cNvCxnSpPr/>
            <p:nvPr/>
          </p:nvCxnSpPr>
          <p:spPr>
            <a:xfrm>
              <a:off x="1943441" y="3125318"/>
              <a:ext cx="76609"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BF7B457F-7AD1-40E0-8C4C-1E28B7D1561E}"/>
                </a:ext>
              </a:extLst>
            </p:cNvPr>
            <p:cNvCxnSpPr>
              <a:cxnSpLocks/>
            </p:cNvCxnSpPr>
            <p:nvPr/>
          </p:nvCxnSpPr>
          <p:spPr>
            <a:xfrm flipH="1" flipV="1">
              <a:off x="2037377" y="3094690"/>
              <a:ext cx="16722" cy="3062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59DDD9D9-C1A7-481C-A70F-459D0465273D}"/>
                </a:ext>
              </a:extLst>
            </p:cNvPr>
            <p:cNvCxnSpPr/>
            <p:nvPr/>
          </p:nvCxnSpPr>
          <p:spPr>
            <a:xfrm>
              <a:off x="2052699" y="3125317"/>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05CEFD42-1A68-40DE-AC91-69E733DAF0CB}"/>
                </a:ext>
              </a:extLst>
            </p:cNvPr>
            <p:cNvCxnSpPr>
              <a:cxnSpLocks/>
            </p:cNvCxnSpPr>
            <p:nvPr/>
          </p:nvCxnSpPr>
          <p:spPr>
            <a:xfrm>
              <a:off x="2139522" y="3126926"/>
              <a:ext cx="17024" cy="551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09F6D82B-1588-4C23-A86B-A92813020343}"/>
                </a:ext>
              </a:extLst>
            </p:cNvPr>
            <p:cNvCxnSpPr>
              <a:cxnSpLocks/>
            </p:cNvCxnSpPr>
            <p:nvPr/>
          </p:nvCxnSpPr>
          <p:spPr>
            <a:xfrm flipH="1">
              <a:off x="2154268" y="3121389"/>
              <a:ext cx="17026" cy="5517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3" name="圆柱形 182">
            <a:extLst>
              <a:ext uri="{FF2B5EF4-FFF2-40B4-BE49-F238E27FC236}">
                <a16:creationId xmlns:a16="http://schemas.microsoft.com/office/drawing/2014/main" id="{DB5CBD2E-6A67-4828-B886-AC270E8DC66C}"/>
              </a:ext>
            </a:extLst>
          </p:cNvPr>
          <p:cNvSpPr/>
          <p:nvPr/>
        </p:nvSpPr>
        <p:spPr>
          <a:xfrm>
            <a:off x="3958865" y="1794719"/>
            <a:ext cx="298987" cy="188160"/>
          </a:xfrm>
          <a:prstGeom prst="can">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 空心 28">
            <a:extLst>
              <a:ext uri="{FF2B5EF4-FFF2-40B4-BE49-F238E27FC236}">
                <a16:creationId xmlns:a16="http://schemas.microsoft.com/office/drawing/2014/main" id="{E19CE4D4-34AB-4010-AA1D-5C0DBB9FD0A5}"/>
              </a:ext>
            </a:extLst>
          </p:cNvPr>
          <p:cNvSpPr/>
          <p:nvPr/>
        </p:nvSpPr>
        <p:spPr>
          <a:xfrm>
            <a:off x="5192264" y="3586210"/>
            <a:ext cx="141739" cy="228200"/>
          </a:xfrm>
          <a:prstGeom prst="donut">
            <a:avLst>
              <a:gd name="adj" fmla="val 23744"/>
            </a:avLst>
          </a:prstGeom>
          <a:solidFill>
            <a:srgbClr val="525252"/>
          </a:solidFill>
          <a:ln w="34925">
            <a:solidFill>
              <a:srgbClr val="525252"/>
            </a:solidFill>
          </a:ln>
          <a:scene3d>
            <a:camera prst="perspectiveFront" fov="270000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6" name="文本框 185">
            <a:extLst>
              <a:ext uri="{FF2B5EF4-FFF2-40B4-BE49-F238E27FC236}">
                <a16:creationId xmlns:a16="http://schemas.microsoft.com/office/drawing/2014/main" id="{1075B42C-D48C-4A59-A1C6-C413C09EAF14}"/>
              </a:ext>
            </a:extLst>
          </p:cNvPr>
          <p:cNvSpPr txBox="1"/>
          <p:nvPr/>
        </p:nvSpPr>
        <p:spPr>
          <a:xfrm flipH="1">
            <a:off x="3339909" y="2972528"/>
            <a:ext cx="188803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Piezoelectric Ring</a:t>
            </a:r>
            <a:endParaRPr lang="zh-CN" altLang="en-US" dirty="0">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60CEAFDC-4BF2-4D6A-AB57-3B4CEE951C3C}"/>
              </a:ext>
            </a:extLst>
          </p:cNvPr>
          <p:cNvSpPr/>
          <p:nvPr/>
        </p:nvSpPr>
        <p:spPr>
          <a:xfrm>
            <a:off x="383728" y="782848"/>
            <a:ext cx="2297424" cy="400110"/>
          </a:xfrm>
          <a:prstGeom prst="rect">
            <a:avLst/>
          </a:prstGeom>
        </p:spPr>
        <p:txBody>
          <a:bodyPr wrap="none">
            <a:spAutoFit/>
          </a:bodyPr>
          <a:lstStyle/>
          <a:p>
            <a:r>
              <a:rPr lang="en-US" altLang="zh-CN" sz="2000" b="1" dirty="0">
                <a:latin typeface="Times New Roman" panose="02020603050405020304" pitchFamily="18" charset="0"/>
                <a:cs typeface="Times New Roman" panose="02020603050405020304" pitchFamily="18" charset="0"/>
              </a:rPr>
              <a:t>Excitation methods</a:t>
            </a:r>
            <a:endParaRPr lang="zh-CN" altLang="en-US" sz="2000" b="1" dirty="0">
              <a:latin typeface="Times New Roman" panose="02020603050405020304" pitchFamily="18" charset="0"/>
              <a:cs typeface="Times New Roman" panose="02020603050405020304" pitchFamily="18" charset="0"/>
            </a:endParaRPr>
          </a:p>
        </p:txBody>
      </p:sp>
      <p:sp>
        <p:nvSpPr>
          <p:cNvPr id="188" name="矩形 187">
            <a:extLst>
              <a:ext uri="{FF2B5EF4-FFF2-40B4-BE49-F238E27FC236}">
                <a16:creationId xmlns:a16="http://schemas.microsoft.com/office/drawing/2014/main" id="{167153B2-7B56-4897-9047-0B4537330F1B}"/>
              </a:ext>
            </a:extLst>
          </p:cNvPr>
          <p:cNvSpPr/>
          <p:nvPr/>
        </p:nvSpPr>
        <p:spPr>
          <a:xfrm>
            <a:off x="3478311" y="782848"/>
            <a:ext cx="2013693" cy="400110"/>
          </a:xfrm>
          <a:prstGeom prst="rect">
            <a:avLst/>
          </a:prstGeom>
        </p:spPr>
        <p:txBody>
          <a:bodyPr wrap="none">
            <a:spAutoFit/>
          </a:bodyPr>
          <a:lstStyle/>
          <a:p>
            <a:r>
              <a:rPr lang="en-US" altLang="zh-CN" sz="2000" b="1" dirty="0">
                <a:latin typeface="Times New Roman" panose="02020603050405020304" pitchFamily="18" charset="0"/>
                <a:cs typeface="Times New Roman" panose="02020603050405020304" pitchFamily="18" charset="0"/>
              </a:rPr>
              <a:t>Sensing methods</a:t>
            </a:r>
            <a:endParaRPr lang="zh-CN" altLang="en-US" sz="2000" b="1" dirty="0">
              <a:latin typeface="Times New Roman" panose="02020603050405020304" pitchFamily="18" charset="0"/>
              <a:cs typeface="Times New Roman" panose="02020603050405020304" pitchFamily="18" charset="0"/>
            </a:endParaRPr>
          </a:p>
        </p:txBody>
      </p:sp>
      <p:sp>
        <p:nvSpPr>
          <p:cNvPr id="280" name="文本框 279">
            <a:extLst>
              <a:ext uri="{FF2B5EF4-FFF2-40B4-BE49-F238E27FC236}">
                <a16:creationId xmlns:a16="http://schemas.microsoft.com/office/drawing/2014/main" id="{304E81CE-3454-4369-A78A-A4D109AEEBAD}"/>
              </a:ext>
            </a:extLst>
          </p:cNvPr>
          <p:cNvSpPr txBox="1"/>
          <p:nvPr/>
        </p:nvSpPr>
        <p:spPr>
          <a:xfrm>
            <a:off x="6169236" y="770050"/>
            <a:ext cx="5684694" cy="1261884"/>
          </a:xfrm>
          <a:prstGeom prst="rect">
            <a:avLst/>
          </a:prstGeom>
          <a:solidFill>
            <a:schemeClr val="accent4">
              <a:lumMod val="20000"/>
              <a:lumOff val="80000"/>
            </a:schemeClr>
          </a:solidFill>
          <a:ln w="19050">
            <a:solidFill>
              <a:schemeClr val="accent4">
                <a:lumMod val="75000"/>
              </a:schemeClr>
            </a:solidFill>
            <a:prstDash val="sysDash"/>
          </a:ln>
        </p:spPr>
        <p:txBody>
          <a:bodyPr wrap="square" rtlCol="0">
            <a:spAutoFit/>
          </a:bodyPr>
          <a:lstStyle/>
          <a:p>
            <a:pPr algn="ct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Advantages</a:t>
            </a:r>
            <a:endParaRPr lang="en-US" altLang="zh-CN" dirty="0">
              <a:latin typeface="Times New Roman" panose="02020603050405020304" pitchFamily="18" charset="0"/>
              <a:cs typeface="Times New Roman" panose="02020603050405020304" pitchFamily="18" charset="0"/>
            </a:endParaRP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High penetrating power.</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No-hazardous to operations or nearby personnel.</a:t>
            </a:r>
          </a:p>
        </p:txBody>
      </p:sp>
      <p:sp>
        <p:nvSpPr>
          <p:cNvPr id="281" name="文本框 280">
            <a:extLst>
              <a:ext uri="{FF2B5EF4-FFF2-40B4-BE49-F238E27FC236}">
                <a16:creationId xmlns:a16="http://schemas.microsoft.com/office/drawing/2014/main" id="{3EA59E88-33C9-4906-9A2D-239E2EE9E3B1}"/>
              </a:ext>
            </a:extLst>
          </p:cNvPr>
          <p:cNvSpPr txBox="1"/>
          <p:nvPr/>
        </p:nvSpPr>
        <p:spPr>
          <a:xfrm>
            <a:off x="6170153" y="2101504"/>
            <a:ext cx="5683777" cy="1969770"/>
          </a:xfrm>
          <a:prstGeom prst="rect">
            <a:avLst/>
          </a:prstGeom>
          <a:solidFill>
            <a:schemeClr val="accent6">
              <a:lumMod val="20000"/>
              <a:lumOff val="80000"/>
            </a:schemeClr>
          </a:solidFill>
          <a:ln w="19050">
            <a:solidFill>
              <a:schemeClr val="accent6">
                <a:lumMod val="50000"/>
              </a:schemeClr>
            </a:solidFill>
            <a:prstDash val="sysDash"/>
          </a:ln>
        </p:spPr>
        <p:txBody>
          <a:bodyPr wrap="square" rtlCol="0">
            <a:spAutoFit/>
          </a:bodyPr>
          <a:lstStyle/>
          <a:p>
            <a:pPr algn="ct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Disadvantages</a:t>
            </a:r>
            <a:endParaRPr lang="en-US" altLang="zh-CN" dirty="0">
              <a:latin typeface="Times New Roman" panose="02020603050405020304" pitchFamily="18" charset="0"/>
              <a:cs typeface="Times New Roman" panose="02020603050405020304" pitchFamily="18" charset="0"/>
            </a:endParaRP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A couplant (gel or oil) is needed to enable interference-free transfer the ultrasound.</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Expensive transducer installation and cabling.</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Transducers and cables are vulnerable to damage.</a:t>
            </a:r>
          </a:p>
        </p:txBody>
      </p:sp>
      <p:sp>
        <p:nvSpPr>
          <p:cNvPr id="293" name="矩形 292">
            <a:extLst>
              <a:ext uri="{FF2B5EF4-FFF2-40B4-BE49-F238E27FC236}">
                <a16:creationId xmlns:a16="http://schemas.microsoft.com/office/drawing/2014/main" id="{C25B629E-D022-4ABA-ADF6-A94F242E2031}"/>
              </a:ext>
            </a:extLst>
          </p:cNvPr>
          <p:cNvSpPr/>
          <p:nvPr/>
        </p:nvSpPr>
        <p:spPr>
          <a:xfrm>
            <a:off x="6169236" y="4235593"/>
            <a:ext cx="5684694" cy="1826273"/>
          </a:xfrm>
          <a:prstGeom prst="rect">
            <a:avLst/>
          </a:prstGeom>
          <a:solidFill>
            <a:schemeClr val="accent3">
              <a:lumMod val="20000"/>
              <a:lumOff val="80000"/>
            </a:schemeClr>
          </a:solidFill>
          <a:ln w="25400">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94" name="图片 293">
            <a:extLst>
              <a:ext uri="{FF2B5EF4-FFF2-40B4-BE49-F238E27FC236}">
                <a16:creationId xmlns:a16="http://schemas.microsoft.com/office/drawing/2014/main" id="{72097060-C63A-4360-A00C-D304DFF267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4826" y="4758277"/>
            <a:ext cx="1736824" cy="1156567"/>
          </a:xfrm>
          <a:prstGeom prst="rect">
            <a:avLst/>
          </a:prstGeom>
        </p:spPr>
      </p:pic>
      <p:pic>
        <p:nvPicPr>
          <p:cNvPr id="295" name="图片 294">
            <a:extLst>
              <a:ext uri="{FF2B5EF4-FFF2-40B4-BE49-F238E27FC236}">
                <a16:creationId xmlns:a16="http://schemas.microsoft.com/office/drawing/2014/main" id="{BF47FE16-2638-4B78-880C-523B00344A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82412" y="4758667"/>
            <a:ext cx="1553623" cy="1166052"/>
          </a:xfrm>
          <a:prstGeom prst="rect">
            <a:avLst/>
          </a:prstGeom>
        </p:spPr>
      </p:pic>
      <p:pic>
        <p:nvPicPr>
          <p:cNvPr id="296" name="图片 295">
            <a:extLst>
              <a:ext uri="{FF2B5EF4-FFF2-40B4-BE49-F238E27FC236}">
                <a16:creationId xmlns:a16="http://schemas.microsoft.com/office/drawing/2014/main" id="{8A98E3D1-854E-4139-A0D7-FB7262D178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1785" y="4757887"/>
            <a:ext cx="1722279" cy="1156567"/>
          </a:xfrm>
          <a:prstGeom prst="rect">
            <a:avLst/>
          </a:prstGeom>
        </p:spPr>
      </p:pic>
      <p:sp>
        <p:nvSpPr>
          <p:cNvPr id="297" name="矩形 296">
            <a:extLst>
              <a:ext uri="{FF2B5EF4-FFF2-40B4-BE49-F238E27FC236}">
                <a16:creationId xmlns:a16="http://schemas.microsoft.com/office/drawing/2014/main" id="{279D4B22-D009-46BF-BF64-519C8109A390}"/>
              </a:ext>
            </a:extLst>
          </p:cNvPr>
          <p:cNvSpPr/>
          <p:nvPr/>
        </p:nvSpPr>
        <p:spPr>
          <a:xfrm>
            <a:off x="7879382" y="4254851"/>
            <a:ext cx="2264402" cy="369332"/>
          </a:xfrm>
          <a:prstGeom prst="rect">
            <a:avLst/>
          </a:prstGeom>
        </p:spPr>
        <p:txBody>
          <a:bodyPr wrap="none">
            <a:spAutoFit/>
          </a:bodyPr>
          <a:lstStyle/>
          <a:p>
            <a:r>
              <a:rPr lang="en-US" altLang="zh-CN" b="1" dirty="0">
                <a:latin typeface="Times New Roman" panose="02020603050405020304" pitchFamily="18" charset="0"/>
                <a:cs typeface="Times New Roman" panose="02020603050405020304" pitchFamily="18" charset="0"/>
              </a:rPr>
              <a:t>Service Environment</a:t>
            </a:r>
            <a:endParaRPr lang="zh-CN" altLang="en-US"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C19B1BC2-0EA8-487A-8AED-78ACC4BDDB1C}"/>
              </a:ext>
            </a:extLst>
          </p:cNvPr>
          <p:cNvSpPr/>
          <p:nvPr/>
        </p:nvSpPr>
        <p:spPr>
          <a:xfrm>
            <a:off x="-4996" y="6089368"/>
            <a:ext cx="12196996" cy="769441"/>
          </a:xfrm>
          <a:prstGeom prst="rect">
            <a:avLst/>
          </a:prstGeom>
        </p:spPr>
        <p:txBody>
          <a:bodyPr wrap="square">
            <a:spAutoFit/>
          </a:bodyPr>
          <a:lstStyle/>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A Survey of Developments in  Ultrasonic NDE of Concrete. [J]. </a:t>
            </a:r>
            <a:r>
              <a:rPr lang="en-US" altLang="zh-CN" sz="1100" i="1" dirty="0">
                <a:latin typeface="Times New Roman" panose="02020603050405020304" pitchFamily="18" charset="0"/>
                <a:cs typeface="Times New Roman" panose="02020603050405020304" pitchFamily="18" charset="0"/>
              </a:rPr>
              <a:t>IEEE Transactions on </a:t>
            </a:r>
            <a:r>
              <a:rPr lang="en-US" altLang="zh-CN" sz="1100" i="1" dirty="0" err="1">
                <a:latin typeface="Times New Roman" panose="02020603050405020304" pitchFamily="18" charset="0"/>
                <a:cs typeface="Times New Roman" panose="02020603050405020304" pitchFamily="18" charset="0"/>
              </a:rPr>
              <a:t>Ultrasonics</a:t>
            </a:r>
            <a:r>
              <a:rPr lang="en-US" altLang="zh-CN" sz="1100" i="1" dirty="0">
                <a:latin typeface="Times New Roman" panose="02020603050405020304" pitchFamily="18" charset="0"/>
                <a:cs typeface="Times New Roman" panose="02020603050405020304" pitchFamily="18" charset="0"/>
              </a:rPr>
              <a:t>, Ferroelectrics, and Frequency Control</a:t>
            </a:r>
            <a:r>
              <a:rPr lang="en-US" altLang="zh-CN" sz="1100" dirty="0">
                <a:latin typeface="Times New Roman" panose="02020603050405020304" pitchFamily="18" charset="0"/>
                <a:cs typeface="Times New Roman" panose="02020603050405020304" pitchFamily="18" charset="0"/>
              </a:rPr>
              <a:t>, 1994, vol.41(1): 140-143.</a:t>
            </a:r>
          </a:p>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Damage detection sensitivity characterization of </a:t>
            </a:r>
            <a:r>
              <a:rPr lang="en-US" altLang="zh-CN" sz="1100" dirty="0" err="1">
                <a:latin typeface="Times New Roman" panose="02020603050405020304" pitchFamily="18" charset="0"/>
                <a:cs typeface="Times New Roman" panose="02020603050405020304" pitchFamily="18" charset="0"/>
              </a:rPr>
              <a:t>acousto</a:t>
            </a:r>
            <a:r>
              <a:rPr lang="en-US" altLang="zh-CN" sz="1100" dirty="0">
                <a:latin typeface="Times New Roman" panose="02020603050405020304" pitchFamily="18" charset="0"/>
                <a:cs typeface="Times New Roman" panose="02020603050405020304" pitchFamily="18" charset="0"/>
              </a:rPr>
              <a:t>-ultrasound-based structural health monitoring techniques. [J]. </a:t>
            </a:r>
            <a:r>
              <a:rPr lang="en-US" altLang="zh-CN" sz="1100" i="1" dirty="0">
                <a:latin typeface="Times New Roman" panose="02020603050405020304" pitchFamily="18" charset="0"/>
                <a:cs typeface="Times New Roman" panose="02020603050405020304" pitchFamily="18" charset="0"/>
              </a:rPr>
              <a:t>Structural Health Monitoring</a:t>
            </a:r>
            <a:r>
              <a:rPr lang="en-US" altLang="zh-CN" sz="1100" dirty="0">
                <a:latin typeface="Times New Roman" panose="02020603050405020304" pitchFamily="18" charset="0"/>
                <a:cs typeface="Times New Roman" panose="02020603050405020304" pitchFamily="18" charset="0"/>
              </a:rPr>
              <a:t>, 2016, vol.15(2): 143-161.</a:t>
            </a:r>
          </a:p>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Demonstration of 25-Hz-inspection-speed laser remote sensing for internal concrete defects. [J]. </a:t>
            </a:r>
            <a:r>
              <a:rPr lang="en-US" altLang="zh-CN" sz="1100" i="1" dirty="0">
                <a:latin typeface="Times New Roman" panose="02020603050405020304" pitchFamily="18" charset="0"/>
                <a:cs typeface="Times New Roman" panose="02020603050405020304" pitchFamily="18" charset="0"/>
              </a:rPr>
              <a:t>Journal of Applied Remote Sensing</a:t>
            </a:r>
            <a:r>
              <a:rPr lang="en-US" altLang="zh-CN" sz="1100" dirty="0">
                <a:latin typeface="Times New Roman" panose="02020603050405020304" pitchFamily="18" charset="0"/>
                <a:cs typeface="Times New Roman" panose="02020603050405020304" pitchFamily="18" charset="0"/>
              </a:rPr>
              <a:t>, 2018, vol.12(1): 015009.</a:t>
            </a:r>
          </a:p>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A new non-contacting non-destructive testing method for defect detection in concrete. [J]. </a:t>
            </a:r>
            <a:r>
              <a:rPr lang="en-US" altLang="zh-CN" sz="1100" i="1" dirty="0">
                <a:latin typeface="Times New Roman" panose="02020603050405020304" pitchFamily="18" charset="0"/>
                <a:cs typeface="Times New Roman" panose="02020603050405020304" pitchFamily="18" charset="0"/>
              </a:rPr>
              <a:t>NDT and E International</a:t>
            </a:r>
            <a:r>
              <a:rPr lang="en-US" altLang="zh-CN" sz="1100" dirty="0">
                <a:latin typeface="Times New Roman" panose="02020603050405020304" pitchFamily="18" charset="0"/>
                <a:cs typeface="Times New Roman" panose="02020603050405020304" pitchFamily="18" charset="0"/>
              </a:rPr>
              <a:t>, 2002, vol.35(6): 399-406.</a:t>
            </a:r>
          </a:p>
        </p:txBody>
      </p:sp>
      <p:sp>
        <p:nvSpPr>
          <p:cNvPr id="117" name="灯片编号占位符 3">
            <a:extLst>
              <a:ext uri="{FF2B5EF4-FFF2-40B4-BE49-F238E27FC236}">
                <a16:creationId xmlns:a16="http://schemas.microsoft.com/office/drawing/2014/main" id="{06432179-DA35-46D1-8D09-388DAD934983}"/>
              </a:ext>
            </a:extLst>
          </p:cNvPr>
          <p:cNvSpPr txBox="1">
            <a:spLocks/>
          </p:cNvSpPr>
          <p:nvPr/>
        </p:nvSpPr>
        <p:spPr>
          <a:xfrm>
            <a:off x="9316278" y="6426615"/>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0DF9B2F-2DE2-483B-95D9-81E7E9385051}" type="slidenum">
              <a:rPr lang="zh-CN" altLang="en-US" sz="2000" b="1" smtClean="0">
                <a:solidFill>
                  <a:prstClr val="black"/>
                </a:solidFill>
                <a:latin typeface="Times New Roman" panose="02020603050405020304" pitchFamily="18" charset="0"/>
                <a:ea typeface="微软雅黑"/>
                <a:cs typeface="Times New Roman" panose="02020603050405020304" pitchFamily="18" charset="0"/>
              </a:rPr>
              <a:pPr>
                <a:defRPr/>
              </a:pPr>
              <a:t>14</a:t>
            </a:fld>
            <a:endParaRPr lang="zh-CN" altLang="en-US" sz="2000" b="1"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118" name="矩形 117">
            <a:extLst>
              <a:ext uri="{FF2B5EF4-FFF2-40B4-BE49-F238E27FC236}">
                <a16:creationId xmlns:a16="http://schemas.microsoft.com/office/drawing/2014/main" id="{9A1B1844-C9F4-4C5A-B5F2-581762AA600D}"/>
              </a:ext>
            </a:extLst>
          </p:cNvPr>
          <p:cNvSpPr/>
          <p:nvPr/>
        </p:nvSpPr>
        <p:spPr>
          <a:xfrm>
            <a:off x="220717" y="698344"/>
            <a:ext cx="5801131" cy="5416746"/>
          </a:xfrm>
          <a:prstGeom prst="rect">
            <a:avLst/>
          </a:prstGeom>
          <a:no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45016792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矩形 176">
            <a:extLst>
              <a:ext uri="{FF2B5EF4-FFF2-40B4-BE49-F238E27FC236}">
                <a16:creationId xmlns:a16="http://schemas.microsoft.com/office/drawing/2014/main" id="{A9B1FF6A-6807-4997-9E04-83EEA329D685}"/>
              </a:ext>
            </a:extLst>
          </p:cNvPr>
          <p:cNvSpPr/>
          <p:nvPr/>
        </p:nvSpPr>
        <p:spPr>
          <a:xfrm>
            <a:off x="3134177" y="766157"/>
            <a:ext cx="2743200" cy="5308995"/>
          </a:xfrm>
          <a:prstGeom prst="rect">
            <a:avLst/>
          </a:prstGeom>
          <a:solidFill>
            <a:schemeClr val="accent5">
              <a:lumMod val="20000"/>
              <a:lumOff val="80000"/>
            </a:schemeClr>
          </a:solidFill>
          <a:ln w="317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矩形 173">
            <a:extLst>
              <a:ext uri="{FF2B5EF4-FFF2-40B4-BE49-F238E27FC236}">
                <a16:creationId xmlns:a16="http://schemas.microsoft.com/office/drawing/2014/main" id="{97DA9266-BA64-476E-841F-7C46E7435F19}"/>
              </a:ext>
            </a:extLst>
          </p:cNvPr>
          <p:cNvSpPr/>
          <p:nvPr/>
        </p:nvSpPr>
        <p:spPr>
          <a:xfrm>
            <a:off x="397190" y="762107"/>
            <a:ext cx="2203590" cy="5308995"/>
          </a:xfrm>
          <a:prstGeom prst="rect">
            <a:avLst/>
          </a:prstGeom>
          <a:solidFill>
            <a:schemeClr val="accent5">
              <a:lumMod val="20000"/>
              <a:lumOff val="80000"/>
            </a:schemeClr>
          </a:solidFill>
          <a:ln w="317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BE7A5DAE-2D30-44AE-9401-49AFA9CCDABD}"/>
              </a:ext>
            </a:extLst>
          </p:cNvPr>
          <p:cNvSpPr>
            <a:spLocks noGrp="1"/>
          </p:cNvSpPr>
          <p:nvPr>
            <p:ph type="sldNum" sz="quarter" idx="12"/>
          </p:nvPr>
        </p:nvSpPr>
        <p:spPr>
          <a:xfrm>
            <a:off x="8712200" y="5749965"/>
            <a:ext cx="2743200" cy="365125"/>
          </a:xfrm>
          <a:prstGeom prst="rect">
            <a:avLst/>
          </a:prstGeom>
        </p:spPr>
        <p:txBody>
          <a:bodyPr/>
          <a:lstStyle/>
          <a:p>
            <a:fld id="{10DF9B2F-2DE2-483B-95D9-81E7E9385051}" type="slidenum">
              <a:rPr lang="zh-CN" altLang="en-US" smtClean="0"/>
              <a:pPr/>
              <a:t>15</a:t>
            </a:fld>
            <a:endParaRPr lang="zh-CN" altLang="en-US"/>
          </a:p>
        </p:txBody>
      </p:sp>
      <p:sp>
        <p:nvSpPr>
          <p:cNvPr id="3" name="矩形 58">
            <a:extLst>
              <a:ext uri="{FF2B5EF4-FFF2-40B4-BE49-F238E27FC236}">
                <a16:creationId xmlns:a16="http://schemas.microsoft.com/office/drawing/2014/main" id="{0E16751E-D8A6-4A4E-B209-B76D0E082318}"/>
              </a:ext>
            </a:extLst>
          </p:cNvPr>
          <p:cNvSpPr/>
          <p:nvPr/>
        </p:nvSpPr>
        <p:spPr>
          <a:xfrm>
            <a:off x="0" y="0"/>
            <a:ext cx="12192000" cy="638825"/>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defTabSz="457200">
              <a:defRPr/>
            </a:pP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2.5</a:t>
            </a:r>
            <a:r>
              <a:rPr kumimoji="0" lang="en-US" altLang="zh-CN" sz="40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a:t>
            </a: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Literature Review - </a:t>
            </a:r>
            <a:r>
              <a:rPr lang="en-US" altLang="zh-CN" sz="2000" b="1" dirty="0">
                <a:solidFill>
                  <a:prstClr val="white"/>
                </a:solidFill>
                <a:latin typeface="Arial" panose="020B0604020202020204" pitchFamily="34" charset="0"/>
                <a:ea typeface="宋体" panose="02010600030101010101" pitchFamily="2" charset="-122"/>
                <a:cs typeface="Arial" panose="020B0604020202020204" pitchFamily="34" charset="0"/>
              </a:rPr>
              <a:t>Ultrasonic Method</a:t>
            </a:r>
          </a:p>
        </p:txBody>
      </p:sp>
      <p:pic>
        <p:nvPicPr>
          <p:cNvPr id="4" name="图片 3">
            <a:extLst>
              <a:ext uri="{FF2B5EF4-FFF2-40B4-BE49-F238E27FC236}">
                <a16:creationId xmlns:a16="http://schemas.microsoft.com/office/drawing/2014/main" id="{A065AB77-C49D-4389-A8FA-12C06EE794E7}"/>
              </a:ext>
            </a:extLst>
          </p:cNvPr>
          <p:cNvPicPr>
            <a:picLocks noChangeAspect="1"/>
          </p:cNvPicPr>
          <p:nvPr/>
        </p:nvPicPr>
        <p:blipFill rotWithShape="1">
          <a:blip r:embed="rId4">
            <a:extLst>
              <a:ext uri="{28A0092B-C50C-407E-A947-70E740481C1C}">
                <a14:useLocalDpi xmlns:a14="http://schemas.microsoft.com/office/drawing/2010/main" val="0"/>
              </a:ext>
            </a:extLst>
          </a:blip>
          <a:srcRect t="9911" b="8712"/>
          <a:stretch/>
        </p:blipFill>
        <p:spPr>
          <a:xfrm>
            <a:off x="11404796" y="5690"/>
            <a:ext cx="778037" cy="633135"/>
          </a:xfrm>
          <a:prstGeom prst="rect">
            <a:avLst/>
          </a:prstGeom>
        </p:spPr>
      </p:pic>
      <p:sp>
        <p:nvSpPr>
          <p:cNvPr id="22" name="矩形 21">
            <a:extLst>
              <a:ext uri="{FF2B5EF4-FFF2-40B4-BE49-F238E27FC236}">
                <a16:creationId xmlns:a16="http://schemas.microsoft.com/office/drawing/2014/main" id="{43E218ED-426C-4878-AC49-4C861792394A}"/>
              </a:ext>
            </a:extLst>
          </p:cNvPr>
          <p:cNvSpPr/>
          <p:nvPr/>
        </p:nvSpPr>
        <p:spPr>
          <a:xfrm>
            <a:off x="723344" y="4399409"/>
            <a:ext cx="1561308" cy="29307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Impact laser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26" name="箭头: 燕尾形 125">
            <a:extLst>
              <a:ext uri="{FF2B5EF4-FFF2-40B4-BE49-F238E27FC236}">
                <a16:creationId xmlns:a16="http://schemas.microsoft.com/office/drawing/2014/main" id="{6E484AC8-E308-480A-8552-8E0E67E7DF7B}"/>
              </a:ext>
            </a:extLst>
          </p:cNvPr>
          <p:cNvSpPr/>
          <p:nvPr/>
        </p:nvSpPr>
        <p:spPr>
          <a:xfrm rot="5400000">
            <a:off x="1295513" y="4823282"/>
            <a:ext cx="403875" cy="279135"/>
          </a:xfrm>
          <a:prstGeom prst="notchedRightArrow">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文本框 126">
            <a:extLst>
              <a:ext uri="{FF2B5EF4-FFF2-40B4-BE49-F238E27FC236}">
                <a16:creationId xmlns:a16="http://schemas.microsoft.com/office/drawing/2014/main" id="{61B4015E-C0AE-44EC-AFFC-132CC34314BF}"/>
              </a:ext>
            </a:extLst>
          </p:cNvPr>
          <p:cNvSpPr txBox="1"/>
          <p:nvPr/>
        </p:nvSpPr>
        <p:spPr>
          <a:xfrm flipH="1">
            <a:off x="4271390" y="4696481"/>
            <a:ext cx="180296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Detection laser</a:t>
            </a:r>
            <a:endParaRPr lang="zh-CN" altLang="en-US" dirty="0">
              <a:latin typeface="Times New Roman" panose="02020603050405020304" pitchFamily="18" charset="0"/>
              <a:cs typeface="Times New Roman" panose="02020603050405020304" pitchFamily="18" charset="0"/>
            </a:endParaRPr>
          </a:p>
        </p:txBody>
      </p:sp>
      <p:grpSp>
        <p:nvGrpSpPr>
          <p:cNvPr id="128" name="组合 127">
            <a:extLst>
              <a:ext uri="{FF2B5EF4-FFF2-40B4-BE49-F238E27FC236}">
                <a16:creationId xmlns:a16="http://schemas.microsoft.com/office/drawing/2014/main" id="{90589C4D-CC87-4EC7-873A-A0C1B2889B68}"/>
              </a:ext>
            </a:extLst>
          </p:cNvPr>
          <p:cNvGrpSpPr/>
          <p:nvPr/>
        </p:nvGrpSpPr>
        <p:grpSpPr>
          <a:xfrm flipH="1">
            <a:off x="3979090" y="4208753"/>
            <a:ext cx="238781" cy="501270"/>
            <a:chOff x="1108364" y="3103418"/>
            <a:chExt cx="286327" cy="723961"/>
          </a:xfrm>
        </p:grpSpPr>
        <p:sp>
          <p:nvSpPr>
            <p:cNvPr id="129" name="矩形 128">
              <a:extLst>
                <a:ext uri="{FF2B5EF4-FFF2-40B4-BE49-F238E27FC236}">
                  <a16:creationId xmlns:a16="http://schemas.microsoft.com/office/drawing/2014/main" id="{E6E7A32E-79CF-4C7B-9EC1-7D08F0720E4F}"/>
                </a:ext>
              </a:extLst>
            </p:cNvPr>
            <p:cNvSpPr/>
            <p:nvPr/>
          </p:nvSpPr>
          <p:spPr>
            <a:xfrm>
              <a:off x="1108364" y="3103418"/>
              <a:ext cx="286327" cy="5726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18AEF140-758E-417A-9014-8272E2A0328A}"/>
                </a:ext>
              </a:extLst>
            </p:cNvPr>
            <p:cNvSpPr/>
            <p:nvPr/>
          </p:nvSpPr>
          <p:spPr>
            <a:xfrm>
              <a:off x="1184563" y="3679597"/>
              <a:ext cx="133928" cy="1477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1" name="直接箭头连接符 130">
            <a:extLst>
              <a:ext uri="{FF2B5EF4-FFF2-40B4-BE49-F238E27FC236}">
                <a16:creationId xmlns:a16="http://schemas.microsoft.com/office/drawing/2014/main" id="{C4ACE9DC-15E9-4123-9A8E-689B54B295C2}"/>
              </a:ext>
            </a:extLst>
          </p:cNvPr>
          <p:cNvCxnSpPr>
            <a:cxnSpLocks/>
          </p:cNvCxnSpPr>
          <p:nvPr/>
        </p:nvCxnSpPr>
        <p:spPr>
          <a:xfrm flipH="1">
            <a:off x="4067807" y="4713425"/>
            <a:ext cx="1" cy="430126"/>
          </a:xfrm>
          <a:prstGeom prst="straightConnector1">
            <a:avLst/>
          </a:prstGeom>
          <a:ln w="15875">
            <a:solidFill>
              <a:schemeClr val="accent1">
                <a:lumMod val="75000"/>
              </a:schemeClr>
            </a:solidFill>
            <a:tailEnd type="stealth" w="lg" len="lg"/>
          </a:ln>
        </p:spPr>
        <p:style>
          <a:lnRef idx="1">
            <a:schemeClr val="dk1"/>
          </a:lnRef>
          <a:fillRef idx="0">
            <a:schemeClr val="dk1"/>
          </a:fillRef>
          <a:effectRef idx="0">
            <a:schemeClr val="dk1"/>
          </a:effectRef>
          <a:fontRef idx="minor">
            <a:schemeClr val="tx1"/>
          </a:fontRef>
        </p:style>
      </p:cxnSp>
      <p:sp>
        <p:nvSpPr>
          <p:cNvPr id="132" name="arrow-squiggly_32188">
            <a:extLst>
              <a:ext uri="{FF2B5EF4-FFF2-40B4-BE49-F238E27FC236}">
                <a16:creationId xmlns:a16="http://schemas.microsoft.com/office/drawing/2014/main" id="{E6EEA38A-95F8-423C-A226-E7952F95D1EB}"/>
              </a:ext>
            </a:extLst>
          </p:cNvPr>
          <p:cNvSpPr/>
          <p:nvPr/>
        </p:nvSpPr>
        <p:spPr>
          <a:xfrm>
            <a:off x="4121327" y="4710023"/>
            <a:ext cx="76256" cy="422146"/>
          </a:xfrm>
          <a:custGeom>
            <a:avLst/>
            <a:gdLst>
              <a:gd name="T0" fmla="*/ 602275 w 602487"/>
              <a:gd name="T1" fmla="*/ 602275 w 602487"/>
              <a:gd name="T2" fmla="*/ 602275 w 602487"/>
              <a:gd name="T3" fmla="*/ 602275 w 602487"/>
              <a:gd name="T4" fmla="*/ 602275 w 602487"/>
              <a:gd name="T5" fmla="*/ 602275 w 602487"/>
              <a:gd name="T6" fmla="*/ 602275 w 602487"/>
              <a:gd name="T7" fmla="*/ 602275 w 602487"/>
              <a:gd name="T8" fmla="*/ 602275 w 602487"/>
              <a:gd name="T9" fmla="*/ 602275 w 602487"/>
              <a:gd name="T10" fmla="*/ 602275 w 602487"/>
              <a:gd name="T11" fmla="*/ 602275 w 602487"/>
              <a:gd name="T12" fmla="*/ 602275 w 602487"/>
              <a:gd name="T13" fmla="*/ 602275 w 602487"/>
              <a:gd name="T14" fmla="*/ 602275 w 602487"/>
              <a:gd name="T15" fmla="*/ 602275 w 602487"/>
              <a:gd name="T16" fmla="*/ 602275 w 602487"/>
              <a:gd name="T17" fmla="*/ 602275 w 602487"/>
              <a:gd name="T18" fmla="*/ 602275 w 602487"/>
              <a:gd name="T19" fmla="*/ 602275 w 602487"/>
              <a:gd name="T20" fmla="*/ 602275 w 602487"/>
              <a:gd name="T21" fmla="*/ 602275 w 602487"/>
              <a:gd name="T22" fmla="*/ 602275 w 602487"/>
              <a:gd name="T23" fmla="*/ 602275 w 602487"/>
              <a:gd name="T24" fmla="*/ 602275 w 602487"/>
              <a:gd name="T25" fmla="*/ 602275 w 602487"/>
              <a:gd name="T26" fmla="*/ 602275 w 602487"/>
              <a:gd name="T27" fmla="*/ 602275 w 602487"/>
              <a:gd name="T28" fmla="*/ 602275 w 602487"/>
              <a:gd name="T29" fmla="*/ 602275 w 602487"/>
              <a:gd name="T30" fmla="*/ 602275 w 602487"/>
              <a:gd name="T31" fmla="*/ 602275 w 602487"/>
              <a:gd name="T32" fmla="*/ 602275 w 602487"/>
              <a:gd name="T33" fmla="*/ 602275 w 602487"/>
              <a:gd name="T34" fmla="*/ 602275 w 602487"/>
              <a:gd name="T35" fmla="*/ 602275 w 602487"/>
              <a:gd name="T36" fmla="*/ 602275 w 602487"/>
              <a:gd name="T37" fmla="*/ 602275 w 602487"/>
              <a:gd name="T38" fmla="*/ 602275 w 602487"/>
              <a:gd name="T39" fmla="*/ 602275 w 602487"/>
              <a:gd name="T40" fmla="*/ 602275 w 602487"/>
              <a:gd name="T41" fmla="*/ 602275 w 602487"/>
              <a:gd name="T42" fmla="*/ 602275 w 602487"/>
              <a:gd name="T43" fmla="*/ 602275 w 602487"/>
              <a:gd name="T44" fmla="*/ 602275 w 602487"/>
              <a:gd name="T45" fmla="*/ 602275 w 602487"/>
              <a:gd name="T46" fmla="*/ 602275 w 602487"/>
              <a:gd name="T47" fmla="*/ 602275 w 602487"/>
              <a:gd name="T48" fmla="*/ 602275 w 602487"/>
              <a:gd name="T49" fmla="*/ 602275 w 602487"/>
              <a:gd name="T50" fmla="*/ 602275 w 602487"/>
              <a:gd name="T51" fmla="*/ 602275 w 602487"/>
              <a:gd name="T52" fmla="*/ 602275 w 602487"/>
              <a:gd name="T53" fmla="*/ 602275 w 602487"/>
              <a:gd name="T54" fmla="*/ 602275 w 602487"/>
              <a:gd name="T55" fmla="*/ 602275 w 602487"/>
              <a:gd name="T56" fmla="*/ 602275 w 602487"/>
              <a:gd name="T57" fmla="*/ 602275 w 602487"/>
              <a:gd name="T58" fmla="*/ 602275 w 602487"/>
              <a:gd name="T59" fmla="*/ 602275 w 602487"/>
              <a:gd name="T60" fmla="*/ 602275 w 602487"/>
              <a:gd name="T61" fmla="*/ 602275 w 602487"/>
              <a:gd name="T62" fmla="*/ 602275 w 602487"/>
              <a:gd name="T63" fmla="*/ 602275 w 602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25" h="6935">
                <a:moveTo>
                  <a:pt x="2170" y="6270"/>
                </a:moveTo>
                <a:lnTo>
                  <a:pt x="2171" y="6270"/>
                </a:lnTo>
                <a:cubicBezTo>
                  <a:pt x="1975" y="6409"/>
                  <a:pt x="1853" y="6664"/>
                  <a:pt x="1853" y="6935"/>
                </a:cubicBezTo>
                <a:lnTo>
                  <a:pt x="1143" y="6935"/>
                </a:lnTo>
                <a:cubicBezTo>
                  <a:pt x="1143" y="6546"/>
                  <a:pt x="1321" y="6180"/>
                  <a:pt x="1621" y="5942"/>
                </a:cubicBezTo>
                <a:cubicBezTo>
                  <a:pt x="1805" y="5797"/>
                  <a:pt x="1915" y="5557"/>
                  <a:pt x="1915" y="5297"/>
                </a:cubicBezTo>
                <a:cubicBezTo>
                  <a:pt x="1915" y="4851"/>
                  <a:pt x="1604" y="4540"/>
                  <a:pt x="1325" y="4540"/>
                </a:cubicBezTo>
                <a:lnTo>
                  <a:pt x="1325" y="4534"/>
                </a:lnTo>
                <a:cubicBezTo>
                  <a:pt x="660" y="4471"/>
                  <a:pt x="156" y="3937"/>
                  <a:pt x="156" y="3266"/>
                </a:cubicBezTo>
                <a:cubicBezTo>
                  <a:pt x="156" y="2888"/>
                  <a:pt x="319" y="2538"/>
                  <a:pt x="605" y="2297"/>
                </a:cubicBezTo>
                <a:lnTo>
                  <a:pt x="605" y="2297"/>
                </a:lnTo>
                <a:cubicBezTo>
                  <a:pt x="726" y="2195"/>
                  <a:pt x="812" y="2048"/>
                  <a:pt x="852" y="1884"/>
                </a:cubicBezTo>
                <a:lnTo>
                  <a:pt x="852" y="959"/>
                </a:lnTo>
                <a:lnTo>
                  <a:pt x="88" y="1178"/>
                </a:lnTo>
                <a:cubicBezTo>
                  <a:pt x="62" y="1186"/>
                  <a:pt x="33" y="1180"/>
                  <a:pt x="16" y="1164"/>
                </a:cubicBezTo>
                <a:cubicBezTo>
                  <a:pt x="0" y="1148"/>
                  <a:pt x="0" y="1126"/>
                  <a:pt x="17" y="1110"/>
                </a:cubicBezTo>
                <a:lnTo>
                  <a:pt x="1171" y="17"/>
                </a:lnTo>
                <a:cubicBezTo>
                  <a:pt x="1183" y="6"/>
                  <a:pt x="1201" y="0"/>
                  <a:pt x="1220" y="0"/>
                </a:cubicBezTo>
                <a:cubicBezTo>
                  <a:pt x="1239" y="0"/>
                  <a:pt x="1257" y="6"/>
                  <a:pt x="1268" y="17"/>
                </a:cubicBezTo>
                <a:lnTo>
                  <a:pt x="2423" y="1110"/>
                </a:lnTo>
                <a:cubicBezTo>
                  <a:pt x="2431" y="1118"/>
                  <a:pt x="2436" y="1127"/>
                  <a:pt x="2436" y="1137"/>
                </a:cubicBezTo>
                <a:cubicBezTo>
                  <a:pt x="2436" y="1146"/>
                  <a:pt x="2432" y="1156"/>
                  <a:pt x="2423" y="1164"/>
                </a:cubicBezTo>
                <a:cubicBezTo>
                  <a:pt x="2407" y="1180"/>
                  <a:pt x="2378" y="1186"/>
                  <a:pt x="2352" y="1178"/>
                </a:cubicBezTo>
                <a:lnTo>
                  <a:pt x="1587" y="959"/>
                </a:lnTo>
                <a:lnTo>
                  <a:pt x="1587" y="1607"/>
                </a:lnTo>
                <a:cubicBezTo>
                  <a:pt x="1606" y="1990"/>
                  <a:pt x="1449" y="2363"/>
                  <a:pt x="1164" y="2616"/>
                </a:cubicBezTo>
                <a:lnTo>
                  <a:pt x="1165" y="2617"/>
                </a:lnTo>
                <a:cubicBezTo>
                  <a:pt x="978" y="2760"/>
                  <a:pt x="867" y="3003"/>
                  <a:pt x="867" y="3266"/>
                </a:cubicBezTo>
                <a:cubicBezTo>
                  <a:pt x="867" y="3712"/>
                  <a:pt x="1177" y="4023"/>
                  <a:pt x="1456" y="4023"/>
                </a:cubicBezTo>
                <a:lnTo>
                  <a:pt x="1456" y="4030"/>
                </a:lnTo>
                <a:cubicBezTo>
                  <a:pt x="2121" y="4092"/>
                  <a:pt x="2625" y="4627"/>
                  <a:pt x="2625" y="5297"/>
                </a:cubicBezTo>
                <a:cubicBezTo>
                  <a:pt x="2625" y="5678"/>
                  <a:pt x="2460" y="6029"/>
                  <a:pt x="2170" y="627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立方体 50">
            <a:extLst>
              <a:ext uri="{FF2B5EF4-FFF2-40B4-BE49-F238E27FC236}">
                <a16:creationId xmlns:a16="http://schemas.microsoft.com/office/drawing/2014/main" id="{80EDB8F6-9B94-421A-8831-8482E6AC0E4F}"/>
              </a:ext>
            </a:extLst>
          </p:cNvPr>
          <p:cNvSpPr/>
          <p:nvPr/>
        </p:nvSpPr>
        <p:spPr>
          <a:xfrm>
            <a:off x="549790" y="1950338"/>
            <a:ext cx="4784213" cy="638825"/>
          </a:xfrm>
          <a:prstGeom prst="cub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a:extLst>
              <a:ext uri="{FF2B5EF4-FFF2-40B4-BE49-F238E27FC236}">
                <a16:creationId xmlns:a16="http://schemas.microsoft.com/office/drawing/2014/main" id="{E3385A92-A89C-4DBD-9D88-A45551D5C353}"/>
              </a:ext>
            </a:extLst>
          </p:cNvPr>
          <p:cNvGrpSpPr/>
          <p:nvPr/>
        </p:nvGrpSpPr>
        <p:grpSpPr>
          <a:xfrm>
            <a:off x="2034385" y="2113518"/>
            <a:ext cx="240062" cy="443815"/>
            <a:chOff x="1215970" y="2234665"/>
            <a:chExt cx="316520" cy="366845"/>
          </a:xfrm>
        </p:grpSpPr>
        <p:sp>
          <p:nvSpPr>
            <p:cNvPr id="57" name="任意多边形: 形状 56">
              <a:extLst>
                <a:ext uri="{FF2B5EF4-FFF2-40B4-BE49-F238E27FC236}">
                  <a16:creationId xmlns:a16="http://schemas.microsoft.com/office/drawing/2014/main" id="{6357DBFB-E320-486B-A3E2-2D4C36180722}"/>
                </a:ext>
              </a:extLst>
            </p:cNvPr>
            <p:cNvSpPr/>
            <p:nvPr/>
          </p:nvSpPr>
          <p:spPr>
            <a:xfrm>
              <a:off x="1417170" y="2234665"/>
              <a:ext cx="115320" cy="292342"/>
            </a:xfrm>
            <a:custGeom>
              <a:avLst/>
              <a:gdLst>
                <a:gd name="connsiteX0" fmla="*/ 9521 w 148067"/>
                <a:gd name="connsiteY0" fmla="*/ 0 h 581891"/>
                <a:gd name="connsiteX1" fmla="*/ 9521 w 148067"/>
                <a:gd name="connsiteY1" fmla="*/ 267854 h 581891"/>
                <a:gd name="connsiteX2" fmla="*/ 37230 w 148067"/>
                <a:gd name="connsiteY2" fmla="*/ 286327 h 581891"/>
                <a:gd name="connsiteX3" fmla="*/ 120357 w 148067"/>
                <a:gd name="connsiteY3" fmla="*/ 350982 h 581891"/>
                <a:gd name="connsiteX4" fmla="*/ 148067 w 148067"/>
                <a:gd name="connsiteY4" fmla="*/ 369454 h 581891"/>
                <a:gd name="connsiteX5" fmla="*/ 138830 w 148067"/>
                <a:gd name="connsiteY5" fmla="*/ 526473 h 581891"/>
                <a:gd name="connsiteX6" fmla="*/ 111121 w 148067"/>
                <a:gd name="connsiteY6" fmla="*/ 535709 h 581891"/>
                <a:gd name="connsiteX7" fmla="*/ 92648 w 148067"/>
                <a:gd name="connsiteY7" fmla="*/ 563418 h 581891"/>
                <a:gd name="connsiteX8" fmla="*/ 64939 w 148067"/>
                <a:gd name="connsiteY8" fmla="*/ 581891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7" h="581891">
                  <a:moveTo>
                    <a:pt x="9521" y="0"/>
                  </a:moveTo>
                  <a:cubicBezTo>
                    <a:pt x="5280" y="67864"/>
                    <a:pt x="-9599" y="196153"/>
                    <a:pt x="9521" y="267854"/>
                  </a:cubicBezTo>
                  <a:cubicBezTo>
                    <a:pt x="12381" y="278580"/>
                    <a:pt x="28702" y="279220"/>
                    <a:pt x="37230" y="286327"/>
                  </a:cubicBezTo>
                  <a:cubicBezTo>
                    <a:pt x="124036" y="358666"/>
                    <a:pt x="-19692" y="257617"/>
                    <a:pt x="120357" y="350982"/>
                  </a:cubicBezTo>
                  <a:lnTo>
                    <a:pt x="148067" y="369454"/>
                  </a:lnTo>
                  <a:cubicBezTo>
                    <a:pt x="144988" y="421794"/>
                    <a:pt x="150204" y="475291"/>
                    <a:pt x="138830" y="526473"/>
                  </a:cubicBezTo>
                  <a:cubicBezTo>
                    <a:pt x="136718" y="535977"/>
                    <a:pt x="118724" y="529627"/>
                    <a:pt x="111121" y="535709"/>
                  </a:cubicBezTo>
                  <a:cubicBezTo>
                    <a:pt x="102453" y="542644"/>
                    <a:pt x="100497" y="555569"/>
                    <a:pt x="92648" y="563418"/>
                  </a:cubicBezTo>
                  <a:cubicBezTo>
                    <a:pt x="84799" y="571267"/>
                    <a:pt x="64939" y="581891"/>
                    <a:pt x="64939" y="5818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F2A4FE69-109C-4402-946B-A021BDF48807}"/>
                </a:ext>
              </a:extLst>
            </p:cNvPr>
            <p:cNvSpPr/>
            <p:nvPr/>
          </p:nvSpPr>
          <p:spPr>
            <a:xfrm>
              <a:off x="1215970" y="2373874"/>
              <a:ext cx="215808" cy="227636"/>
            </a:xfrm>
            <a:custGeom>
              <a:avLst/>
              <a:gdLst>
                <a:gd name="connsiteX0" fmla="*/ 110836 w 110836"/>
                <a:gd name="connsiteY0" fmla="*/ 0 h 277284"/>
                <a:gd name="connsiteX1" fmla="*/ 36946 w 110836"/>
                <a:gd name="connsiteY1" fmla="*/ 230909 h 277284"/>
                <a:gd name="connsiteX2" fmla="*/ 46182 w 110836"/>
                <a:gd name="connsiteY2" fmla="*/ 258618 h 277284"/>
                <a:gd name="connsiteX3" fmla="*/ 0 w 110836"/>
                <a:gd name="connsiteY3" fmla="*/ 277091 h 277284"/>
              </a:gdLst>
              <a:ahLst/>
              <a:cxnLst>
                <a:cxn ang="0">
                  <a:pos x="connsiteX0" y="connsiteY0"/>
                </a:cxn>
                <a:cxn ang="0">
                  <a:pos x="connsiteX1" y="connsiteY1"/>
                </a:cxn>
                <a:cxn ang="0">
                  <a:pos x="connsiteX2" y="connsiteY2"/>
                </a:cxn>
                <a:cxn ang="0">
                  <a:pos x="connsiteX3" y="connsiteY3"/>
                </a:cxn>
              </a:cxnLst>
              <a:rect l="l" t="t" r="r" b="b"/>
              <a:pathLst>
                <a:path w="110836" h="277284">
                  <a:moveTo>
                    <a:pt x="110836" y="0"/>
                  </a:moveTo>
                  <a:cubicBezTo>
                    <a:pt x="22676" y="146933"/>
                    <a:pt x="16095" y="95380"/>
                    <a:pt x="36946" y="230909"/>
                  </a:cubicBezTo>
                  <a:cubicBezTo>
                    <a:pt x="38426" y="240532"/>
                    <a:pt x="43103" y="249382"/>
                    <a:pt x="46182" y="258618"/>
                  </a:cubicBezTo>
                  <a:cubicBezTo>
                    <a:pt x="13350" y="280507"/>
                    <a:pt x="29574" y="277091"/>
                    <a:pt x="0" y="2770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a:extLst>
              <a:ext uri="{FF2B5EF4-FFF2-40B4-BE49-F238E27FC236}">
                <a16:creationId xmlns:a16="http://schemas.microsoft.com/office/drawing/2014/main" id="{17405966-AA01-41FE-8A7F-A1AC9D38F4FF}"/>
              </a:ext>
            </a:extLst>
          </p:cNvPr>
          <p:cNvGrpSpPr/>
          <p:nvPr/>
        </p:nvGrpSpPr>
        <p:grpSpPr>
          <a:xfrm>
            <a:off x="1509861" y="2171995"/>
            <a:ext cx="368297" cy="403690"/>
            <a:chOff x="952500" y="2700665"/>
            <a:chExt cx="657791" cy="391785"/>
          </a:xfrm>
        </p:grpSpPr>
        <p:cxnSp>
          <p:nvCxnSpPr>
            <p:cNvPr id="63" name="直接连接符 62">
              <a:extLst>
                <a:ext uri="{FF2B5EF4-FFF2-40B4-BE49-F238E27FC236}">
                  <a16:creationId xmlns:a16="http://schemas.microsoft.com/office/drawing/2014/main" id="{EC000C8D-65BF-499D-9377-018920053076}"/>
                </a:ext>
              </a:extLst>
            </p:cNvPr>
            <p:cNvCxnSpPr/>
            <p:nvPr/>
          </p:nvCxnSpPr>
          <p:spPr>
            <a:xfrm>
              <a:off x="952500" y="2898775"/>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4" name="组合 63">
              <a:extLst>
                <a:ext uri="{FF2B5EF4-FFF2-40B4-BE49-F238E27FC236}">
                  <a16:creationId xmlns:a16="http://schemas.microsoft.com/office/drawing/2014/main" id="{48F05FDB-5558-42E4-9682-C9B52436DEFF}"/>
                </a:ext>
              </a:extLst>
            </p:cNvPr>
            <p:cNvGrpSpPr/>
            <p:nvPr/>
          </p:nvGrpSpPr>
          <p:grpSpPr>
            <a:xfrm>
              <a:off x="1114425" y="2705100"/>
              <a:ext cx="98425" cy="387350"/>
              <a:chOff x="1114425" y="2705100"/>
              <a:chExt cx="98425" cy="387350"/>
            </a:xfrm>
          </p:grpSpPr>
          <p:cxnSp>
            <p:nvCxnSpPr>
              <p:cNvPr id="70" name="直接连接符 69">
                <a:extLst>
                  <a:ext uri="{FF2B5EF4-FFF2-40B4-BE49-F238E27FC236}">
                    <a16:creationId xmlns:a16="http://schemas.microsoft.com/office/drawing/2014/main" id="{57EE3F30-FAA5-4FB3-A92F-8BDD28C7ACE4}"/>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35736997-E8B8-4E64-AD4E-B9E2E38B327D}"/>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227DD370-6D90-4B23-854E-0262A7C3D9D7}"/>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65" name="直接连接符 64">
              <a:extLst>
                <a:ext uri="{FF2B5EF4-FFF2-40B4-BE49-F238E27FC236}">
                  <a16:creationId xmlns:a16="http://schemas.microsoft.com/office/drawing/2014/main" id="{5724CA34-21A0-4EA5-BDC3-66C13367477D}"/>
                </a:ext>
              </a:extLst>
            </p:cNvPr>
            <p:cNvCxnSpPr>
              <a:cxnSpLocks/>
            </p:cNvCxnSpPr>
            <p:nvPr/>
          </p:nvCxnSpPr>
          <p:spPr>
            <a:xfrm>
              <a:off x="1387475" y="2894340"/>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C2969A29-2A38-4BAC-9E0C-500A02EF2EF3}"/>
                </a:ext>
              </a:extLst>
            </p:cNvPr>
            <p:cNvCxnSpPr>
              <a:cxnSpLocks/>
            </p:cNvCxnSpPr>
            <p:nvPr/>
          </p:nvCxnSpPr>
          <p:spPr>
            <a:xfrm>
              <a:off x="1212850" y="270066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635FBB9-2E8C-4C11-BEB7-A6A59DA09D69}"/>
                </a:ext>
              </a:extLst>
            </p:cNvPr>
            <p:cNvCxnSpPr/>
            <p:nvPr/>
          </p:nvCxnSpPr>
          <p:spPr>
            <a:xfrm>
              <a:off x="1244600" y="2894340"/>
              <a:ext cx="14287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447B0C54-F104-4A41-B2F1-C0AACA0AC22B}"/>
                </a:ext>
              </a:extLst>
            </p:cNvPr>
            <p:cNvCxnSpPr>
              <a:cxnSpLocks/>
            </p:cNvCxnSpPr>
            <p:nvPr/>
          </p:nvCxnSpPr>
          <p:spPr>
            <a:xfrm flipH="1">
              <a:off x="1419225" y="2894339"/>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76209362-87C7-4D1B-8719-6C305A8986CB}"/>
                </a:ext>
              </a:extLst>
            </p:cNvPr>
            <p:cNvCxnSpPr/>
            <p:nvPr/>
          </p:nvCxnSpPr>
          <p:spPr>
            <a:xfrm>
              <a:off x="1448366" y="2894339"/>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3" name="组合 72">
            <a:extLst>
              <a:ext uri="{FF2B5EF4-FFF2-40B4-BE49-F238E27FC236}">
                <a16:creationId xmlns:a16="http://schemas.microsoft.com/office/drawing/2014/main" id="{64275163-2835-4CCE-AC69-EA6C1914CB6D}"/>
              </a:ext>
            </a:extLst>
          </p:cNvPr>
          <p:cNvGrpSpPr/>
          <p:nvPr/>
        </p:nvGrpSpPr>
        <p:grpSpPr>
          <a:xfrm>
            <a:off x="3359826" y="2203493"/>
            <a:ext cx="394106" cy="307567"/>
            <a:chOff x="1793875" y="2984783"/>
            <a:chExt cx="377419" cy="216596"/>
          </a:xfrm>
        </p:grpSpPr>
        <p:cxnSp>
          <p:nvCxnSpPr>
            <p:cNvPr id="74" name="直接连接符 73">
              <a:extLst>
                <a:ext uri="{FF2B5EF4-FFF2-40B4-BE49-F238E27FC236}">
                  <a16:creationId xmlns:a16="http://schemas.microsoft.com/office/drawing/2014/main" id="{75AB5C39-86C5-49E7-9BEA-D3EA08C59F08}"/>
                </a:ext>
              </a:extLst>
            </p:cNvPr>
            <p:cNvCxnSpPr/>
            <p:nvPr/>
          </p:nvCxnSpPr>
          <p:spPr>
            <a:xfrm>
              <a:off x="1793875" y="3094690"/>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5" name="组合 74">
              <a:extLst>
                <a:ext uri="{FF2B5EF4-FFF2-40B4-BE49-F238E27FC236}">
                  <a16:creationId xmlns:a16="http://schemas.microsoft.com/office/drawing/2014/main" id="{428D28D6-C6CF-4BD6-9164-1A7564D971AE}"/>
                </a:ext>
              </a:extLst>
            </p:cNvPr>
            <p:cNvGrpSpPr/>
            <p:nvPr/>
          </p:nvGrpSpPr>
          <p:grpSpPr>
            <a:xfrm>
              <a:off x="1880698" y="2988001"/>
              <a:ext cx="45719" cy="213378"/>
              <a:chOff x="1114425" y="2705100"/>
              <a:chExt cx="98425" cy="387350"/>
            </a:xfrm>
          </p:grpSpPr>
          <p:cxnSp>
            <p:nvCxnSpPr>
              <p:cNvPr id="83" name="直接连接符 82">
                <a:extLst>
                  <a:ext uri="{FF2B5EF4-FFF2-40B4-BE49-F238E27FC236}">
                    <a16:creationId xmlns:a16="http://schemas.microsoft.com/office/drawing/2014/main" id="{9A8AA178-71A4-4B2C-B6B4-C9D95F29EB26}"/>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5476D7F0-0EA9-439D-A569-051B38B3B66C}"/>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C44BA096-9A92-4A2D-B759-1FEEB87E711E}"/>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76" name="直接连接符 75">
              <a:extLst>
                <a:ext uri="{FF2B5EF4-FFF2-40B4-BE49-F238E27FC236}">
                  <a16:creationId xmlns:a16="http://schemas.microsoft.com/office/drawing/2014/main" id="{4CF86685-6C7A-4332-AB44-475214B7E842}"/>
                </a:ext>
              </a:extLst>
            </p:cNvPr>
            <p:cNvCxnSpPr>
              <a:cxnSpLocks/>
            </p:cNvCxnSpPr>
            <p:nvPr/>
          </p:nvCxnSpPr>
          <p:spPr>
            <a:xfrm flipV="1">
              <a:off x="2020050" y="3094690"/>
              <a:ext cx="21870" cy="306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A91B0237-AC89-412B-8003-59E700A52353}"/>
                </a:ext>
              </a:extLst>
            </p:cNvPr>
            <p:cNvCxnSpPr>
              <a:cxnSpLocks/>
            </p:cNvCxnSpPr>
            <p:nvPr/>
          </p:nvCxnSpPr>
          <p:spPr>
            <a:xfrm>
              <a:off x="1926417" y="2984783"/>
              <a:ext cx="17024" cy="14053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88A44E88-EF2D-45B9-80E8-E99EFEC14513}"/>
                </a:ext>
              </a:extLst>
            </p:cNvPr>
            <p:cNvCxnSpPr/>
            <p:nvPr/>
          </p:nvCxnSpPr>
          <p:spPr>
            <a:xfrm>
              <a:off x="1943441" y="3125318"/>
              <a:ext cx="76609"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40D51328-88DD-43ED-A4C9-7957408D98BF}"/>
                </a:ext>
              </a:extLst>
            </p:cNvPr>
            <p:cNvCxnSpPr>
              <a:cxnSpLocks/>
            </p:cNvCxnSpPr>
            <p:nvPr/>
          </p:nvCxnSpPr>
          <p:spPr>
            <a:xfrm flipH="1" flipV="1">
              <a:off x="2037377" y="3094690"/>
              <a:ext cx="16722" cy="3062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B2E1C8B9-E92B-42F7-AF13-6891480E5B29}"/>
                </a:ext>
              </a:extLst>
            </p:cNvPr>
            <p:cNvCxnSpPr/>
            <p:nvPr/>
          </p:nvCxnSpPr>
          <p:spPr>
            <a:xfrm>
              <a:off x="2052699" y="3125317"/>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96E493BC-6768-4EB1-B619-21E3651625CA}"/>
                </a:ext>
              </a:extLst>
            </p:cNvPr>
            <p:cNvCxnSpPr>
              <a:cxnSpLocks/>
            </p:cNvCxnSpPr>
            <p:nvPr/>
          </p:nvCxnSpPr>
          <p:spPr>
            <a:xfrm>
              <a:off x="2139522" y="3126926"/>
              <a:ext cx="17024" cy="551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AB5633B9-C223-4BCF-81F5-C5BEB0D77FDC}"/>
                </a:ext>
              </a:extLst>
            </p:cNvPr>
            <p:cNvCxnSpPr>
              <a:cxnSpLocks/>
            </p:cNvCxnSpPr>
            <p:nvPr/>
          </p:nvCxnSpPr>
          <p:spPr>
            <a:xfrm flipH="1">
              <a:off x="2154268" y="3121389"/>
              <a:ext cx="17026" cy="5517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9" name="文本框 38">
            <a:extLst>
              <a:ext uri="{FF2B5EF4-FFF2-40B4-BE49-F238E27FC236}">
                <a16:creationId xmlns:a16="http://schemas.microsoft.com/office/drawing/2014/main" id="{A6CAE497-FED1-4A16-B6F1-7F0101D00501}"/>
              </a:ext>
            </a:extLst>
          </p:cNvPr>
          <p:cNvSpPr txBox="1"/>
          <p:nvPr/>
        </p:nvSpPr>
        <p:spPr>
          <a:xfrm flipH="1">
            <a:off x="3270803" y="1343199"/>
            <a:ext cx="224195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Piezoelectric Patches</a:t>
            </a:r>
            <a:endParaRPr lang="zh-CN" altLang="en-US"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76973FF7-3875-4E32-8812-FB176076D3C8}"/>
              </a:ext>
            </a:extLst>
          </p:cNvPr>
          <p:cNvSpPr/>
          <p:nvPr/>
        </p:nvSpPr>
        <p:spPr>
          <a:xfrm>
            <a:off x="777264" y="1146827"/>
            <a:ext cx="1453468" cy="36402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Shock waves</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41" name="箭头: 燕尾形 40">
            <a:extLst>
              <a:ext uri="{FF2B5EF4-FFF2-40B4-BE49-F238E27FC236}">
                <a16:creationId xmlns:a16="http://schemas.microsoft.com/office/drawing/2014/main" id="{0405486C-D64C-4FF5-9491-CA7EC9DA1FD1}"/>
              </a:ext>
            </a:extLst>
          </p:cNvPr>
          <p:cNvSpPr/>
          <p:nvPr/>
        </p:nvSpPr>
        <p:spPr>
          <a:xfrm rot="5400000">
            <a:off x="1295513" y="1601536"/>
            <a:ext cx="403875" cy="279135"/>
          </a:xfrm>
          <a:prstGeom prst="notchedRightArrow">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立方体 86">
            <a:extLst>
              <a:ext uri="{FF2B5EF4-FFF2-40B4-BE49-F238E27FC236}">
                <a16:creationId xmlns:a16="http://schemas.microsoft.com/office/drawing/2014/main" id="{BFDE64EC-E14A-46F9-B7B4-D4CBA5B7603A}"/>
              </a:ext>
            </a:extLst>
          </p:cNvPr>
          <p:cNvSpPr/>
          <p:nvPr/>
        </p:nvSpPr>
        <p:spPr>
          <a:xfrm>
            <a:off x="549790" y="3386954"/>
            <a:ext cx="4784213" cy="638825"/>
          </a:xfrm>
          <a:prstGeom prst="cub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75C7BDCA-52EC-41E4-BEDE-EAF442F9ED17}"/>
              </a:ext>
            </a:extLst>
          </p:cNvPr>
          <p:cNvGrpSpPr/>
          <p:nvPr/>
        </p:nvGrpSpPr>
        <p:grpSpPr>
          <a:xfrm>
            <a:off x="2034384" y="3550134"/>
            <a:ext cx="240062" cy="443815"/>
            <a:chOff x="1215970" y="2234665"/>
            <a:chExt cx="316520" cy="366845"/>
          </a:xfrm>
        </p:grpSpPr>
        <p:sp>
          <p:nvSpPr>
            <p:cNvPr id="113" name="任意多边形: 形状 112">
              <a:extLst>
                <a:ext uri="{FF2B5EF4-FFF2-40B4-BE49-F238E27FC236}">
                  <a16:creationId xmlns:a16="http://schemas.microsoft.com/office/drawing/2014/main" id="{B6C46D7A-5A80-4AE1-AD2E-4644B64A4F02}"/>
                </a:ext>
              </a:extLst>
            </p:cNvPr>
            <p:cNvSpPr/>
            <p:nvPr/>
          </p:nvSpPr>
          <p:spPr>
            <a:xfrm>
              <a:off x="1417170" y="2234665"/>
              <a:ext cx="115320" cy="292342"/>
            </a:xfrm>
            <a:custGeom>
              <a:avLst/>
              <a:gdLst>
                <a:gd name="connsiteX0" fmla="*/ 9521 w 148067"/>
                <a:gd name="connsiteY0" fmla="*/ 0 h 581891"/>
                <a:gd name="connsiteX1" fmla="*/ 9521 w 148067"/>
                <a:gd name="connsiteY1" fmla="*/ 267854 h 581891"/>
                <a:gd name="connsiteX2" fmla="*/ 37230 w 148067"/>
                <a:gd name="connsiteY2" fmla="*/ 286327 h 581891"/>
                <a:gd name="connsiteX3" fmla="*/ 120357 w 148067"/>
                <a:gd name="connsiteY3" fmla="*/ 350982 h 581891"/>
                <a:gd name="connsiteX4" fmla="*/ 148067 w 148067"/>
                <a:gd name="connsiteY4" fmla="*/ 369454 h 581891"/>
                <a:gd name="connsiteX5" fmla="*/ 138830 w 148067"/>
                <a:gd name="connsiteY5" fmla="*/ 526473 h 581891"/>
                <a:gd name="connsiteX6" fmla="*/ 111121 w 148067"/>
                <a:gd name="connsiteY6" fmla="*/ 535709 h 581891"/>
                <a:gd name="connsiteX7" fmla="*/ 92648 w 148067"/>
                <a:gd name="connsiteY7" fmla="*/ 563418 h 581891"/>
                <a:gd name="connsiteX8" fmla="*/ 64939 w 148067"/>
                <a:gd name="connsiteY8" fmla="*/ 581891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7" h="581891">
                  <a:moveTo>
                    <a:pt x="9521" y="0"/>
                  </a:moveTo>
                  <a:cubicBezTo>
                    <a:pt x="5280" y="67864"/>
                    <a:pt x="-9599" y="196153"/>
                    <a:pt x="9521" y="267854"/>
                  </a:cubicBezTo>
                  <a:cubicBezTo>
                    <a:pt x="12381" y="278580"/>
                    <a:pt x="28702" y="279220"/>
                    <a:pt x="37230" y="286327"/>
                  </a:cubicBezTo>
                  <a:cubicBezTo>
                    <a:pt x="124036" y="358666"/>
                    <a:pt x="-19692" y="257617"/>
                    <a:pt x="120357" y="350982"/>
                  </a:cubicBezTo>
                  <a:lnTo>
                    <a:pt x="148067" y="369454"/>
                  </a:lnTo>
                  <a:cubicBezTo>
                    <a:pt x="144988" y="421794"/>
                    <a:pt x="150204" y="475291"/>
                    <a:pt x="138830" y="526473"/>
                  </a:cubicBezTo>
                  <a:cubicBezTo>
                    <a:pt x="136718" y="535977"/>
                    <a:pt x="118724" y="529627"/>
                    <a:pt x="111121" y="535709"/>
                  </a:cubicBezTo>
                  <a:cubicBezTo>
                    <a:pt x="102453" y="542644"/>
                    <a:pt x="100497" y="555569"/>
                    <a:pt x="92648" y="563418"/>
                  </a:cubicBezTo>
                  <a:cubicBezTo>
                    <a:pt x="84799" y="571267"/>
                    <a:pt x="64939" y="581891"/>
                    <a:pt x="64939" y="5818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a:extLst>
                <a:ext uri="{FF2B5EF4-FFF2-40B4-BE49-F238E27FC236}">
                  <a16:creationId xmlns:a16="http://schemas.microsoft.com/office/drawing/2014/main" id="{BA0979ED-337D-4BC9-9581-B114E9F547FF}"/>
                </a:ext>
              </a:extLst>
            </p:cNvPr>
            <p:cNvSpPr/>
            <p:nvPr/>
          </p:nvSpPr>
          <p:spPr>
            <a:xfrm>
              <a:off x="1215970" y="2373874"/>
              <a:ext cx="215808" cy="227636"/>
            </a:xfrm>
            <a:custGeom>
              <a:avLst/>
              <a:gdLst>
                <a:gd name="connsiteX0" fmla="*/ 110836 w 110836"/>
                <a:gd name="connsiteY0" fmla="*/ 0 h 277284"/>
                <a:gd name="connsiteX1" fmla="*/ 36946 w 110836"/>
                <a:gd name="connsiteY1" fmla="*/ 230909 h 277284"/>
                <a:gd name="connsiteX2" fmla="*/ 46182 w 110836"/>
                <a:gd name="connsiteY2" fmla="*/ 258618 h 277284"/>
                <a:gd name="connsiteX3" fmla="*/ 0 w 110836"/>
                <a:gd name="connsiteY3" fmla="*/ 277091 h 277284"/>
              </a:gdLst>
              <a:ahLst/>
              <a:cxnLst>
                <a:cxn ang="0">
                  <a:pos x="connsiteX0" y="connsiteY0"/>
                </a:cxn>
                <a:cxn ang="0">
                  <a:pos x="connsiteX1" y="connsiteY1"/>
                </a:cxn>
                <a:cxn ang="0">
                  <a:pos x="connsiteX2" y="connsiteY2"/>
                </a:cxn>
                <a:cxn ang="0">
                  <a:pos x="connsiteX3" y="connsiteY3"/>
                </a:cxn>
              </a:cxnLst>
              <a:rect l="l" t="t" r="r" b="b"/>
              <a:pathLst>
                <a:path w="110836" h="277284">
                  <a:moveTo>
                    <a:pt x="110836" y="0"/>
                  </a:moveTo>
                  <a:cubicBezTo>
                    <a:pt x="22676" y="146933"/>
                    <a:pt x="16095" y="95380"/>
                    <a:pt x="36946" y="230909"/>
                  </a:cubicBezTo>
                  <a:cubicBezTo>
                    <a:pt x="38426" y="240532"/>
                    <a:pt x="43103" y="249382"/>
                    <a:pt x="46182" y="258618"/>
                  </a:cubicBezTo>
                  <a:cubicBezTo>
                    <a:pt x="13350" y="280507"/>
                    <a:pt x="29574" y="277091"/>
                    <a:pt x="0" y="2770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a:extLst>
              <a:ext uri="{FF2B5EF4-FFF2-40B4-BE49-F238E27FC236}">
                <a16:creationId xmlns:a16="http://schemas.microsoft.com/office/drawing/2014/main" id="{D3914FA6-3DF5-4E7A-AF7B-E85DEB94764A}"/>
              </a:ext>
            </a:extLst>
          </p:cNvPr>
          <p:cNvGrpSpPr/>
          <p:nvPr/>
        </p:nvGrpSpPr>
        <p:grpSpPr>
          <a:xfrm>
            <a:off x="1306660" y="3608611"/>
            <a:ext cx="368297" cy="403690"/>
            <a:chOff x="952500" y="2700665"/>
            <a:chExt cx="657791" cy="391785"/>
          </a:xfrm>
        </p:grpSpPr>
        <p:cxnSp>
          <p:nvCxnSpPr>
            <p:cNvPr id="103" name="直接连接符 102">
              <a:extLst>
                <a:ext uri="{FF2B5EF4-FFF2-40B4-BE49-F238E27FC236}">
                  <a16:creationId xmlns:a16="http://schemas.microsoft.com/office/drawing/2014/main" id="{F933647E-E51B-4E52-BC38-0BF6F3FD5A1F}"/>
                </a:ext>
              </a:extLst>
            </p:cNvPr>
            <p:cNvCxnSpPr/>
            <p:nvPr/>
          </p:nvCxnSpPr>
          <p:spPr>
            <a:xfrm>
              <a:off x="952500" y="2898775"/>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4" name="组合 103">
              <a:extLst>
                <a:ext uri="{FF2B5EF4-FFF2-40B4-BE49-F238E27FC236}">
                  <a16:creationId xmlns:a16="http://schemas.microsoft.com/office/drawing/2014/main" id="{7D6F68AD-30D8-4F39-AA19-D66F3FC83DFC}"/>
                </a:ext>
              </a:extLst>
            </p:cNvPr>
            <p:cNvGrpSpPr/>
            <p:nvPr/>
          </p:nvGrpSpPr>
          <p:grpSpPr>
            <a:xfrm>
              <a:off x="1114425" y="2705100"/>
              <a:ext cx="98425" cy="387350"/>
              <a:chOff x="1114425" y="2705100"/>
              <a:chExt cx="98425" cy="387350"/>
            </a:xfrm>
          </p:grpSpPr>
          <p:cxnSp>
            <p:nvCxnSpPr>
              <p:cNvPr id="110" name="直接连接符 109">
                <a:extLst>
                  <a:ext uri="{FF2B5EF4-FFF2-40B4-BE49-F238E27FC236}">
                    <a16:creationId xmlns:a16="http://schemas.microsoft.com/office/drawing/2014/main" id="{89111489-0D59-41F4-8AA7-C0596FD831B8}"/>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396059F0-AE98-4C2B-A4A9-4019719D68A1}"/>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D03DF1FF-AFB1-4AA0-ACAE-6B17B26B7D00}"/>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直接连接符 104">
              <a:extLst>
                <a:ext uri="{FF2B5EF4-FFF2-40B4-BE49-F238E27FC236}">
                  <a16:creationId xmlns:a16="http://schemas.microsoft.com/office/drawing/2014/main" id="{4CB12D12-6D3C-470A-89FB-382659143500}"/>
                </a:ext>
              </a:extLst>
            </p:cNvPr>
            <p:cNvCxnSpPr>
              <a:cxnSpLocks/>
            </p:cNvCxnSpPr>
            <p:nvPr/>
          </p:nvCxnSpPr>
          <p:spPr>
            <a:xfrm>
              <a:off x="1387475" y="2894340"/>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EF650FAB-436B-4962-B6AD-54DD3C7E7EF5}"/>
                </a:ext>
              </a:extLst>
            </p:cNvPr>
            <p:cNvCxnSpPr>
              <a:cxnSpLocks/>
            </p:cNvCxnSpPr>
            <p:nvPr/>
          </p:nvCxnSpPr>
          <p:spPr>
            <a:xfrm>
              <a:off x="1212850" y="270066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92BEB6EF-9737-4455-A4B3-093FDFFBE5F5}"/>
                </a:ext>
              </a:extLst>
            </p:cNvPr>
            <p:cNvCxnSpPr/>
            <p:nvPr/>
          </p:nvCxnSpPr>
          <p:spPr>
            <a:xfrm>
              <a:off x="1244600" y="2894340"/>
              <a:ext cx="14287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82299806-25C2-44C7-816E-B103ADD7AD4A}"/>
                </a:ext>
              </a:extLst>
            </p:cNvPr>
            <p:cNvCxnSpPr>
              <a:cxnSpLocks/>
            </p:cNvCxnSpPr>
            <p:nvPr/>
          </p:nvCxnSpPr>
          <p:spPr>
            <a:xfrm flipH="1">
              <a:off x="1419225" y="2894339"/>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2A744343-87B0-4C93-9531-33C9B98C4BAB}"/>
                </a:ext>
              </a:extLst>
            </p:cNvPr>
            <p:cNvCxnSpPr/>
            <p:nvPr/>
          </p:nvCxnSpPr>
          <p:spPr>
            <a:xfrm>
              <a:off x="1448366" y="2894339"/>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0" name="组合 89">
            <a:extLst>
              <a:ext uri="{FF2B5EF4-FFF2-40B4-BE49-F238E27FC236}">
                <a16:creationId xmlns:a16="http://schemas.microsoft.com/office/drawing/2014/main" id="{A315E474-5178-40DC-A656-01D929036CF9}"/>
              </a:ext>
            </a:extLst>
          </p:cNvPr>
          <p:cNvGrpSpPr/>
          <p:nvPr/>
        </p:nvGrpSpPr>
        <p:grpSpPr>
          <a:xfrm>
            <a:off x="3359826" y="3627906"/>
            <a:ext cx="394106" cy="307567"/>
            <a:chOff x="1793875" y="2984783"/>
            <a:chExt cx="377419" cy="216596"/>
          </a:xfrm>
        </p:grpSpPr>
        <p:cxnSp>
          <p:nvCxnSpPr>
            <p:cNvPr id="91" name="直接连接符 90">
              <a:extLst>
                <a:ext uri="{FF2B5EF4-FFF2-40B4-BE49-F238E27FC236}">
                  <a16:creationId xmlns:a16="http://schemas.microsoft.com/office/drawing/2014/main" id="{DF920DDC-CE23-4D93-B3C1-5F961A188030}"/>
                </a:ext>
              </a:extLst>
            </p:cNvPr>
            <p:cNvCxnSpPr/>
            <p:nvPr/>
          </p:nvCxnSpPr>
          <p:spPr>
            <a:xfrm>
              <a:off x="1793875" y="3094690"/>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1295D56D-A4CA-4B79-9631-9A3F579A5D1D}"/>
                </a:ext>
              </a:extLst>
            </p:cNvPr>
            <p:cNvGrpSpPr/>
            <p:nvPr/>
          </p:nvGrpSpPr>
          <p:grpSpPr>
            <a:xfrm>
              <a:off x="1880698" y="2988001"/>
              <a:ext cx="45719" cy="213378"/>
              <a:chOff x="1114425" y="2705100"/>
              <a:chExt cx="98425" cy="387350"/>
            </a:xfrm>
          </p:grpSpPr>
          <p:cxnSp>
            <p:nvCxnSpPr>
              <p:cNvPr id="100" name="直接连接符 99">
                <a:extLst>
                  <a:ext uri="{FF2B5EF4-FFF2-40B4-BE49-F238E27FC236}">
                    <a16:creationId xmlns:a16="http://schemas.microsoft.com/office/drawing/2014/main" id="{CF35C1E1-522A-4580-BC61-76263D38B016}"/>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454F4970-F278-4EF2-8403-14CAE78F6068}"/>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DC3956FC-CB93-4E28-97F5-F1A1DB48028F}"/>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93" name="直接连接符 92">
              <a:extLst>
                <a:ext uri="{FF2B5EF4-FFF2-40B4-BE49-F238E27FC236}">
                  <a16:creationId xmlns:a16="http://schemas.microsoft.com/office/drawing/2014/main" id="{FC85F9BA-E107-4219-A68A-3CC251107EED}"/>
                </a:ext>
              </a:extLst>
            </p:cNvPr>
            <p:cNvCxnSpPr>
              <a:cxnSpLocks/>
            </p:cNvCxnSpPr>
            <p:nvPr/>
          </p:nvCxnSpPr>
          <p:spPr>
            <a:xfrm flipV="1">
              <a:off x="2020050" y="3094690"/>
              <a:ext cx="21870" cy="306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7BEEB5E9-F591-4D49-8B99-23878D2AC665}"/>
                </a:ext>
              </a:extLst>
            </p:cNvPr>
            <p:cNvCxnSpPr>
              <a:cxnSpLocks/>
            </p:cNvCxnSpPr>
            <p:nvPr/>
          </p:nvCxnSpPr>
          <p:spPr>
            <a:xfrm>
              <a:off x="1926417" y="2984783"/>
              <a:ext cx="17024" cy="14053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4F1FB9B8-4C31-4573-AA72-03C7BF586BB8}"/>
                </a:ext>
              </a:extLst>
            </p:cNvPr>
            <p:cNvCxnSpPr/>
            <p:nvPr/>
          </p:nvCxnSpPr>
          <p:spPr>
            <a:xfrm>
              <a:off x="1943441" y="3125318"/>
              <a:ext cx="76609"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8CE03AB2-0779-4C2C-BA7C-B7A992183231}"/>
                </a:ext>
              </a:extLst>
            </p:cNvPr>
            <p:cNvCxnSpPr>
              <a:cxnSpLocks/>
            </p:cNvCxnSpPr>
            <p:nvPr/>
          </p:nvCxnSpPr>
          <p:spPr>
            <a:xfrm flipH="1" flipV="1">
              <a:off x="2037377" y="3094690"/>
              <a:ext cx="16722" cy="3062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D26DD465-C56F-4CE7-B9F6-5FC6D6C56F32}"/>
                </a:ext>
              </a:extLst>
            </p:cNvPr>
            <p:cNvCxnSpPr/>
            <p:nvPr/>
          </p:nvCxnSpPr>
          <p:spPr>
            <a:xfrm>
              <a:off x="2052699" y="3125317"/>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20F4EBA5-C8F1-4269-B476-54D7AE10BB48}"/>
                </a:ext>
              </a:extLst>
            </p:cNvPr>
            <p:cNvCxnSpPr>
              <a:cxnSpLocks/>
            </p:cNvCxnSpPr>
            <p:nvPr/>
          </p:nvCxnSpPr>
          <p:spPr>
            <a:xfrm>
              <a:off x="2139522" y="3126926"/>
              <a:ext cx="17024" cy="551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F7F306A9-0E06-456F-8234-6A02AD484072}"/>
                </a:ext>
              </a:extLst>
            </p:cNvPr>
            <p:cNvCxnSpPr>
              <a:cxnSpLocks/>
            </p:cNvCxnSpPr>
            <p:nvPr/>
          </p:nvCxnSpPr>
          <p:spPr>
            <a:xfrm flipH="1">
              <a:off x="2154268" y="3121389"/>
              <a:ext cx="17026" cy="5517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8" name="矩形 137">
            <a:extLst>
              <a:ext uri="{FF2B5EF4-FFF2-40B4-BE49-F238E27FC236}">
                <a16:creationId xmlns:a16="http://schemas.microsoft.com/office/drawing/2014/main" id="{D666F942-E917-40A6-994B-8D6ED8BA4C5D}"/>
              </a:ext>
            </a:extLst>
          </p:cNvPr>
          <p:cNvSpPr/>
          <p:nvPr/>
        </p:nvSpPr>
        <p:spPr>
          <a:xfrm>
            <a:off x="772452" y="2616253"/>
            <a:ext cx="1463093" cy="307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Sound source</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39" name="箭头: 燕尾形 138">
            <a:extLst>
              <a:ext uri="{FF2B5EF4-FFF2-40B4-BE49-F238E27FC236}">
                <a16:creationId xmlns:a16="http://schemas.microsoft.com/office/drawing/2014/main" id="{8A722B2A-823E-4D7B-A9CE-BC2473302DB6}"/>
              </a:ext>
            </a:extLst>
          </p:cNvPr>
          <p:cNvSpPr/>
          <p:nvPr/>
        </p:nvSpPr>
        <p:spPr>
          <a:xfrm rot="5400000">
            <a:off x="1295513" y="3050852"/>
            <a:ext cx="403875" cy="279135"/>
          </a:xfrm>
          <a:prstGeom prst="notchedRightArrow">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立方体 119">
            <a:extLst>
              <a:ext uri="{FF2B5EF4-FFF2-40B4-BE49-F238E27FC236}">
                <a16:creationId xmlns:a16="http://schemas.microsoft.com/office/drawing/2014/main" id="{8BD2BD0A-12F2-4C22-A723-76E49DE2F76F}"/>
              </a:ext>
            </a:extLst>
          </p:cNvPr>
          <p:cNvSpPr/>
          <p:nvPr/>
        </p:nvSpPr>
        <p:spPr>
          <a:xfrm>
            <a:off x="549788" y="5151948"/>
            <a:ext cx="4784213" cy="638825"/>
          </a:xfrm>
          <a:prstGeom prst="cub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2" name="组合 121">
            <a:extLst>
              <a:ext uri="{FF2B5EF4-FFF2-40B4-BE49-F238E27FC236}">
                <a16:creationId xmlns:a16="http://schemas.microsoft.com/office/drawing/2014/main" id="{E08AB2F5-2E89-421D-B6AD-3B81FBC5B7B5}"/>
              </a:ext>
            </a:extLst>
          </p:cNvPr>
          <p:cNvGrpSpPr/>
          <p:nvPr/>
        </p:nvGrpSpPr>
        <p:grpSpPr>
          <a:xfrm>
            <a:off x="2034383" y="5315128"/>
            <a:ext cx="240062" cy="443815"/>
            <a:chOff x="1215970" y="2234665"/>
            <a:chExt cx="316520" cy="366845"/>
          </a:xfrm>
        </p:grpSpPr>
        <p:sp>
          <p:nvSpPr>
            <p:cNvPr id="172" name="任意多边形: 形状 171">
              <a:extLst>
                <a:ext uri="{FF2B5EF4-FFF2-40B4-BE49-F238E27FC236}">
                  <a16:creationId xmlns:a16="http://schemas.microsoft.com/office/drawing/2014/main" id="{62A23D2E-6771-4F96-A8F6-E35401DD2103}"/>
                </a:ext>
              </a:extLst>
            </p:cNvPr>
            <p:cNvSpPr/>
            <p:nvPr/>
          </p:nvSpPr>
          <p:spPr>
            <a:xfrm>
              <a:off x="1417170" y="2234665"/>
              <a:ext cx="115320" cy="292342"/>
            </a:xfrm>
            <a:custGeom>
              <a:avLst/>
              <a:gdLst>
                <a:gd name="connsiteX0" fmla="*/ 9521 w 148067"/>
                <a:gd name="connsiteY0" fmla="*/ 0 h 581891"/>
                <a:gd name="connsiteX1" fmla="*/ 9521 w 148067"/>
                <a:gd name="connsiteY1" fmla="*/ 267854 h 581891"/>
                <a:gd name="connsiteX2" fmla="*/ 37230 w 148067"/>
                <a:gd name="connsiteY2" fmla="*/ 286327 h 581891"/>
                <a:gd name="connsiteX3" fmla="*/ 120357 w 148067"/>
                <a:gd name="connsiteY3" fmla="*/ 350982 h 581891"/>
                <a:gd name="connsiteX4" fmla="*/ 148067 w 148067"/>
                <a:gd name="connsiteY4" fmla="*/ 369454 h 581891"/>
                <a:gd name="connsiteX5" fmla="*/ 138830 w 148067"/>
                <a:gd name="connsiteY5" fmla="*/ 526473 h 581891"/>
                <a:gd name="connsiteX6" fmla="*/ 111121 w 148067"/>
                <a:gd name="connsiteY6" fmla="*/ 535709 h 581891"/>
                <a:gd name="connsiteX7" fmla="*/ 92648 w 148067"/>
                <a:gd name="connsiteY7" fmla="*/ 563418 h 581891"/>
                <a:gd name="connsiteX8" fmla="*/ 64939 w 148067"/>
                <a:gd name="connsiteY8" fmla="*/ 581891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7" h="581891">
                  <a:moveTo>
                    <a:pt x="9521" y="0"/>
                  </a:moveTo>
                  <a:cubicBezTo>
                    <a:pt x="5280" y="67864"/>
                    <a:pt x="-9599" y="196153"/>
                    <a:pt x="9521" y="267854"/>
                  </a:cubicBezTo>
                  <a:cubicBezTo>
                    <a:pt x="12381" y="278580"/>
                    <a:pt x="28702" y="279220"/>
                    <a:pt x="37230" y="286327"/>
                  </a:cubicBezTo>
                  <a:cubicBezTo>
                    <a:pt x="124036" y="358666"/>
                    <a:pt x="-19692" y="257617"/>
                    <a:pt x="120357" y="350982"/>
                  </a:cubicBezTo>
                  <a:lnTo>
                    <a:pt x="148067" y="369454"/>
                  </a:lnTo>
                  <a:cubicBezTo>
                    <a:pt x="144988" y="421794"/>
                    <a:pt x="150204" y="475291"/>
                    <a:pt x="138830" y="526473"/>
                  </a:cubicBezTo>
                  <a:cubicBezTo>
                    <a:pt x="136718" y="535977"/>
                    <a:pt x="118724" y="529627"/>
                    <a:pt x="111121" y="535709"/>
                  </a:cubicBezTo>
                  <a:cubicBezTo>
                    <a:pt x="102453" y="542644"/>
                    <a:pt x="100497" y="555569"/>
                    <a:pt x="92648" y="563418"/>
                  </a:cubicBezTo>
                  <a:cubicBezTo>
                    <a:pt x="84799" y="571267"/>
                    <a:pt x="64939" y="581891"/>
                    <a:pt x="64939" y="5818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3277883A-4CBF-4223-9AAC-9C5AFABC98AD}"/>
                </a:ext>
              </a:extLst>
            </p:cNvPr>
            <p:cNvSpPr/>
            <p:nvPr/>
          </p:nvSpPr>
          <p:spPr>
            <a:xfrm>
              <a:off x="1215970" y="2373874"/>
              <a:ext cx="215808" cy="227636"/>
            </a:xfrm>
            <a:custGeom>
              <a:avLst/>
              <a:gdLst>
                <a:gd name="connsiteX0" fmla="*/ 110836 w 110836"/>
                <a:gd name="connsiteY0" fmla="*/ 0 h 277284"/>
                <a:gd name="connsiteX1" fmla="*/ 36946 w 110836"/>
                <a:gd name="connsiteY1" fmla="*/ 230909 h 277284"/>
                <a:gd name="connsiteX2" fmla="*/ 46182 w 110836"/>
                <a:gd name="connsiteY2" fmla="*/ 258618 h 277284"/>
                <a:gd name="connsiteX3" fmla="*/ 0 w 110836"/>
                <a:gd name="connsiteY3" fmla="*/ 277091 h 277284"/>
              </a:gdLst>
              <a:ahLst/>
              <a:cxnLst>
                <a:cxn ang="0">
                  <a:pos x="connsiteX0" y="connsiteY0"/>
                </a:cxn>
                <a:cxn ang="0">
                  <a:pos x="connsiteX1" y="connsiteY1"/>
                </a:cxn>
                <a:cxn ang="0">
                  <a:pos x="connsiteX2" y="connsiteY2"/>
                </a:cxn>
                <a:cxn ang="0">
                  <a:pos x="connsiteX3" y="connsiteY3"/>
                </a:cxn>
              </a:cxnLst>
              <a:rect l="l" t="t" r="r" b="b"/>
              <a:pathLst>
                <a:path w="110836" h="277284">
                  <a:moveTo>
                    <a:pt x="110836" y="0"/>
                  </a:moveTo>
                  <a:cubicBezTo>
                    <a:pt x="22676" y="146933"/>
                    <a:pt x="16095" y="95380"/>
                    <a:pt x="36946" y="230909"/>
                  </a:cubicBezTo>
                  <a:cubicBezTo>
                    <a:pt x="38426" y="240532"/>
                    <a:pt x="43103" y="249382"/>
                    <a:pt x="46182" y="258618"/>
                  </a:cubicBezTo>
                  <a:cubicBezTo>
                    <a:pt x="13350" y="280507"/>
                    <a:pt x="29574" y="277091"/>
                    <a:pt x="0" y="2770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a:extLst>
              <a:ext uri="{FF2B5EF4-FFF2-40B4-BE49-F238E27FC236}">
                <a16:creationId xmlns:a16="http://schemas.microsoft.com/office/drawing/2014/main" id="{3A32CDB0-BE15-4E4F-8D2B-05B9AEF1BDFF}"/>
              </a:ext>
            </a:extLst>
          </p:cNvPr>
          <p:cNvGrpSpPr/>
          <p:nvPr/>
        </p:nvGrpSpPr>
        <p:grpSpPr>
          <a:xfrm>
            <a:off x="1395559" y="5373605"/>
            <a:ext cx="368297" cy="403690"/>
            <a:chOff x="952500" y="2700665"/>
            <a:chExt cx="657791" cy="391785"/>
          </a:xfrm>
        </p:grpSpPr>
        <p:cxnSp>
          <p:nvCxnSpPr>
            <p:cNvPr id="162" name="直接连接符 161">
              <a:extLst>
                <a:ext uri="{FF2B5EF4-FFF2-40B4-BE49-F238E27FC236}">
                  <a16:creationId xmlns:a16="http://schemas.microsoft.com/office/drawing/2014/main" id="{EB16966B-1AD8-4E88-A3F7-A078AEBCB19C}"/>
                </a:ext>
              </a:extLst>
            </p:cNvPr>
            <p:cNvCxnSpPr/>
            <p:nvPr/>
          </p:nvCxnSpPr>
          <p:spPr>
            <a:xfrm>
              <a:off x="952500" y="2898775"/>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3" name="组合 162">
              <a:extLst>
                <a:ext uri="{FF2B5EF4-FFF2-40B4-BE49-F238E27FC236}">
                  <a16:creationId xmlns:a16="http://schemas.microsoft.com/office/drawing/2014/main" id="{FA656F38-0293-484E-A92D-F6C5B046D34E}"/>
                </a:ext>
              </a:extLst>
            </p:cNvPr>
            <p:cNvGrpSpPr/>
            <p:nvPr/>
          </p:nvGrpSpPr>
          <p:grpSpPr>
            <a:xfrm>
              <a:off x="1114425" y="2705100"/>
              <a:ext cx="98425" cy="387350"/>
              <a:chOff x="1114425" y="2705100"/>
              <a:chExt cx="98425" cy="387350"/>
            </a:xfrm>
          </p:grpSpPr>
          <p:cxnSp>
            <p:nvCxnSpPr>
              <p:cNvPr id="169" name="直接连接符 168">
                <a:extLst>
                  <a:ext uri="{FF2B5EF4-FFF2-40B4-BE49-F238E27FC236}">
                    <a16:creationId xmlns:a16="http://schemas.microsoft.com/office/drawing/2014/main" id="{D93C2473-5CD3-450A-BFD9-DF8099EE7FC0}"/>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E6EE228B-748C-49AF-ADB6-1A6AB136E0CE}"/>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54951A97-E4E6-43BC-B53E-F08F26DCC3BA}"/>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64" name="直接连接符 163">
              <a:extLst>
                <a:ext uri="{FF2B5EF4-FFF2-40B4-BE49-F238E27FC236}">
                  <a16:creationId xmlns:a16="http://schemas.microsoft.com/office/drawing/2014/main" id="{E1723ADA-9FF6-4308-8801-52C74B6F874E}"/>
                </a:ext>
              </a:extLst>
            </p:cNvPr>
            <p:cNvCxnSpPr>
              <a:cxnSpLocks/>
            </p:cNvCxnSpPr>
            <p:nvPr/>
          </p:nvCxnSpPr>
          <p:spPr>
            <a:xfrm>
              <a:off x="1387475" y="2894340"/>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0FF0154B-F210-47D4-B394-711AA4DF33C6}"/>
                </a:ext>
              </a:extLst>
            </p:cNvPr>
            <p:cNvCxnSpPr>
              <a:cxnSpLocks/>
            </p:cNvCxnSpPr>
            <p:nvPr/>
          </p:nvCxnSpPr>
          <p:spPr>
            <a:xfrm>
              <a:off x="1212850" y="270066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F4FA8938-DBA9-4BFF-80ED-0ED637BD77CA}"/>
                </a:ext>
              </a:extLst>
            </p:cNvPr>
            <p:cNvCxnSpPr/>
            <p:nvPr/>
          </p:nvCxnSpPr>
          <p:spPr>
            <a:xfrm>
              <a:off x="1244600" y="2894340"/>
              <a:ext cx="14287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56C9D086-C287-47A3-8778-BFDD82EAA1B0}"/>
                </a:ext>
              </a:extLst>
            </p:cNvPr>
            <p:cNvCxnSpPr>
              <a:cxnSpLocks/>
            </p:cNvCxnSpPr>
            <p:nvPr/>
          </p:nvCxnSpPr>
          <p:spPr>
            <a:xfrm flipH="1">
              <a:off x="1419225" y="2894339"/>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0ACFA0BB-5F8B-4D44-9A27-FC1B370AE86F}"/>
                </a:ext>
              </a:extLst>
            </p:cNvPr>
            <p:cNvCxnSpPr/>
            <p:nvPr/>
          </p:nvCxnSpPr>
          <p:spPr>
            <a:xfrm>
              <a:off x="1448366" y="2894339"/>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组合 123">
            <a:extLst>
              <a:ext uri="{FF2B5EF4-FFF2-40B4-BE49-F238E27FC236}">
                <a16:creationId xmlns:a16="http://schemas.microsoft.com/office/drawing/2014/main" id="{807AF4A2-4D6E-4F92-B83C-FDBC54A9DC59}"/>
              </a:ext>
            </a:extLst>
          </p:cNvPr>
          <p:cNvGrpSpPr/>
          <p:nvPr/>
        </p:nvGrpSpPr>
        <p:grpSpPr>
          <a:xfrm>
            <a:off x="3339909" y="5361241"/>
            <a:ext cx="394106" cy="307567"/>
            <a:chOff x="1793875" y="2984783"/>
            <a:chExt cx="377419" cy="216596"/>
          </a:xfrm>
        </p:grpSpPr>
        <p:cxnSp>
          <p:nvCxnSpPr>
            <p:cNvPr id="135" name="直接连接符 134">
              <a:extLst>
                <a:ext uri="{FF2B5EF4-FFF2-40B4-BE49-F238E27FC236}">
                  <a16:creationId xmlns:a16="http://schemas.microsoft.com/office/drawing/2014/main" id="{F6D64469-1D4F-4D5B-80A1-6F6BD7DAC509}"/>
                </a:ext>
              </a:extLst>
            </p:cNvPr>
            <p:cNvCxnSpPr/>
            <p:nvPr/>
          </p:nvCxnSpPr>
          <p:spPr>
            <a:xfrm>
              <a:off x="1793875" y="3094690"/>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1" name="组合 150">
              <a:extLst>
                <a:ext uri="{FF2B5EF4-FFF2-40B4-BE49-F238E27FC236}">
                  <a16:creationId xmlns:a16="http://schemas.microsoft.com/office/drawing/2014/main" id="{3C85212D-8195-461E-A5C5-6DFE98D00E13}"/>
                </a:ext>
              </a:extLst>
            </p:cNvPr>
            <p:cNvGrpSpPr/>
            <p:nvPr/>
          </p:nvGrpSpPr>
          <p:grpSpPr>
            <a:xfrm>
              <a:off x="1880698" y="2988001"/>
              <a:ext cx="45719" cy="213378"/>
              <a:chOff x="1114425" y="2705100"/>
              <a:chExt cx="98425" cy="387350"/>
            </a:xfrm>
          </p:grpSpPr>
          <p:cxnSp>
            <p:nvCxnSpPr>
              <p:cNvPr id="159" name="直接连接符 158">
                <a:extLst>
                  <a:ext uri="{FF2B5EF4-FFF2-40B4-BE49-F238E27FC236}">
                    <a16:creationId xmlns:a16="http://schemas.microsoft.com/office/drawing/2014/main" id="{6A219E39-7FA9-43C2-9FBD-E188E2B349C0}"/>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6A662991-C30C-4BDA-9FEB-BE03C563F000}"/>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5D5F42C7-6297-4CFC-9548-4FA39AA1555E}"/>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52" name="直接连接符 151">
              <a:extLst>
                <a:ext uri="{FF2B5EF4-FFF2-40B4-BE49-F238E27FC236}">
                  <a16:creationId xmlns:a16="http://schemas.microsoft.com/office/drawing/2014/main" id="{C254CE52-0A2D-4574-9E48-7317230CA381}"/>
                </a:ext>
              </a:extLst>
            </p:cNvPr>
            <p:cNvCxnSpPr>
              <a:cxnSpLocks/>
            </p:cNvCxnSpPr>
            <p:nvPr/>
          </p:nvCxnSpPr>
          <p:spPr>
            <a:xfrm flipV="1">
              <a:off x="2020050" y="3094690"/>
              <a:ext cx="21870" cy="306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EE191EFF-27D1-4D39-B719-68830F5AA8C9}"/>
                </a:ext>
              </a:extLst>
            </p:cNvPr>
            <p:cNvCxnSpPr>
              <a:cxnSpLocks/>
            </p:cNvCxnSpPr>
            <p:nvPr/>
          </p:nvCxnSpPr>
          <p:spPr>
            <a:xfrm>
              <a:off x="1926417" y="2984783"/>
              <a:ext cx="17024" cy="14053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53091222-4984-4634-9E64-8424A2826B77}"/>
                </a:ext>
              </a:extLst>
            </p:cNvPr>
            <p:cNvCxnSpPr/>
            <p:nvPr/>
          </p:nvCxnSpPr>
          <p:spPr>
            <a:xfrm>
              <a:off x="1943441" y="3125318"/>
              <a:ext cx="76609"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BF7B457F-7AD1-40E0-8C4C-1E28B7D1561E}"/>
                </a:ext>
              </a:extLst>
            </p:cNvPr>
            <p:cNvCxnSpPr>
              <a:cxnSpLocks/>
            </p:cNvCxnSpPr>
            <p:nvPr/>
          </p:nvCxnSpPr>
          <p:spPr>
            <a:xfrm flipH="1" flipV="1">
              <a:off x="2037377" y="3094690"/>
              <a:ext cx="16722" cy="3062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59DDD9D9-C1A7-481C-A70F-459D0465273D}"/>
                </a:ext>
              </a:extLst>
            </p:cNvPr>
            <p:cNvCxnSpPr/>
            <p:nvPr/>
          </p:nvCxnSpPr>
          <p:spPr>
            <a:xfrm>
              <a:off x="2052699" y="3125317"/>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05CEFD42-1A68-40DE-AC91-69E733DAF0CB}"/>
                </a:ext>
              </a:extLst>
            </p:cNvPr>
            <p:cNvCxnSpPr>
              <a:cxnSpLocks/>
            </p:cNvCxnSpPr>
            <p:nvPr/>
          </p:nvCxnSpPr>
          <p:spPr>
            <a:xfrm>
              <a:off x="2139522" y="3126926"/>
              <a:ext cx="17024" cy="551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09F6D82B-1588-4C23-A86B-A92813020343}"/>
                </a:ext>
              </a:extLst>
            </p:cNvPr>
            <p:cNvCxnSpPr>
              <a:cxnSpLocks/>
            </p:cNvCxnSpPr>
            <p:nvPr/>
          </p:nvCxnSpPr>
          <p:spPr>
            <a:xfrm flipH="1">
              <a:off x="2154268" y="3121389"/>
              <a:ext cx="17026" cy="5517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3" name="圆柱形 182">
            <a:extLst>
              <a:ext uri="{FF2B5EF4-FFF2-40B4-BE49-F238E27FC236}">
                <a16:creationId xmlns:a16="http://schemas.microsoft.com/office/drawing/2014/main" id="{DB5CBD2E-6A67-4828-B886-AC270E8DC66C}"/>
              </a:ext>
            </a:extLst>
          </p:cNvPr>
          <p:cNvSpPr/>
          <p:nvPr/>
        </p:nvSpPr>
        <p:spPr>
          <a:xfrm>
            <a:off x="3958865" y="1794719"/>
            <a:ext cx="298987" cy="188160"/>
          </a:xfrm>
          <a:prstGeom prst="can">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 空心 28">
            <a:extLst>
              <a:ext uri="{FF2B5EF4-FFF2-40B4-BE49-F238E27FC236}">
                <a16:creationId xmlns:a16="http://schemas.microsoft.com/office/drawing/2014/main" id="{E19CE4D4-34AB-4010-AA1D-5C0DBB9FD0A5}"/>
              </a:ext>
            </a:extLst>
          </p:cNvPr>
          <p:cNvSpPr/>
          <p:nvPr/>
        </p:nvSpPr>
        <p:spPr>
          <a:xfrm>
            <a:off x="5192264" y="3586210"/>
            <a:ext cx="141739" cy="228200"/>
          </a:xfrm>
          <a:prstGeom prst="donut">
            <a:avLst>
              <a:gd name="adj" fmla="val 23744"/>
            </a:avLst>
          </a:prstGeom>
          <a:solidFill>
            <a:srgbClr val="525252"/>
          </a:solidFill>
          <a:ln w="34925">
            <a:solidFill>
              <a:srgbClr val="525252"/>
            </a:solidFill>
          </a:ln>
          <a:scene3d>
            <a:camera prst="perspectiveFront" fov="270000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6" name="文本框 185">
            <a:extLst>
              <a:ext uri="{FF2B5EF4-FFF2-40B4-BE49-F238E27FC236}">
                <a16:creationId xmlns:a16="http://schemas.microsoft.com/office/drawing/2014/main" id="{1075B42C-D48C-4A59-A1C6-C413C09EAF14}"/>
              </a:ext>
            </a:extLst>
          </p:cNvPr>
          <p:cNvSpPr txBox="1"/>
          <p:nvPr/>
        </p:nvSpPr>
        <p:spPr>
          <a:xfrm flipH="1">
            <a:off x="3339909" y="2972528"/>
            <a:ext cx="188803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Piezoelectric Ring</a:t>
            </a:r>
            <a:endParaRPr lang="zh-CN" altLang="en-US" dirty="0">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60CEAFDC-4BF2-4D6A-AB57-3B4CEE951C3C}"/>
              </a:ext>
            </a:extLst>
          </p:cNvPr>
          <p:cNvSpPr/>
          <p:nvPr/>
        </p:nvSpPr>
        <p:spPr>
          <a:xfrm>
            <a:off x="383728" y="782848"/>
            <a:ext cx="2297424" cy="400110"/>
          </a:xfrm>
          <a:prstGeom prst="rect">
            <a:avLst/>
          </a:prstGeom>
        </p:spPr>
        <p:txBody>
          <a:bodyPr wrap="none">
            <a:spAutoFit/>
          </a:bodyPr>
          <a:lstStyle/>
          <a:p>
            <a:r>
              <a:rPr lang="en-US" altLang="zh-CN" sz="2000" b="1" dirty="0">
                <a:latin typeface="Times New Roman" panose="02020603050405020304" pitchFamily="18" charset="0"/>
                <a:cs typeface="Times New Roman" panose="02020603050405020304" pitchFamily="18" charset="0"/>
              </a:rPr>
              <a:t>Excitation methods</a:t>
            </a:r>
            <a:endParaRPr lang="zh-CN" altLang="en-US" sz="2000" b="1" dirty="0">
              <a:latin typeface="Times New Roman" panose="02020603050405020304" pitchFamily="18" charset="0"/>
              <a:cs typeface="Times New Roman" panose="02020603050405020304" pitchFamily="18" charset="0"/>
            </a:endParaRPr>
          </a:p>
        </p:txBody>
      </p:sp>
      <p:sp>
        <p:nvSpPr>
          <p:cNvPr id="188" name="矩形 187">
            <a:extLst>
              <a:ext uri="{FF2B5EF4-FFF2-40B4-BE49-F238E27FC236}">
                <a16:creationId xmlns:a16="http://schemas.microsoft.com/office/drawing/2014/main" id="{167153B2-7B56-4897-9047-0B4537330F1B}"/>
              </a:ext>
            </a:extLst>
          </p:cNvPr>
          <p:cNvSpPr/>
          <p:nvPr/>
        </p:nvSpPr>
        <p:spPr>
          <a:xfrm>
            <a:off x="3478311" y="782848"/>
            <a:ext cx="2013693" cy="400110"/>
          </a:xfrm>
          <a:prstGeom prst="rect">
            <a:avLst/>
          </a:prstGeom>
        </p:spPr>
        <p:txBody>
          <a:bodyPr wrap="none">
            <a:spAutoFit/>
          </a:bodyPr>
          <a:lstStyle/>
          <a:p>
            <a:r>
              <a:rPr lang="en-US" altLang="zh-CN" sz="2000" b="1" dirty="0">
                <a:latin typeface="Times New Roman" panose="02020603050405020304" pitchFamily="18" charset="0"/>
                <a:cs typeface="Times New Roman" panose="02020603050405020304" pitchFamily="18" charset="0"/>
              </a:rPr>
              <a:t>Sensing methods</a:t>
            </a:r>
            <a:endParaRPr lang="zh-CN" altLang="en-US" sz="2000" b="1" dirty="0">
              <a:latin typeface="Times New Roman" panose="02020603050405020304" pitchFamily="18" charset="0"/>
              <a:cs typeface="Times New Roman" panose="02020603050405020304" pitchFamily="18" charset="0"/>
            </a:endParaRPr>
          </a:p>
        </p:txBody>
      </p:sp>
      <p:sp>
        <p:nvSpPr>
          <p:cNvPr id="280" name="文本框 279">
            <a:extLst>
              <a:ext uri="{FF2B5EF4-FFF2-40B4-BE49-F238E27FC236}">
                <a16:creationId xmlns:a16="http://schemas.microsoft.com/office/drawing/2014/main" id="{304E81CE-3454-4369-A78A-A4D109AEEBAD}"/>
              </a:ext>
            </a:extLst>
          </p:cNvPr>
          <p:cNvSpPr txBox="1"/>
          <p:nvPr/>
        </p:nvSpPr>
        <p:spPr>
          <a:xfrm>
            <a:off x="6169236" y="770050"/>
            <a:ext cx="5684694" cy="1261884"/>
          </a:xfrm>
          <a:prstGeom prst="rect">
            <a:avLst/>
          </a:prstGeom>
          <a:solidFill>
            <a:schemeClr val="accent4">
              <a:lumMod val="20000"/>
              <a:lumOff val="80000"/>
            </a:schemeClr>
          </a:solidFill>
          <a:ln w="19050">
            <a:solidFill>
              <a:schemeClr val="accent4">
                <a:lumMod val="75000"/>
              </a:schemeClr>
            </a:solidFill>
            <a:prstDash val="sysDash"/>
          </a:ln>
        </p:spPr>
        <p:txBody>
          <a:bodyPr wrap="square" rtlCol="0">
            <a:spAutoFit/>
          </a:bodyPr>
          <a:lstStyle/>
          <a:p>
            <a:pPr algn="ct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Advantages</a:t>
            </a:r>
            <a:endParaRPr lang="en-US" altLang="zh-CN" dirty="0">
              <a:latin typeface="Times New Roman" panose="02020603050405020304" pitchFamily="18" charset="0"/>
              <a:cs typeface="Times New Roman" panose="02020603050405020304" pitchFamily="18" charset="0"/>
            </a:endParaRP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High penetrating power.</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No-hazardous to operations or nearby personnel.</a:t>
            </a:r>
          </a:p>
        </p:txBody>
      </p:sp>
      <p:sp>
        <p:nvSpPr>
          <p:cNvPr id="281" name="文本框 280">
            <a:extLst>
              <a:ext uri="{FF2B5EF4-FFF2-40B4-BE49-F238E27FC236}">
                <a16:creationId xmlns:a16="http://schemas.microsoft.com/office/drawing/2014/main" id="{3EA59E88-33C9-4906-9A2D-239E2EE9E3B1}"/>
              </a:ext>
            </a:extLst>
          </p:cNvPr>
          <p:cNvSpPr txBox="1"/>
          <p:nvPr/>
        </p:nvSpPr>
        <p:spPr>
          <a:xfrm>
            <a:off x="6170153" y="2101504"/>
            <a:ext cx="5683777" cy="1969770"/>
          </a:xfrm>
          <a:prstGeom prst="rect">
            <a:avLst/>
          </a:prstGeom>
          <a:solidFill>
            <a:schemeClr val="accent6">
              <a:lumMod val="20000"/>
              <a:lumOff val="80000"/>
            </a:schemeClr>
          </a:solidFill>
          <a:ln w="19050">
            <a:solidFill>
              <a:schemeClr val="accent6">
                <a:lumMod val="50000"/>
              </a:schemeClr>
            </a:solidFill>
            <a:prstDash val="sysDash"/>
          </a:ln>
        </p:spPr>
        <p:txBody>
          <a:bodyPr wrap="square" rtlCol="0">
            <a:spAutoFit/>
          </a:bodyPr>
          <a:lstStyle/>
          <a:p>
            <a:pPr algn="ct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Disadvantages</a:t>
            </a:r>
            <a:endParaRPr lang="en-US" altLang="zh-CN" dirty="0">
              <a:latin typeface="Times New Roman" panose="02020603050405020304" pitchFamily="18" charset="0"/>
              <a:cs typeface="Times New Roman" panose="02020603050405020304" pitchFamily="18" charset="0"/>
            </a:endParaRP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A couplant (gel or oil) is needed to enable interference-free transfer the ultrasound.</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Expensive transducer installation and cabling.</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Transducers and cables are vulnerable to damage.</a:t>
            </a:r>
          </a:p>
        </p:txBody>
      </p:sp>
      <p:sp>
        <p:nvSpPr>
          <p:cNvPr id="293" name="矩形 292">
            <a:extLst>
              <a:ext uri="{FF2B5EF4-FFF2-40B4-BE49-F238E27FC236}">
                <a16:creationId xmlns:a16="http://schemas.microsoft.com/office/drawing/2014/main" id="{C25B629E-D022-4ABA-ADF6-A94F242E2031}"/>
              </a:ext>
            </a:extLst>
          </p:cNvPr>
          <p:cNvSpPr/>
          <p:nvPr/>
        </p:nvSpPr>
        <p:spPr>
          <a:xfrm>
            <a:off x="6169236" y="4235593"/>
            <a:ext cx="5684694" cy="1826273"/>
          </a:xfrm>
          <a:prstGeom prst="rect">
            <a:avLst/>
          </a:prstGeom>
          <a:solidFill>
            <a:schemeClr val="accent3">
              <a:lumMod val="20000"/>
              <a:lumOff val="80000"/>
            </a:schemeClr>
          </a:solidFill>
          <a:ln w="25400">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94" name="图片 293">
            <a:extLst>
              <a:ext uri="{FF2B5EF4-FFF2-40B4-BE49-F238E27FC236}">
                <a16:creationId xmlns:a16="http://schemas.microsoft.com/office/drawing/2014/main" id="{72097060-C63A-4360-A00C-D304DFF267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4826" y="4758277"/>
            <a:ext cx="1736824" cy="1156567"/>
          </a:xfrm>
          <a:prstGeom prst="rect">
            <a:avLst/>
          </a:prstGeom>
        </p:spPr>
      </p:pic>
      <p:pic>
        <p:nvPicPr>
          <p:cNvPr id="295" name="图片 294">
            <a:extLst>
              <a:ext uri="{FF2B5EF4-FFF2-40B4-BE49-F238E27FC236}">
                <a16:creationId xmlns:a16="http://schemas.microsoft.com/office/drawing/2014/main" id="{BF47FE16-2638-4B78-880C-523B00344A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82412" y="4758667"/>
            <a:ext cx="1553623" cy="1166052"/>
          </a:xfrm>
          <a:prstGeom prst="rect">
            <a:avLst/>
          </a:prstGeom>
        </p:spPr>
      </p:pic>
      <p:pic>
        <p:nvPicPr>
          <p:cNvPr id="296" name="图片 295">
            <a:extLst>
              <a:ext uri="{FF2B5EF4-FFF2-40B4-BE49-F238E27FC236}">
                <a16:creationId xmlns:a16="http://schemas.microsoft.com/office/drawing/2014/main" id="{8A98E3D1-854E-4139-A0D7-FB7262D178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1785" y="4757887"/>
            <a:ext cx="1722279" cy="1156567"/>
          </a:xfrm>
          <a:prstGeom prst="rect">
            <a:avLst/>
          </a:prstGeom>
        </p:spPr>
      </p:pic>
      <p:sp>
        <p:nvSpPr>
          <p:cNvPr id="297" name="矩形 296">
            <a:extLst>
              <a:ext uri="{FF2B5EF4-FFF2-40B4-BE49-F238E27FC236}">
                <a16:creationId xmlns:a16="http://schemas.microsoft.com/office/drawing/2014/main" id="{279D4B22-D009-46BF-BF64-519C8109A390}"/>
              </a:ext>
            </a:extLst>
          </p:cNvPr>
          <p:cNvSpPr/>
          <p:nvPr/>
        </p:nvSpPr>
        <p:spPr>
          <a:xfrm>
            <a:off x="7879382" y="4254851"/>
            <a:ext cx="2264402" cy="369332"/>
          </a:xfrm>
          <a:prstGeom prst="rect">
            <a:avLst/>
          </a:prstGeom>
        </p:spPr>
        <p:txBody>
          <a:bodyPr wrap="none">
            <a:spAutoFit/>
          </a:bodyPr>
          <a:lstStyle/>
          <a:p>
            <a:r>
              <a:rPr lang="en-US" altLang="zh-CN" b="1" dirty="0">
                <a:latin typeface="Times New Roman" panose="02020603050405020304" pitchFamily="18" charset="0"/>
                <a:cs typeface="Times New Roman" panose="02020603050405020304" pitchFamily="18" charset="0"/>
              </a:rPr>
              <a:t>Service Environment</a:t>
            </a:r>
            <a:endParaRPr lang="zh-CN" altLang="en-US"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C19B1BC2-0EA8-487A-8AED-78ACC4BDDB1C}"/>
              </a:ext>
            </a:extLst>
          </p:cNvPr>
          <p:cNvSpPr/>
          <p:nvPr/>
        </p:nvSpPr>
        <p:spPr>
          <a:xfrm>
            <a:off x="-4996" y="6089368"/>
            <a:ext cx="12196996" cy="769441"/>
          </a:xfrm>
          <a:prstGeom prst="rect">
            <a:avLst/>
          </a:prstGeom>
        </p:spPr>
        <p:txBody>
          <a:bodyPr wrap="square">
            <a:spAutoFit/>
          </a:bodyPr>
          <a:lstStyle/>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A Survey of Developments in  Ultrasonic NDE of Concrete. [J]. </a:t>
            </a:r>
            <a:r>
              <a:rPr lang="en-US" altLang="zh-CN" sz="1100" i="1" dirty="0">
                <a:latin typeface="Times New Roman" panose="02020603050405020304" pitchFamily="18" charset="0"/>
                <a:cs typeface="Times New Roman" panose="02020603050405020304" pitchFamily="18" charset="0"/>
              </a:rPr>
              <a:t>IEEE Transactions on </a:t>
            </a:r>
            <a:r>
              <a:rPr lang="en-US" altLang="zh-CN" sz="1100" i="1" dirty="0" err="1">
                <a:latin typeface="Times New Roman" panose="02020603050405020304" pitchFamily="18" charset="0"/>
                <a:cs typeface="Times New Roman" panose="02020603050405020304" pitchFamily="18" charset="0"/>
              </a:rPr>
              <a:t>Ultrasonics</a:t>
            </a:r>
            <a:r>
              <a:rPr lang="en-US" altLang="zh-CN" sz="1100" i="1" dirty="0">
                <a:latin typeface="Times New Roman" panose="02020603050405020304" pitchFamily="18" charset="0"/>
                <a:cs typeface="Times New Roman" panose="02020603050405020304" pitchFamily="18" charset="0"/>
              </a:rPr>
              <a:t>, Ferroelectrics, and Frequency Control</a:t>
            </a:r>
            <a:r>
              <a:rPr lang="en-US" altLang="zh-CN" sz="1100" dirty="0">
                <a:latin typeface="Times New Roman" panose="02020603050405020304" pitchFamily="18" charset="0"/>
                <a:cs typeface="Times New Roman" panose="02020603050405020304" pitchFamily="18" charset="0"/>
              </a:rPr>
              <a:t>, 1994, vol.41(1): 140-143.</a:t>
            </a:r>
          </a:p>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Damage detection sensitivity characterization of </a:t>
            </a:r>
            <a:r>
              <a:rPr lang="en-US" altLang="zh-CN" sz="1100" dirty="0" err="1">
                <a:latin typeface="Times New Roman" panose="02020603050405020304" pitchFamily="18" charset="0"/>
                <a:cs typeface="Times New Roman" panose="02020603050405020304" pitchFamily="18" charset="0"/>
              </a:rPr>
              <a:t>acousto</a:t>
            </a:r>
            <a:r>
              <a:rPr lang="en-US" altLang="zh-CN" sz="1100" dirty="0">
                <a:latin typeface="Times New Roman" panose="02020603050405020304" pitchFamily="18" charset="0"/>
                <a:cs typeface="Times New Roman" panose="02020603050405020304" pitchFamily="18" charset="0"/>
              </a:rPr>
              <a:t>-ultrasound-based structural health monitoring techniques. [J]. </a:t>
            </a:r>
            <a:r>
              <a:rPr lang="en-US" altLang="zh-CN" sz="1100" i="1" dirty="0">
                <a:latin typeface="Times New Roman" panose="02020603050405020304" pitchFamily="18" charset="0"/>
                <a:cs typeface="Times New Roman" panose="02020603050405020304" pitchFamily="18" charset="0"/>
              </a:rPr>
              <a:t>Structural Health Monitoring</a:t>
            </a:r>
            <a:r>
              <a:rPr lang="en-US" altLang="zh-CN" sz="1100" dirty="0">
                <a:latin typeface="Times New Roman" panose="02020603050405020304" pitchFamily="18" charset="0"/>
                <a:cs typeface="Times New Roman" panose="02020603050405020304" pitchFamily="18" charset="0"/>
              </a:rPr>
              <a:t>, 2016, vol.15(2): 143-161.</a:t>
            </a:r>
          </a:p>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Demonstration of 25-Hz-inspection-speed laser remote sensing for internal concrete defects. [J]. </a:t>
            </a:r>
            <a:r>
              <a:rPr lang="en-US" altLang="zh-CN" sz="1100" i="1" dirty="0">
                <a:latin typeface="Times New Roman" panose="02020603050405020304" pitchFamily="18" charset="0"/>
                <a:cs typeface="Times New Roman" panose="02020603050405020304" pitchFamily="18" charset="0"/>
              </a:rPr>
              <a:t>Journal of Applied Remote Sensing</a:t>
            </a:r>
            <a:r>
              <a:rPr lang="en-US" altLang="zh-CN" sz="1100" dirty="0">
                <a:latin typeface="Times New Roman" panose="02020603050405020304" pitchFamily="18" charset="0"/>
                <a:cs typeface="Times New Roman" panose="02020603050405020304" pitchFamily="18" charset="0"/>
              </a:rPr>
              <a:t>, 2018, vol.12(1): 015009.</a:t>
            </a:r>
          </a:p>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A new non-contacting non-destructive testing method for defect detection in concrete. [J]. </a:t>
            </a:r>
            <a:r>
              <a:rPr lang="en-US" altLang="zh-CN" sz="1100" i="1" dirty="0">
                <a:latin typeface="Times New Roman" panose="02020603050405020304" pitchFamily="18" charset="0"/>
                <a:cs typeface="Times New Roman" panose="02020603050405020304" pitchFamily="18" charset="0"/>
              </a:rPr>
              <a:t>NDT and E International</a:t>
            </a:r>
            <a:r>
              <a:rPr lang="en-US" altLang="zh-CN" sz="1100" dirty="0">
                <a:latin typeface="Times New Roman" panose="02020603050405020304" pitchFamily="18" charset="0"/>
                <a:cs typeface="Times New Roman" panose="02020603050405020304" pitchFamily="18" charset="0"/>
              </a:rPr>
              <a:t>, 2002, vol.35(6): 399-406.</a:t>
            </a:r>
          </a:p>
        </p:txBody>
      </p:sp>
      <p:sp>
        <p:nvSpPr>
          <p:cNvPr id="117" name="灯片编号占位符 3">
            <a:extLst>
              <a:ext uri="{FF2B5EF4-FFF2-40B4-BE49-F238E27FC236}">
                <a16:creationId xmlns:a16="http://schemas.microsoft.com/office/drawing/2014/main" id="{06432179-DA35-46D1-8D09-388DAD934983}"/>
              </a:ext>
            </a:extLst>
          </p:cNvPr>
          <p:cNvSpPr txBox="1">
            <a:spLocks/>
          </p:cNvSpPr>
          <p:nvPr/>
        </p:nvSpPr>
        <p:spPr>
          <a:xfrm>
            <a:off x="9316278" y="6426615"/>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0DF9B2F-2DE2-483B-95D9-81E7E9385051}" type="slidenum">
              <a:rPr lang="zh-CN" altLang="en-US" sz="2000" b="1" smtClean="0">
                <a:solidFill>
                  <a:prstClr val="black"/>
                </a:solidFill>
                <a:latin typeface="Times New Roman" panose="02020603050405020304" pitchFamily="18" charset="0"/>
                <a:ea typeface="微软雅黑"/>
                <a:cs typeface="Times New Roman" panose="02020603050405020304" pitchFamily="18" charset="0"/>
              </a:rPr>
              <a:pPr>
                <a:defRPr/>
              </a:pPr>
              <a:t>15</a:t>
            </a:fld>
            <a:endParaRPr lang="zh-CN" altLang="en-US" sz="2000" b="1"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6" name="矩形 5">
            <a:extLst>
              <a:ext uri="{FF2B5EF4-FFF2-40B4-BE49-F238E27FC236}">
                <a16:creationId xmlns:a16="http://schemas.microsoft.com/office/drawing/2014/main" id="{CCA532EE-D371-4C2C-A372-EA0AD0854D48}"/>
              </a:ext>
            </a:extLst>
          </p:cNvPr>
          <p:cNvSpPr/>
          <p:nvPr/>
        </p:nvSpPr>
        <p:spPr>
          <a:xfrm>
            <a:off x="2960207" y="698344"/>
            <a:ext cx="9099271" cy="3451114"/>
          </a:xfrm>
          <a:prstGeom prst="rect">
            <a:avLst/>
          </a:prstGeom>
          <a:no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436441293"/>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矩形 176">
            <a:extLst>
              <a:ext uri="{FF2B5EF4-FFF2-40B4-BE49-F238E27FC236}">
                <a16:creationId xmlns:a16="http://schemas.microsoft.com/office/drawing/2014/main" id="{A9B1FF6A-6807-4997-9E04-83EEA329D685}"/>
              </a:ext>
            </a:extLst>
          </p:cNvPr>
          <p:cNvSpPr/>
          <p:nvPr/>
        </p:nvSpPr>
        <p:spPr>
          <a:xfrm>
            <a:off x="3134177" y="766157"/>
            <a:ext cx="2743200" cy="5308995"/>
          </a:xfrm>
          <a:prstGeom prst="rect">
            <a:avLst/>
          </a:prstGeom>
          <a:solidFill>
            <a:schemeClr val="accent5">
              <a:lumMod val="20000"/>
              <a:lumOff val="80000"/>
            </a:schemeClr>
          </a:solidFill>
          <a:ln w="317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4" name="矩形 173">
            <a:extLst>
              <a:ext uri="{FF2B5EF4-FFF2-40B4-BE49-F238E27FC236}">
                <a16:creationId xmlns:a16="http://schemas.microsoft.com/office/drawing/2014/main" id="{97DA9266-BA64-476E-841F-7C46E7435F19}"/>
              </a:ext>
            </a:extLst>
          </p:cNvPr>
          <p:cNvSpPr/>
          <p:nvPr/>
        </p:nvSpPr>
        <p:spPr>
          <a:xfrm>
            <a:off x="397190" y="762107"/>
            <a:ext cx="2203590" cy="5308995"/>
          </a:xfrm>
          <a:prstGeom prst="rect">
            <a:avLst/>
          </a:prstGeom>
          <a:solidFill>
            <a:schemeClr val="accent5">
              <a:lumMod val="20000"/>
              <a:lumOff val="80000"/>
            </a:schemeClr>
          </a:solidFill>
          <a:ln w="317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灯片编号占位符 1">
            <a:extLst>
              <a:ext uri="{FF2B5EF4-FFF2-40B4-BE49-F238E27FC236}">
                <a16:creationId xmlns:a16="http://schemas.microsoft.com/office/drawing/2014/main" id="{BE7A5DAE-2D30-44AE-9401-49AFA9CCDABD}"/>
              </a:ext>
            </a:extLst>
          </p:cNvPr>
          <p:cNvSpPr>
            <a:spLocks noGrp="1"/>
          </p:cNvSpPr>
          <p:nvPr>
            <p:ph type="sldNum" sz="quarter" idx="12"/>
          </p:nvPr>
        </p:nvSpPr>
        <p:spPr>
          <a:xfrm>
            <a:off x="8712200" y="5749965"/>
            <a:ext cx="2743200" cy="365125"/>
          </a:xfrm>
          <a:prstGeom prst="rect">
            <a:avLst/>
          </a:prstGeom>
        </p:spPr>
        <p:txBody>
          <a:bodyPr/>
          <a:lstStyle/>
          <a:p>
            <a:fld id="{10DF9B2F-2DE2-483B-95D9-81E7E9385051}" type="slidenum">
              <a:rPr lang="zh-CN" altLang="en-US" smtClean="0"/>
              <a:pPr/>
              <a:t>16</a:t>
            </a:fld>
            <a:endParaRPr lang="zh-CN" altLang="en-US"/>
          </a:p>
        </p:txBody>
      </p:sp>
      <p:sp>
        <p:nvSpPr>
          <p:cNvPr id="3" name="矩形 58">
            <a:extLst>
              <a:ext uri="{FF2B5EF4-FFF2-40B4-BE49-F238E27FC236}">
                <a16:creationId xmlns:a16="http://schemas.microsoft.com/office/drawing/2014/main" id="{0E16751E-D8A6-4A4E-B209-B76D0E082318}"/>
              </a:ext>
            </a:extLst>
          </p:cNvPr>
          <p:cNvSpPr/>
          <p:nvPr/>
        </p:nvSpPr>
        <p:spPr>
          <a:xfrm>
            <a:off x="0" y="0"/>
            <a:ext cx="12192000" cy="638825"/>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defTabSz="457200">
              <a:defRPr/>
            </a:pP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2.5</a:t>
            </a:r>
            <a:r>
              <a:rPr kumimoji="0" lang="en-US" altLang="zh-CN" sz="40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a:t>
            </a: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Literature Review - </a:t>
            </a:r>
            <a:r>
              <a:rPr lang="en-US" altLang="zh-CN" sz="2000" b="1" dirty="0">
                <a:solidFill>
                  <a:prstClr val="white"/>
                </a:solidFill>
                <a:latin typeface="Arial" panose="020B0604020202020204" pitchFamily="34" charset="0"/>
                <a:ea typeface="宋体" panose="02010600030101010101" pitchFamily="2" charset="-122"/>
                <a:cs typeface="Arial" panose="020B0604020202020204" pitchFamily="34" charset="0"/>
              </a:rPr>
              <a:t>Ultrasonic Method</a:t>
            </a:r>
          </a:p>
        </p:txBody>
      </p:sp>
      <p:pic>
        <p:nvPicPr>
          <p:cNvPr id="4" name="图片 3">
            <a:extLst>
              <a:ext uri="{FF2B5EF4-FFF2-40B4-BE49-F238E27FC236}">
                <a16:creationId xmlns:a16="http://schemas.microsoft.com/office/drawing/2014/main" id="{A065AB77-C49D-4389-A8FA-12C06EE794E7}"/>
              </a:ext>
            </a:extLst>
          </p:cNvPr>
          <p:cNvPicPr>
            <a:picLocks noChangeAspect="1"/>
          </p:cNvPicPr>
          <p:nvPr/>
        </p:nvPicPr>
        <p:blipFill rotWithShape="1">
          <a:blip r:embed="rId4">
            <a:extLst>
              <a:ext uri="{28A0092B-C50C-407E-A947-70E740481C1C}">
                <a14:useLocalDpi xmlns:a14="http://schemas.microsoft.com/office/drawing/2010/main" val="0"/>
              </a:ext>
            </a:extLst>
          </a:blip>
          <a:srcRect t="9911" b="8712"/>
          <a:stretch/>
        </p:blipFill>
        <p:spPr>
          <a:xfrm>
            <a:off x="11404796" y="5690"/>
            <a:ext cx="778037" cy="633135"/>
          </a:xfrm>
          <a:prstGeom prst="rect">
            <a:avLst/>
          </a:prstGeom>
        </p:spPr>
      </p:pic>
      <p:sp>
        <p:nvSpPr>
          <p:cNvPr id="22" name="矩形 21">
            <a:extLst>
              <a:ext uri="{FF2B5EF4-FFF2-40B4-BE49-F238E27FC236}">
                <a16:creationId xmlns:a16="http://schemas.microsoft.com/office/drawing/2014/main" id="{43E218ED-426C-4878-AC49-4C861792394A}"/>
              </a:ext>
            </a:extLst>
          </p:cNvPr>
          <p:cNvSpPr/>
          <p:nvPr/>
        </p:nvSpPr>
        <p:spPr>
          <a:xfrm>
            <a:off x="723344" y="4399409"/>
            <a:ext cx="1561308" cy="293077"/>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Impact laser</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26" name="箭头: 燕尾形 125">
            <a:extLst>
              <a:ext uri="{FF2B5EF4-FFF2-40B4-BE49-F238E27FC236}">
                <a16:creationId xmlns:a16="http://schemas.microsoft.com/office/drawing/2014/main" id="{6E484AC8-E308-480A-8552-8E0E67E7DF7B}"/>
              </a:ext>
            </a:extLst>
          </p:cNvPr>
          <p:cNvSpPr/>
          <p:nvPr/>
        </p:nvSpPr>
        <p:spPr>
          <a:xfrm rot="5400000">
            <a:off x="1295513" y="4823282"/>
            <a:ext cx="403875" cy="279135"/>
          </a:xfrm>
          <a:prstGeom prst="notchedRightArrow">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文本框 126">
            <a:extLst>
              <a:ext uri="{FF2B5EF4-FFF2-40B4-BE49-F238E27FC236}">
                <a16:creationId xmlns:a16="http://schemas.microsoft.com/office/drawing/2014/main" id="{61B4015E-C0AE-44EC-AFFC-132CC34314BF}"/>
              </a:ext>
            </a:extLst>
          </p:cNvPr>
          <p:cNvSpPr txBox="1"/>
          <p:nvPr/>
        </p:nvSpPr>
        <p:spPr>
          <a:xfrm flipH="1">
            <a:off x="4271390" y="4696481"/>
            <a:ext cx="180296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Detection laser</a:t>
            </a:r>
            <a:endParaRPr lang="zh-CN" altLang="en-US" dirty="0">
              <a:latin typeface="Times New Roman" panose="02020603050405020304" pitchFamily="18" charset="0"/>
              <a:cs typeface="Times New Roman" panose="02020603050405020304" pitchFamily="18" charset="0"/>
            </a:endParaRPr>
          </a:p>
        </p:txBody>
      </p:sp>
      <p:grpSp>
        <p:nvGrpSpPr>
          <p:cNvPr id="128" name="组合 127">
            <a:extLst>
              <a:ext uri="{FF2B5EF4-FFF2-40B4-BE49-F238E27FC236}">
                <a16:creationId xmlns:a16="http://schemas.microsoft.com/office/drawing/2014/main" id="{90589C4D-CC87-4EC7-873A-A0C1B2889B68}"/>
              </a:ext>
            </a:extLst>
          </p:cNvPr>
          <p:cNvGrpSpPr/>
          <p:nvPr/>
        </p:nvGrpSpPr>
        <p:grpSpPr>
          <a:xfrm flipH="1">
            <a:off x="3979090" y="4208753"/>
            <a:ext cx="238781" cy="501270"/>
            <a:chOff x="1108364" y="3103418"/>
            <a:chExt cx="286327" cy="723961"/>
          </a:xfrm>
        </p:grpSpPr>
        <p:sp>
          <p:nvSpPr>
            <p:cNvPr id="129" name="矩形 128">
              <a:extLst>
                <a:ext uri="{FF2B5EF4-FFF2-40B4-BE49-F238E27FC236}">
                  <a16:creationId xmlns:a16="http://schemas.microsoft.com/office/drawing/2014/main" id="{E6E7A32E-79CF-4C7B-9EC1-7D08F0720E4F}"/>
                </a:ext>
              </a:extLst>
            </p:cNvPr>
            <p:cNvSpPr/>
            <p:nvPr/>
          </p:nvSpPr>
          <p:spPr>
            <a:xfrm>
              <a:off x="1108364" y="3103418"/>
              <a:ext cx="286327" cy="572655"/>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矩形 129">
              <a:extLst>
                <a:ext uri="{FF2B5EF4-FFF2-40B4-BE49-F238E27FC236}">
                  <a16:creationId xmlns:a16="http://schemas.microsoft.com/office/drawing/2014/main" id="{18AEF140-758E-417A-9014-8272E2A0328A}"/>
                </a:ext>
              </a:extLst>
            </p:cNvPr>
            <p:cNvSpPr/>
            <p:nvPr/>
          </p:nvSpPr>
          <p:spPr>
            <a:xfrm>
              <a:off x="1184563" y="3679597"/>
              <a:ext cx="133928" cy="14778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1" name="直接箭头连接符 130">
            <a:extLst>
              <a:ext uri="{FF2B5EF4-FFF2-40B4-BE49-F238E27FC236}">
                <a16:creationId xmlns:a16="http://schemas.microsoft.com/office/drawing/2014/main" id="{C4ACE9DC-15E9-4123-9A8E-689B54B295C2}"/>
              </a:ext>
            </a:extLst>
          </p:cNvPr>
          <p:cNvCxnSpPr>
            <a:cxnSpLocks/>
          </p:cNvCxnSpPr>
          <p:nvPr/>
        </p:nvCxnSpPr>
        <p:spPr>
          <a:xfrm flipH="1">
            <a:off x="4067807" y="4713425"/>
            <a:ext cx="1" cy="430126"/>
          </a:xfrm>
          <a:prstGeom prst="straightConnector1">
            <a:avLst/>
          </a:prstGeom>
          <a:ln w="15875">
            <a:solidFill>
              <a:schemeClr val="accent1">
                <a:lumMod val="75000"/>
              </a:schemeClr>
            </a:solidFill>
            <a:tailEnd type="stealth" w="lg" len="lg"/>
          </a:ln>
        </p:spPr>
        <p:style>
          <a:lnRef idx="1">
            <a:schemeClr val="dk1"/>
          </a:lnRef>
          <a:fillRef idx="0">
            <a:schemeClr val="dk1"/>
          </a:fillRef>
          <a:effectRef idx="0">
            <a:schemeClr val="dk1"/>
          </a:effectRef>
          <a:fontRef idx="minor">
            <a:schemeClr val="tx1"/>
          </a:fontRef>
        </p:style>
      </p:cxnSp>
      <p:sp>
        <p:nvSpPr>
          <p:cNvPr id="132" name="arrow-squiggly_32188">
            <a:extLst>
              <a:ext uri="{FF2B5EF4-FFF2-40B4-BE49-F238E27FC236}">
                <a16:creationId xmlns:a16="http://schemas.microsoft.com/office/drawing/2014/main" id="{E6EEA38A-95F8-423C-A226-E7952F95D1EB}"/>
              </a:ext>
            </a:extLst>
          </p:cNvPr>
          <p:cNvSpPr/>
          <p:nvPr/>
        </p:nvSpPr>
        <p:spPr>
          <a:xfrm>
            <a:off x="4121327" y="4710023"/>
            <a:ext cx="76256" cy="422146"/>
          </a:xfrm>
          <a:custGeom>
            <a:avLst/>
            <a:gdLst>
              <a:gd name="T0" fmla="*/ 602275 w 602487"/>
              <a:gd name="T1" fmla="*/ 602275 w 602487"/>
              <a:gd name="T2" fmla="*/ 602275 w 602487"/>
              <a:gd name="T3" fmla="*/ 602275 w 602487"/>
              <a:gd name="T4" fmla="*/ 602275 w 602487"/>
              <a:gd name="T5" fmla="*/ 602275 w 602487"/>
              <a:gd name="T6" fmla="*/ 602275 w 602487"/>
              <a:gd name="T7" fmla="*/ 602275 w 602487"/>
              <a:gd name="T8" fmla="*/ 602275 w 602487"/>
              <a:gd name="T9" fmla="*/ 602275 w 602487"/>
              <a:gd name="T10" fmla="*/ 602275 w 602487"/>
              <a:gd name="T11" fmla="*/ 602275 w 602487"/>
              <a:gd name="T12" fmla="*/ 602275 w 602487"/>
              <a:gd name="T13" fmla="*/ 602275 w 602487"/>
              <a:gd name="T14" fmla="*/ 602275 w 602487"/>
              <a:gd name="T15" fmla="*/ 602275 w 602487"/>
              <a:gd name="T16" fmla="*/ 602275 w 602487"/>
              <a:gd name="T17" fmla="*/ 602275 w 602487"/>
              <a:gd name="T18" fmla="*/ 602275 w 602487"/>
              <a:gd name="T19" fmla="*/ 602275 w 602487"/>
              <a:gd name="T20" fmla="*/ 602275 w 602487"/>
              <a:gd name="T21" fmla="*/ 602275 w 602487"/>
              <a:gd name="T22" fmla="*/ 602275 w 602487"/>
              <a:gd name="T23" fmla="*/ 602275 w 602487"/>
              <a:gd name="T24" fmla="*/ 602275 w 602487"/>
              <a:gd name="T25" fmla="*/ 602275 w 602487"/>
              <a:gd name="T26" fmla="*/ 602275 w 602487"/>
              <a:gd name="T27" fmla="*/ 602275 w 602487"/>
              <a:gd name="T28" fmla="*/ 602275 w 602487"/>
              <a:gd name="T29" fmla="*/ 602275 w 602487"/>
              <a:gd name="T30" fmla="*/ 602275 w 602487"/>
              <a:gd name="T31" fmla="*/ 602275 w 602487"/>
              <a:gd name="T32" fmla="*/ 602275 w 602487"/>
              <a:gd name="T33" fmla="*/ 602275 w 602487"/>
              <a:gd name="T34" fmla="*/ 602275 w 602487"/>
              <a:gd name="T35" fmla="*/ 602275 w 602487"/>
              <a:gd name="T36" fmla="*/ 602275 w 602487"/>
              <a:gd name="T37" fmla="*/ 602275 w 602487"/>
              <a:gd name="T38" fmla="*/ 602275 w 602487"/>
              <a:gd name="T39" fmla="*/ 602275 w 602487"/>
              <a:gd name="T40" fmla="*/ 602275 w 602487"/>
              <a:gd name="T41" fmla="*/ 602275 w 602487"/>
              <a:gd name="T42" fmla="*/ 602275 w 602487"/>
              <a:gd name="T43" fmla="*/ 602275 w 602487"/>
              <a:gd name="T44" fmla="*/ 602275 w 602487"/>
              <a:gd name="T45" fmla="*/ 602275 w 602487"/>
              <a:gd name="T46" fmla="*/ 602275 w 602487"/>
              <a:gd name="T47" fmla="*/ 602275 w 602487"/>
              <a:gd name="T48" fmla="*/ 602275 w 602487"/>
              <a:gd name="T49" fmla="*/ 602275 w 602487"/>
              <a:gd name="T50" fmla="*/ 602275 w 602487"/>
              <a:gd name="T51" fmla="*/ 602275 w 602487"/>
              <a:gd name="T52" fmla="*/ 602275 w 602487"/>
              <a:gd name="T53" fmla="*/ 602275 w 602487"/>
              <a:gd name="T54" fmla="*/ 602275 w 602487"/>
              <a:gd name="T55" fmla="*/ 602275 w 602487"/>
              <a:gd name="T56" fmla="*/ 602275 w 602487"/>
              <a:gd name="T57" fmla="*/ 602275 w 602487"/>
              <a:gd name="T58" fmla="*/ 602275 w 602487"/>
              <a:gd name="T59" fmla="*/ 602275 w 602487"/>
              <a:gd name="T60" fmla="*/ 602275 w 602487"/>
              <a:gd name="T61" fmla="*/ 602275 w 602487"/>
              <a:gd name="T62" fmla="*/ 602275 w 602487"/>
              <a:gd name="T63" fmla="*/ 602275 w 602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25" h="6935">
                <a:moveTo>
                  <a:pt x="2170" y="6270"/>
                </a:moveTo>
                <a:lnTo>
                  <a:pt x="2171" y="6270"/>
                </a:lnTo>
                <a:cubicBezTo>
                  <a:pt x="1975" y="6409"/>
                  <a:pt x="1853" y="6664"/>
                  <a:pt x="1853" y="6935"/>
                </a:cubicBezTo>
                <a:lnTo>
                  <a:pt x="1143" y="6935"/>
                </a:lnTo>
                <a:cubicBezTo>
                  <a:pt x="1143" y="6546"/>
                  <a:pt x="1321" y="6180"/>
                  <a:pt x="1621" y="5942"/>
                </a:cubicBezTo>
                <a:cubicBezTo>
                  <a:pt x="1805" y="5797"/>
                  <a:pt x="1915" y="5557"/>
                  <a:pt x="1915" y="5297"/>
                </a:cubicBezTo>
                <a:cubicBezTo>
                  <a:pt x="1915" y="4851"/>
                  <a:pt x="1604" y="4540"/>
                  <a:pt x="1325" y="4540"/>
                </a:cubicBezTo>
                <a:lnTo>
                  <a:pt x="1325" y="4534"/>
                </a:lnTo>
                <a:cubicBezTo>
                  <a:pt x="660" y="4471"/>
                  <a:pt x="156" y="3937"/>
                  <a:pt x="156" y="3266"/>
                </a:cubicBezTo>
                <a:cubicBezTo>
                  <a:pt x="156" y="2888"/>
                  <a:pt x="319" y="2538"/>
                  <a:pt x="605" y="2297"/>
                </a:cubicBezTo>
                <a:lnTo>
                  <a:pt x="605" y="2297"/>
                </a:lnTo>
                <a:cubicBezTo>
                  <a:pt x="726" y="2195"/>
                  <a:pt x="812" y="2048"/>
                  <a:pt x="852" y="1884"/>
                </a:cubicBezTo>
                <a:lnTo>
                  <a:pt x="852" y="959"/>
                </a:lnTo>
                <a:lnTo>
                  <a:pt x="88" y="1178"/>
                </a:lnTo>
                <a:cubicBezTo>
                  <a:pt x="62" y="1186"/>
                  <a:pt x="33" y="1180"/>
                  <a:pt x="16" y="1164"/>
                </a:cubicBezTo>
                <a:cubicBezTo>
                  <a:pt x="0" y="1148"/>
                  <a:pt x="0" y="1126"/>
                  <a:pt x="17" y="1110"/>
                </a:cubicBezTo>
                <a:lnTo>
                  <a:pt x="1171" y="17"/>
                </a:lnTo>
                <a:cubicBezTo>
                  <a:pt x="1183" y="6"/>
                  <a:pt x="1201" y="0"/>
                  <a:pt x="1220" y="0"/>
                </a:cubicBezTo>
                <a:cubicBezTo>
                  <a:pt x="1239" y="0"/>
                  <a:pt x="1257" y="6"/>
                  <a:pt x="1268" y="17"/>
                </a:cubicBezTo>
                <a:lnTo>
                  <a:pt x="2423" y="1110"/>
                </a:lnTo>
                <a:cubicBezTo>
                  <a:pt x="2431" y="1118"/>
                  <a:pt x="2436" y="1127"/>
                  <a:pt x="2436" y="1137"/>
                </a:cubicBezTo>
                <a:cubicBezTo>
                  <a:pt x="2436" y="1146"/>
                  <a:pt x="2432" y="1156"/>
                  <a:pt x="2423" y="1164"/>
                </a:cubicBezTo>
                <a:cubicBezTo>
                  <a:pt x="2407" y="1180"/>
                  <a:pt x="2378" y="1186"/>
                  <a:pt x="2352" y="1178"/>
                </a:cubicBezTo>
                <a:lnTo>
                  <a:pt x="1587" y="959"/>
                </a:lnTo>
                <a:lnTo>
                  <a:pt x="1587" y="1607"/>
                </a:lnTo>
                <a:cubicBezTo>
                  <a:pt x="1606" y="1990"/>
                  <a:pt x="1449" y="2363"/>
                  <a:pt x="1164" y="2616"/>
                </a:cubicBezTo>
                <a:lnTo>
                  <a:pt x="1165" y="2617"/>
                </a:lnTo>
                <a:cubicBezTo>
                  <a:pt x="978" y="2760"/>
                  <a:pt x="867" y="3003"/>
                  <a:pt x="867" y="3266"/>
                </a:cubicBezTo>
                <a:cubicBezTo>
                  <a:pt x="867" y="3712"/>
                  <a:pt x="1177" y="4023"/>
                  <a:pt x="1456" y="4023"/>
                </a:cubicBezTo>
                <a:lnTo>
                  <a:pt x="1456" y="4030"/>
                </a:lnTo>
                <a:cubicBezTo>
                  <a:pt x="2121" y="4092"/>
                  <a:pt x="2625" y="4627"/>
                  <a:pt x="2625" y="5297"/>
                </a:cubicBezTo>
                <a:cubicBezTo>
                  <a:pt x="2625" y="5678"/>
                  <a:pt x="2460" y="6029"/>
                  <a:pt x="2170" y="6270"/>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立方体 50">
            <a:extLst>
              <a:ext uri="{FF2B5EF4-FFF2-40B4-BE49-F238E27FC236}">
                <a16:creationId xmlns:a16="http://schemas.microsoft.com/office/drawing/2014/main" id="{80EDB8F6-9B94-421A-8831-8482E6AC0E4F}"/>
              </a:ext>
            </a:extLst>
          </p:cNvPr>
          <p:cNvSpPr/>
          <p:nvPr/>
        </p:nvSpPr>
        <p:spPr>
          <a:xfrm>
            <a:off x="549790" y="1950338"/>
            <a:ext cx="4784213" cy="638825"/>
          </a:xfrm>
          <a:prstGeom prst="cub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a:extLst>
              <a:ext uri="{FF2B5EF4-FFF2-40B4-BE49-F238E27FC236}">
                <a16:creationId xmlns:a16="http://schemas.microsoft.com/office/drawing/2014/main" id="{E3385A92-A89C-4DBD-9D88-A45551D5C353}"/>
              </a:ext>
            </a:extLst>
          </p:cNvPr>
          <p:cNvGrpSpPr/>
          <p:nvPr/>
        </p:nvGrpSpPr>
        <p:grpSpPr>
          <a:xfrm>
            <a:off x="2034385" y="2113518"/>
            <a:ext cx="240062" cy="443815"/>
            <a:chOff x="1215970" y="2234665"/>
            <a:chExt cx="316520" cy="366845"/>
          </a:xfrm>
        </p:grpSpPr>
        <p:sp>
          <p:nvSpPr>
            <p:cNvPr id="57" name="任意多边形: 形状 56">
              <a:extLst>
                <a:ext uri="{FF2B5EF4-FFF2-40B4-BE49-F238E27FC236}">
                  <a16:creationId xmlns:a16="http://schemas.microsoft.com/office/drawing/2014/main" id="{6357DBFB-E320-486B-A3E2-2D4C36180722}"/>
                </a:ext>
              </a:extLst>
            </p:cNvPr>
            <p:cNvSpPr/>
            <p:nvPr/>
          </p:nvSpPr>
          <p:spPr>
            <a:xfrm>
              <a:off x="1417170" y="2234665"/>
              <a:ext cx="115320" cy="292342"/>
            </a:xfrm>
            <a:custGeom>
              <a:avLst/>
              <a:gdLst>
                <a:gd name="connsiteX0" fmla="*/ 9521 w 148067"/>
                <a:gd name="connsiteY0" fmla="*/ 0 h 581891"/>
                <a:gd name="connsiteX1" fmla="*/ 9521 w 148067"/>
                <a:gd name="connsiteY1" fmla="*/ 267854 h 581891"/>
                <a:gd name="connsiteX2" fmla="*/ 37230 w 148067"/>
                <a:gd name="connsiteY2" fmla="*/ 286327 h 581891"/>
                <a:gd name="connsiteX3" fmla="*/ 120357 w 148067"/>
                <a:gd name="connsiteY3" fmla="*/ 350982 h 581891"/>
                <a:gd name="connsiteX4" fmla="*/ 148067 w 148067"/>
                <a:gd name="connsiteY4" fmla="*/ 369454 h 581891"/>
                <a:gd name="connsiteX5" fmla="*/ 138830 w 148067"/>
                <a:gd name="connsiteY5" fmla="*/ 526473 h 581891"/>
                <a:gd name="connsiteX6" fmla="*/ 111121 w 148067"/>
                <a:gd name="connsiteY6" fmla="*/ 535709 h 581891"/>
                <a:gd name="connsiteX7" fmla="*/ 92648 w 148067"/>
                <a:gd name="connsiteY7" fmla="*/ 563418 h 581891"/>
                <a:gd name="connsiteX8" fmla="*/ 64939 w 148067"/>
                <a:gd name="connsiteY8" fmla="*/ 581891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7" h="581891">
                  <a:moveTo>
                    <a:pt x="9521" y="0"/>
                  </a:moveTo>
                  <a:cubicBezTo>
                    <a:pt x="5280" y="67864"/>
                    <a:pt x="-9599" y="196153"/>
                    <a:pt x="9521" y="267854"/>
                  </a:cubicBezTo>
                  <a:cubicBezTo>
                    <a:pt x="12381" y="278580"/>
                    <a:pt x="28702" y="279220"/>
                    <a:pt x="37230" y="286327"/>
                  </a:cubicBezTo>
                  <a:cubicBezTo>
                    <a:pt x="124036" y="358666"/>
                    <a:pt x="-19692" y="257617"/>
                    <a:pt x="120357" y="350982"/>
                  </a:cubicBezTo>
                  <a:lnTo>
                    <a:pt x="148067" y="369454"/>
                  </a:lnTo>
                  <a:cubicBezTo>
                    <a:pt x="144988" y="421794"/>
                    <a:pt x="150204" y="475291"/>
                    <a:pt x="138830" y="526473"/>
                  </a:cubicBezTo>
                  <a:cubicBezTo>
                    <a:pt x="136718" y="535977"/>
                    <a:pt x="118724" y="529627"/>
                    <a:pt x="111121" y="535709"/>
                  </a:cubicBezTo>
                  <a:cubicBezTo>
                    <a:pt x="102453" y="542644"/>
                    <a:pt x="100497" y="555569"/>
                    <a:pt x="92648" y="563418"/>
                  </a:cubicBezTo>
                  <a:cubicBezTo>
                    <a:pt x="84799" y="571267"/>
                    <a:pt x="64939" y="581891"/>
                    <a:pt x="64939" y="5818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F2A4FE69-109C-4402-946B-A021BDF48807}"/>
                </a:ext>
              </a:extLst>
            </p:cNvPr>
            <p:cNvSpPr/>
            <p:nvPr/>
          </p:nvSpPr>
          <p:spPr>
            <a:xfrm>
              <a:off x="1215970" y="2373874"/>
              <a:ext cx="215808" cy="227636"/>
            </a:xfrm>
            <a:custGeom>
              <a:avLst/>
              <a:gdLst>
                <a:gd name="connsiteX0" fmla="*/ 110836 w 110836"/>
                <a:gd name="connsiteY0" fmla="*/ 0 h 277284"/>
                <a:gd name="connsiteX1" fmla="*/ 36946 w 110836"/>
                <a:gd name="connsiteY1" fmla="*/ 230909 h 277284"/>
                <a:gd name="connsiteX2" fmla="*/ 46182 w 110836"/>
                <a:gd name="connsiteY2" fmla="*/ 258618 h 277284"/>
                <a:gd name="connsiteX3" fmla="*/ 0 w 110836"/>
                <a:gd name="connsiteY3" fmla="*/ 277091 h 277284"/>
              </a:gdLst>
              <a:ahLst/>
              <a:cxnLst>
                <a:cxn ang="0">
                  <a:pos x="connsiteX0" y="connsiteY0"/>
                </a:cxn>
                <a:cxn ang="0">
                  <a:pos x="connsiteX1" y="connsiteY1"/>
                </a:cxn>
                <a:cxn ang="0">
                  <a:pos x="connsiteX2" y="connsiteY2"/>
                </a:cxn>
                <a:cxn ang="0">
                  <a:pos x="connsiteX3" y="connsiteY3"/>
                </a:cxn>
              </a:cxnLst>
              <a:rect l="l" t="t" r="r" b="b"/>
              <a:pathLst>
                <a:path w="110836" h="277284">
                  <a:moveTo>
                    <a:pt x="110836" y="0"/>
                  </a:moveTo>
                  <a:cubicBezTo>
                    <a:pt x="22676" y="146933"/>
                    <a:pt x="16095" y="95380"/>
                    <a:pt x="36946" y="230909"/>
                  </a:cubicBezTo>
                  <a:cubicBezTo>
                    <a:pt x="38426" y="240532"/>
                    <a:pt x="43103" y="249382"/>
                    <a:pt x="46182" y="258618"/>
                  </a:cubicBezTo>
                  <a:cubicBezTo>
                    <a:pt x="13350" y="280507"/>
                    <a:pt x="29574" y="277091"/>
                    <a:pt x="0" y="2770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a:extLst>
              <a:ext uri="{FF2B5EF4-FFF2-40B4-BE49-F238E27FC236}">
                <a16:creationId xmlns:a16="http://schemas.microsoft.com/office/drawing/2014/main" id="{17405966-AA01-41FE-8A7F-A1AC9D38F4FF}"/>
              </a:ext>
            </a:extLst>
          </p:cNvPr>
          <p:cNvGrpSpPr/>
          <p:nvPr/>
        </p:nvGrpSpPr>
        <p:grpSpPr>
          <a:xfrm>
            <a:off x="1509861" y="2171995"/>
            <a:ext cx="368297" cy="403690"/>
            <a:chOff x="952500" y="2700665"/>
            <a:chExt cx="657791" cy="391785"/>
          </a:xfrm>
        </p:grpSpPr>
        <p:cxnSp>
          <p:nvCxnSpPr>
            <p:cNvPr id="63" name="直接连接符 62">
              <a:extLst>
                <a:ext uri="{FF2B5EF4-FFF2-40B4-BE49-F238E27FC236}">
                  <a16:creationId xmlns:a16="http://schemas.microsoft.com/office/drawing/2014/main" id="{EC000C8D-65BF-499D-9377-018920053076}"/>
                </a:ext>
              </a:extLst>
            </p:cNvPr>
            <p:cNvCxnSpPr/>
            <p:nvPr/>
          </p:nvCxnSpPr>
          <p:spPr>
            <a:xfrm>
              <a:off x="952500" y="2898775"/>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4" name="组合 63">
              <a:extLst>
                <a:ext uri="{FF2B5EF4-FFF2-40B4-BE49-F238E27FC236}">
                  <a16:creationId xmlns:a16="http://schemas.microsoft.com/office/drawing/2014/main" id="{48F05FDB-5558-42E4-9682-C9B52436DEFF}"/>
                </a:ext>
              </a:extLst>
            </p:cNvPr>
            <p:cNvGrpSpPr/>
            <p:nvPr/>
          </p:nvGrpSpPr>
          <p:grpSpPr>
            <a:xfrm>
              <a:off x="1114425" y="2705100"/>
              <a:ext cx="98425" cy="387350"/>
              <a:chOff x="1114425" y="2705100"/>
              <a:chExt cx="98425" cy="387350"/>
            </a:xfrm>
          </p:grpSpPr>
          <p:cxnSp>
            <p:nvCxnSpPr>
              <p:cNvPr id="70" name="直接连接符 69">
                <a:extLst>
                  <a:ext uri="{FF2B5EF4-FFF2-40B4-BE49-F238E27FC236}">
                    <a16:creationId xmlns:a16="http://schemas.microsoft.com/office/drawing/2014/main" id="{57EE3F30-FAA5-4FB3-A92F-8BDD28C7ACE4}"/>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35736997-E8B8-4E64-AD4E-B9E2E38B327D}"/>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227DD370-6D90-4B23-854E-0262A7C3D9D7}"/>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65" name="直接连接符 64">
              <a:extLst>
                <a:ext uri="{FF2B5EF4-FFF2-40B4-BE49-F238E27FC236}">
                  <a16:creationId xmlns:a16="http://schemas.microsoft.com/office/drawing/2014/main" id="{5724CA34-21A0-4EA5-BDC3-66C13367477D}"/>
                </a:ext>
              </a:extLst>
            </p:cNvPr>
            <p:cNvCxnSpPr>
              <a:cxnSpLocks/>
            </p:cNvCxnSpPr>
            <p:nvPr/>
          </p:nvCxnSpPr>
          <p:spPr>
            <a:xfrm>
              <a:off x="1387475" y="2894340"/>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C2969A29-2A38-4BAC-9E0C-500A02EF2EF3}"/>
                </a:ext>
              </a:extLst>
            </p:cNvPr>
            <p:cNvCxnSpPr>
              <a:cxnSpLocks/>
            </p:cNvCxnSpPr>
            <p:nvPr/>
          </p:nvCxnSpPr>
          <p:spPr>
            <a:xfrm>
              <a:off x="1212850" y="270066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0635FBB9-2E8C-4C11-BEB7-A6A59DA09D69}"/>
                </a:ext>
              </a:extLst>
            </p:cNvPr>
            <p:cNvCxnSpPr/>
            <p:nvPr/>
          </p:nvCxnSpPr>
          <p:spPr>
            <a:xfrm>
              <a:off x="1244600" y="2894340"/>
              <a:ext cx="14287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447B0C54-F104-4A41-B2F1-C0AACA0AC22B}"/>
                </a:ext>
              </a:extLst>
            </p:cNvPr>
            <p:cNvCxnSpPr>
              <a:cxnSpLocks/>
            </p:cNvCxnSpPr>
            <p:nvPr/>
          </p:nvCxnSpPr>
          <p:spPr>
            <a:xfrm flipH="1">
              <a:off x="1419225" y="2894339"/>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76209362-87C7-4D1B-8719-6C305A8986CB}"/>
                </a:ext>
              </a:extLst>
            </p:cNvPr>
            <p:cNvCxnSpPr/>
            <p:nvPr/>
          </p:nvCxnSpPr>
          <p:spPr>
            <a:xfrm>
              <a:off x="1448366" y="2894339"/>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73" name="组合 72">
            <a:extLst>
              <a:ext uri="{FF2B5EF4-FFF2-40B4-BE49-F238E27FC236}">
                <a16:creationId xmlns:a16="http://schemas.microsoft.com/office/drawing/2014/main" id="{64275163-2835-4CCE-AC69-EA6C1914CB6D}"/>
              </a:ext>
            </a:extLst>
          </p:cNvPr>
          <p:cNvGrpSpPr/>
          <p:nvPr/>
        </p:nvGrpSpPr>
        <p:grpSpPr>
          <a:xfrm>
            <a:off x="3359826" y="2203493"/>
            <a:ext cx="394106" cy="307567"/>
            <a:chOff x="1793875" y="2984783"/>
            <a:chExt cx="377419" cy="216596"/>
          </a:xfrm>
        </p:grpSpPr>
        <p:cxnSp>
          <p:nvCxnSpPr>
            <p:cNvPr id="74" name="直接连接符 73">
              <a:extLst>
                <a:ext uri="{FF2B5EF4-FFF2-40B4-BE49-F238E27FC236}">
                  <a16:creationId xmlns:a16="http://schemas.microsoft.com/office/drawing/2014/main" id="{75AB5C39-86C5-49E7-9BEA-D3EA08C59F08}"/>
                </a:ext>
              </a:extLst>
            </p:cNvPr>
            <p:cNvCxnSpPr/>
            <p:nvPr/>
          </p:nvCxnSpPr>
          <p:spPr>
            <a:xfrm>
              <a:off x="1793875" y="3094690"/>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75" name="组合 74">
              <a:extLst>
                <a:ext uri="{FF2B5EF4-FFF2-40B4-BE49-F238E27FC236}">
                  <a16:creationId xmlns:a16="http://schemas.microsoft.com/office/drawing/2014/main" id="{428D28D6-C6CF-4BD6-9164-1A7564D971AE}"/>
                </a:ext>
              </a:extLst>
            </p:cNvPr>
            <p:cNvGrpSpPr/>
            <p:nvPr/>
          </p:nvGrpSpPr>
          <p:grpSpPr>
            <a:xfrm>
              <a:off x="1880698" y="2988001"/>
              <a:ext cx="45719" cy="213378"/>
              <a:chOff x="1114425" y="2705100"/>
              <a:chExt cx="98425" cy="387350"/>
            </a:xfrm>
          </p:grpSpPr>
          <p:cxnSp>
            <p:nvCxnSpPr>
              <p:cNvPr id="83" name="直接连接符 82">
                <a:extLst>
                  <a:ext uri="{FF2B5EF4-FFF2-40B4-BE49-F238E27FC236}">
                    <a16:creationId xmlns:a16="http://schemas.microsoft.com/office/drawing/2014/main" id="{9A8AA178-71A4-4B2C-B6B4-C9D95F29EB26}"/>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5476D7F0-0EA9-439D-A569-051B38B3B66C}"/>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C44BA096-9A92-4A2D-B759-1FEEB87E711E}"/>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76" name="直接连接符 75">
              <a:extLst>
                <a:ext uri="{FF2B5EF4-FFF2-40B4-BE49-F238E27FC236}">
                  <a16:creationId xmlns:a16="http://schemas.microsoft.com/office/drawing/2014/main" id="{4CF86685-6C7A-4332-AB44-475214B7E842}"/>
                </a:ext>
              </a:extLst>
            </p:cNvPr>
            <p:cNvCxnSpPr>
              <a:cxnSpLocks/>
            </p:cNvCxnSpPr>
            <p:nvPr/>
          </p:nvCxnSpPr>
          <p:spPr>
            <a:xfrm flipV="1">
              <a:off x="2020050" y="3094690"/>
              <a:ext cx="21870" cy="306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A91B0237-AC89-412B-8003-59E700A52353}"/>
                </a:ext>
              </a:extLst>
            </p:cNvPr>
            <p:cNvCxnSpPr>
              <a:cxnSpLocks/>
            </p:cNvCxnSpPr>
            <p:nvPr/>
          </p:nvCxnSpPr>
          <p:spPr>
            <a:xfrm>
              <a:off x="1926417" y="2984783"/>
              <a:ext cx="17024" cy="14053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88A44E88-EF2D-45B9-80E8-E99EFEC14513}"/>
                </a:ext>
              </a:extLst>
            </p:cNvPr>
            <p:cNvCxnSpPr/>
            <p:nvPr/>
          </p:nvCxnSpPr>
          <p:spPr>
            <a:xfrm>
              <a:off x="1943441" y="3125318"/>
              <a:ext cx="76609"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40D51328-88DD-43ED-A4C9-7957408D98BF}"/>
                </a:ext>
              </a:extLst>
            </p:cNvPr>
            <p:cNvCxnSpPr>
              <a:cxnSpLocks/>
            </p:cNvCxnSpPr>
            <p:nvPr/>
          </p:nvCxnSpPr>
          <p:spPr>
            <a:xfrm flipH="1" flipV="1">
              <a:off x="2037377" y="3094690"/>
              <a:ext cx="16722" cy="3062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B2E1C8B9-E92B-42F7-AF13-6891480E5B29}"/>
                </a:ext>
              </a:extLst>
            </p:cNvPr>
            <p:cNvCxnSpPr/>
            <p:nvPr/>
          </p:nvCxnSpPr>
          <p:spPr>
            <a:xfrm>
              <a:off x="2052699" y="3125317"/>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96E493BC-6768-4EB1-B619-21E3651625CA}"/>
                </a:ext>
              </a:extLst>
            </p:cNvPr>
            <p:cNvCxnSpPr>
              <a:cxnSpLocks/>
            </p:cNvCxnSpPr>
            <p:nvPr/>
          </p:nvCxnSpPr>
          <p:spPr>
            <a:xfrm>
              <a:off x="2139522" y="3126926"/>
              <a:ext cx="17024" cy="551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AB5633B9-C223-4BCF-81F5-C5BEB0D77FDC}"/>
                </a:ext>
              </a:extLst>
            </p:cNvPr>
            <p:cNvCxnSpPr>
              <a:cxnSpLocks/>
            </p:cNvCxnSpPr>
            <p:nvPr/>
          </p:nvCxnSpPr>
          <p:spPr>
            <a:xfrm flipH="1">
              <a:off x="2154268" y="3121389"/>
              <a:ext cx="17026" cy="5517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9" name="文本框 38">
            <a:extLst>
              <a:ext uri="{FF2B5EF4-FFF2-40B4-BE49-F238E27FC236}">
                <a16:creationId xmlns:a16="http://schemas.microsoft.com/office/drawing/2014/main" id="{A6CAE497-FED1-4A16-B6F1-7F0101D00501}"/>
              </a:ext>
            </a:extLst>
          </p:cNvPr>
          <p:cNvSpPr txBox="1"/>
          <p:nvPr/>
        </p:nvSpPr>
        <p:spPr>
          <a:xfrm flipH="1">
            <a:off x="3270803" y="1343199"/>
            <a:ext cx="224195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Piezoelectric Patches</a:t>
            </a:r>
            <a:endParaRPr lang="zh-CN" altLang="en-US" dirty="0">
              <a:latin typeface="Times New Roman" panose="02020603050405020304" pitchFamily="18" charset="0"/>
              <a:cs typeface="Times New Roman" panose="02020603050405020304" pitchFamily="18" charset="0"/>
            </a:endParaRPr>
          </a:p>
        </p:txBody>
      </p:sp>
      <p:sp>
        <p:nvSpPr>
          <p:cNvPr id="40" name="矩形 39">
            <a:extLst>
              <a:ext uri="{FF2B5EF4-FFF2-40B4-BE49-F238E27FC236}">
                <a16:creationId xmlns:a16="http://schemas.microsoft.com/office/drawing/2014/main" id="{76973FF7-3875-4E32-8812-FB176076D3C8}"/>
              </a:ext>
            </a:extLst>
          </p:cNvPr>
          <p:cNvSpPr/>
          <p:nvPr/>
        </p:nvSpPr>
        <p:spPr>
          <a:xfrm>
            <a:off x="777264" y="1146827"/>
            <a:ext cx="1453468" cy="364024"/>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Shock waves</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41" name="箭头: 燕尾形 40">
            <a:extLst>
              <a:ext uri="{FF2B5EF4-FFF2-40B4-BE49-F238E27FC236}">
                <a16:creationId xmlns:a16="http://schemas.microsoft.com/office/drawing/2014/main" id="{0405486C-D64C-4FF5-9491-CA7EC9DA1FD1}"/>
              </a:ext>
            </a:extLst>
          </p:cNvPr>
          <p:cNvSpPr/>
          <p:nvPr/>
        </p:nvSpPr>
        <p:spPr>
          <a:xfrm rot="5400000">
            <a:off x="1295513" y="1601536"/>
            <a:ext cx="403875" cy="279135"/>
          </a:xfrm>
          <a:prstGeom prst="notchedRightArrow">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立方体 86">
            <a:extLst>
              <a:ext uri="{FF2B5EF4-FFF2-40B4-BE49-F238E27FC236}">
                <a16:creationId xmlns:a16="http://schemas.microsoft.com/office/drawing/2014/main" id="{BFDE64EC-E14A-46F9-B7B4-D4CBA5B7603A}"/>
              </a:ext>
            </a:extLst>
          </p:cNvPr>
          <p:cNvSpPr/>
          <p:nvPr/>
        </p:nvSpPr>
        <p:spPr>
          <a:xfrm>
            <a:off x="549790" y="3386954"/>
            <a:ext cx="4784213" cy="638825"/>
          </a:xfrm>
          <a:prstGeom prst="cub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8" name="组合 87">
            <a:extLst>
              <a:ext uri="{FF2B5EF4-FFF2-40B4-BE49-F238E27FC236}">
                <a16:creationId xmlns:a16="http://schemas.microsoft.com/office/drawing/2014/main" id="{75C7BDCA-52EC-41E4-BEDE-EAF442F9ED17}"/>
              </a:ext>
            </a:extLst>
          </p:cNvPr>
          <p:cNvGrpSpPr/>
          <p:nvPr/>
        </p:nvGrpSpPr>
        <p:grpSpPr>
          <a:xfrm>
            <a:off x="2034384" y="3550134"/>
            <a:ext cx="240062" cy="443815"/>
            <a:chOff x="1215970" y="2234665"/>
            <a:chExt cx="316520" cy="366845"/>
          </a:xfrm>
        </p:grpSpPr>
        <p:sp>
          <p:nvSpPr>
            <p:cNvPr id="113" name="任意多边形: 形状 112">
              <a:extLst>
                <a:ext uri="{FF2B5EF4-FFF2-40B4-BE49-F238E27FC236}">
                  <a16:creationId xmlns:a16="http://schemas.microsoft.com/office/drawing/2014/main" id="{B6C46D7A-5A80-4AE1-AD2E-4644B64A4F02}"/>
                </a:ext>
              </a:extLst>
            </p:cNvPr>
            <p:cNvSpPr/>
            <p:nvPr/>
          </p:nvSpPr>
          <p:spPr>
            <a:xfrm>
              <a:off x="1417170" y="2234665"/>
              <a:ext cx="115320" cy="292342"/>
            </a:xfrm>
            <a:custGeom>
              <a:avLst/>
              <a:gdLst>
                <a:gd name="connsiteX0" fmla="*/ 9521 w 148067"/>
                <a:gd name="connsiteY0" fmla="*/ 0 h 581891"/>
                <a:gd name="connsiteX1" fmla="*/ 9521 w 148067"/>
                <a:gd name="connsiteY1" fmla="*/ 267854 h 581891"/>
                <a:gd name="connsiteX2" fmla="*/ 37230 w 148067"/>
                <a:gd name="connsiteY2" fmla="*/ 286327 h 581891"/>
                <a:gd name="connsiteX3" fmla="*/ 120357 w 148067"/>
                <a:gd name="connsiteY3" fmla="*/ 350982 h 581891"/>
                <a:gd name="connsiteX4" fmla="*/ 148067 w 148067"/>
                <a:gd name="connsiteY4" fmla="*/ 369454 h 581891"/>
                <a:gd name="connsiteX5" fmla="*/ 138830 w 148067"/>
                <a:gd name="connsiteY5" fmla="*/ 526473 h 581891"/>
                <a:gd name="connsiteX6" fmla="*/ 111121 w 148067"/>
                <a:gd name="connsiteY6" fmla="*/ 535709 h 581891"/>
                <a:gd name="connsiteX7" fmla="*/ 92648 w 148067"/>
                <a:gd name="connsiteY7" fmla="*/ 563418 h 581891"/>
                <a:gd name="connsiteX8" fmla="*/ 64939 w 148067"/>
                <a:gd name="connsiteY8" fmla="*/ 581891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7" h="581891">
                  <a:moveTo>
                    <a:pt x="9521" y="0"/>
                  </a:moveTo>
                  <a:cubicBezTo>
                    <a:pt x="5280" y="67864"/>
                    <a:pt x="-9599" y="196153"/>
                    <a:pt x="9521" y="267854"/>
                  </a:cubicBezTo>
                  <a:cubicBezTo>
                    <a:pt x="12381" y="278580"/>
                    <a:pt x="28702" y="279220"/>
                    <a:pt x="37230" y="286327"/>
                  </a:cubicBezTo>
                  <a:cubicBezTo>
                    <a:pt x="124036" y="358666"/>
                    <a:pt x="-19692" y="257617"/>
                    <a:pt x="120357" y="350982"/>
                  </a:cubicBezTo>
                  <a:lnTo>
                    <a:pt x="148067" y="369454"/>
                  </a:lnTo>
                  <a:cubicBezTo>
                    <a:pt x="144988" y="421794"/>
                    <a:pt x="150204" y="475291"/>
                    <a:pt x="138830" y="526473"/>
                  </a:cubicBezTo>
                  <a:cubicBezTo>
                    <a:pt x="136718" y="535977"/>
                    <a:pt x="118724" y="529627"/>
                    <a:pt x="111121" y="535709"/>
                  </a:cubicBezTo>
                  <a:cubicBezTo>
                    <a:pt x="102453" y="542644"/>
                    <a:pt x="100497" y="555569"/>
                    <a:pt x="92648" y="563418"/>
                  </a:cubicBezTo>
                  <a:cubicBezTo>
                    <a:pt x="84799" y="571267"/>
                    <a:pt x="64939" y="581891"/>
                    <a:pt x="64939" y="5818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任意多边形: 形状 113">
              <a:extLst>
                <a:ext uri="{FF2B5EF4-FFF2-40B4-BE49-F238E27FC236}">
                  <a16:creationId xmlns:a16="http://schemas.microsoft.com/office/drawing/2014/main" id="{BA0979ED-337D-4BC9-9581-B114E9F547FF}"/>
                </a:ext>
              </a:extLst>
            </p:cNvPr>
            <p:cNvSpPr/>
            <p:nvPr/>
          </p:nvSpPr>
          <p:spPr>
            <a:xfrm>
              <a:off x="1215970" y="2373874"/>
              <a:ext cx="215808" cy="227636"/>
            </a:xfrm>
            <a:custGeom>
              <a:avLst/>
              <a:gdLst>
                <a:gd name="connsiteX0" fmla="*/ 110836 w 110836"/>
                <a:gd name="connsiteY0" fmla="*/ 0 h 277284"/>
                <a:gd name="connsiteX1" fmla="*/ 36946 w 110836"/>
                <a:gd name="connsiteY1" fmla="*/ 230909 h 277284"/>
                <a:gd name="connsiteX2" fmla="*/ 46182 w 110836"/>
                <a:gd name="connsiteY2" fmla="*/ 258618 h 277284"/>
                <a:gd name="connsiteX3" fmla="*/ 0 w 110836"/>
                <a:gd name="connsiteY3" fmla="*/ 277091 h 277284"/>
              </a:gdLst>
              <a:ahLst/>
              <a:cxnLst>
                <a:cxn ang="0">
                  <a:pos x="connsiteX0" y="connsiteY0"/>
                </a:cxn>
                <a:cxn ang="0">
                  <a:pos x="connsiteX1" y="connsiteY1"/>
                </a:cxn>
                <a:cxn ang="0">
                  <a:pos x="connsiteX2" y="connsiteY2"/>
                </a:cxn>
                <a:cxn ang="0">
                  <a:pos x="connsiteX3" y="connsiteY3"/>
                </a:cxn>
              </a:cxnLst>
              <a:rect l="l" t="t" r="r" b="b"/>
              <a:pathLst>
                <a:path w="110836" h="277284">
                  <a:moveTo>
                    <a:pt x="110836" y="0"/>
                  </a:moveTo>
                  <a:cubicBezTo>
                    <a:pt x="22676" y="146933"/>
                    <a:pt x="16095" y="95380"/>
                    <a:pt x="36946" y="230909"/>
                  </a:cubicBezTo>
                  <a:cubicBezTo>
                    <a:pt x="38426" y="240532"/>
                    <a:pt x="43103" y="249382"/>
                    <a:pt x="46182" y="258618"/>
                  </a:cubicBezTo>
                  <a:cubicBezTo>
                    <a:pt x="13350" y="280507"/>
                    <a:pt x="29574" y="277091"/>
                    <a:pt x="0" y="2770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9" name="组合 88">
            <a:extLst>
              <a:ext uri="{FF2B5EF4-FFF2-40B4-BE49-F238E27FC236}">
                <a16:creationId xmlns:a16="http://schemas.microsoft.com/office/drawing/2014/main" id="{D3914FA6-3DF5-4E7A-AF7B-E85DEB94764A}"/>
              </a:ext>
            </a:extLst>
          </p:cNvPr>
          <p:cNvGrpSpPr/>
          <p:nvPr/>
        </p:nvGrpSpPr>
        <p:grpSpPr>
          <a:xfrm>
            <a:off x="1306660" y="3608611"/>
            <a:ext cx="368297" cy="403690"/>
            <a:chOff x="952500" y="2700665"/>
            <a:chExt cx="657791" cy="391785"/>
          </a:xfrm>
        </p:grpSpPr>
        <p:cxnSp>
          <p:nvCxnSpPr>
            <p:cNvPr id="103" name="直接连接符 102">
              <a:extLst>
                <a:ext uri="{FF2B5EF4-FFF2-40B4-BE49-F238E27FC236}">
                  <a16:creationId xmlns:a16="http://schemas.microsoft.com/office/drawing/2014/main" id="{F933647E-E51B-4E52-BC38-0BF6F3FD5A1F}"/>
                </a:ext>
              </a:extLst>
            </p:cNvPr>
            <p:cNvCxnSpPr/>
            <p:nvPr/>
          </p:nvCxnSpPr>
          <p:spPr>
            <a:xfrm>
              <a:off x="952500" y="2898775"/>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4" name="组合 103">
              <a:extLst>
                <a:ext uri="{FF2B5EF4-FFF2-40B4-BE49-F238E27FC236}">
                  <a16:creationId xmlns:a16="http://schemas.microsoft.com/office/drawing/2014/main" id="{7D6F68AD-30D8-4F39-AA19-D66F3FC83DFC}"/>
                </a:ext>
              </a:extLst>
            </p:cNvPr>
            <p:cNvGrpSpPr/>
            <p:nvPr/>
          </p:nvGrpSpPr>
          <p:grpSpPr>
            <a:xfrm>
              <a:off x="1114425" y="2705100"/>
              <a:ext cx="98425" cy="387350"/>
              <a:chOff x="1114425" y="2705100"/>
              <a:chExt cx="98425" cy="387350"/>
            </a:xfrm>
          </p:grpSpPr>
          <p:cxnSp>
            <p:nvCxnSpPr>
              <p:cNvPr id="110" name="直接连接符 109">
                <a:extLst>
                  <a:ext uri="{FF2B5EF4-FFF2-40B4-BE49-F238E27FC236}">
                    <a16:creationId xmlns:a16="http://schemas.microsoft.com/office/drawing/2014/main" id="{89111489-0D59-41F4-8AA7-C0596FD831B8}"/>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396059F0-AE98-4C2B-A4A9-4019719D68A1}"/>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D03DF1FF-AFB1-4AA0-ACAE-6B17B26B7D00}"/>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05" name="直接连接符 104">
              <a:extLst>
                <a:ext uri="{FF2B5EF4-FFF2-40B4-BE49-F238E27FC236}">
                  <a16:creationId xmlns:a16="http://schemas.microsoft.com/office/drawing/2014/main" id="{4CB12D12-6D3C-470A-89FB-382659143500}"/>
                </a:ext>
              </a:extLst>
            </p:cNvPr>
            <p:cNvCxnSpPr>
              <a:cxnSpLocks/>
            </p:cNvCxnSpPr>
            <p:nvPr/>
          </p:nvCxnSpPr>
          <p:spPr>
            <a:xfrm>
              <a:off x="1387475" y="2894340"/>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EF650FAB-436B-4962-B6AD-54DD3C7E7EF5}"/>
                </a:ext>
              </a:extLst>
            </p:cNvPr>
            <p:cNvCxnSpPr>
              <a:cxnSpLocks/>
            </p:cNvCxnSpPr>
            <p:nvPr/>
          </p:nvCxnSpPr>
          <p:spPr>
            <a:xfrm>
              <a:off x="1212850" y="270066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92BEB6EF-9737-4455-A4B3-093FDFFBE5F5}"/>
                </a:ext>
              </a:extLst>
            </p:cNvPr>
            <p:cNvCxnSpPr/>
            <p:nvPr/>
          </p:nvCxnSpPr>
          <p:spPr>
            <a:xfrm>
              <a:off x="1244600" y="2894340"/>
              <a:ext cx="14287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82299806-25C2-44C7-816E-B103ADD7AD4A}"/>
                </a:ext>
              </a:extLst>
            </p:cNvPr>
            <p:cNvCxnSpPr>
              <a:cxnSpLocks/>
            </p:cNvCxnSpPr>
            <p:nvPr/>
          </p:nvCxnSpPr>
          <p:spPr>
            <a:xfrm flipH="1">
              <a:off x="1419225" y="2894339"/>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2A744343-87B0-4C93-9531-33C9B98C4BAB}"/>
                </a:ext>
              </a:extLst>
            </p:cNvPr>
            <p:cNvCxnSpPr/>
            <p:nvPr/>
          </p:nvCxnSpPr>
          <p:spPr>
            <a:xfrm>
              <a:off x="1448366" y="2894339"/>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0" name="组合 89">
            <a:extLst>
              <a:ext uri="{FF2B5EF4-FFF2-40B4-BE49-F238E27FC236}">
                <a16:creationId xmlns:a16="http://schemas.microsoft.com/office/drawing/2014/main" id="{A315E474-5178-40DC-A656-01D929036CF9}"/>
              </a:ext>
            </a:extLst>
          </p:cNvPr>
          <p:cNvGrpSpPr/>
          <p:nvPr/>
        </p:nvGrpSpPr>
        <p:grpSpPr>
          <a:xfrm>
            <a:off x="3359826" y="3627906"/>
            <a:ext cx="394106" cy="307567"/>
            <a:chOff x="1793875" y="2984783"/>
            <a:chExt cx="377419" cy="216596"/>
          </a:xfrm>
        </p:grpSpPr>
        <p:cxnSp>
          <p:nvCxnSpPr>
            <p:cNvPr id="91" name="直接连接符 90">
              <a:extLst>
                <a:ext uri="{FF2B5EF4-FFF2-40B4-BE49-F238E27FC236}">
                  <a16:creationId xmlns:a16="http://schemas.microsoft.com/office/drawing/2014/main" id="{DF920DDC-CE23-4D93-B3C1-5F961A188030}"/>
                </a:ext>
              </a:extLst>
            </p:cNvPr>
            <p:cNvCxnSpPr/>
            <p:nvPr/>
          </p:nvCxnSpPr>
          <p:spPr>
            <a:xfrm>
              <a:off x="1793875" y="3094690"/>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2" name="组合 91">
              <a:extLst>
                <a:ext uri="{FF2B5EF4-FFF2-40B4-BE49-F238E27FC236}">
                  <a16:creationId xmlns:a16="http://schemas.microsoft.com/office/drawing/2014/main" id="{1295D56D-A4CA-4B79-9631-9A3F579A5D1D}"/>
                </a:ext>
              </a:extLst>
            </p:cNvPr>
            <p:cNvGrpSpPr/>
            <p:nvPr/>
          </p:nvGrpSpPr>
          <p:grpSpPr>
            <a:xfrm>
              <a:off x="1880698" y="2988001"/>
              <a:ext cx="45719" cy="213378"/>
              <a:chOff x="1114425" y="2705100"/>
              <a:chExt cx="98425" cy="387350"/>
            </a:xfrm>
          </p:grpSpPr>
          <p:cxnSp>
            <p:nvCxnSpPr>
              <p:cNvPr id="100" name="直接连接符 99">
                <a:extLst>
                  <a:ext uri="{FF2B5EF4-FFF2-40B4-BE49-F238E27FC236}">
                    <a16:creationId xmlns:a16="http://schemas.microsoft.com/office/drawing/2014/main" id="{CF35C1E1-522A-4580-BC61-76263D38B016}"/>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454F4970-F278-4EF2-8403-14CAE78F6068}"/>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DC3956FC-CB93-4E28-97F5-F1A1DB48028F}"/>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93" name="直接连接符 92">
              <a:extLst>
                <a:ext uri="{FF2B5EF4-FFF2-40B4-BE49-F238E27FC236}">
                  <a16:creationId xmlns:a16="http://schemas.microsoft.com/office/drawing/2014/main" id="{FC85F9BA-E107-4219-A68A-3CC251107EED}"/>
                </a:ext>
              </a:extLst>
            </p:cNvPr>
            <p:cNvCxnSpPr>
              <a:cxnSpLocks/>
            </p:cNvCxnSpPr>
            <p:nvPr/>
          </p:nvCxnSpPr>
          <p:spPr>
            <a:xfrm flipV="1">
              <a:off x="2020050" y="3094690"/>
              <a:ext cx="21870" cy="306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7BEEB5E9-F591-4D49-8B99-23878D2AC665}"/>
                </a:ext>
              </a:extLst>
            </p:cNvPr>
            <p:cNvCxnSpPr>
              <a:cxnSpLocks/>
            </p:cNvCxnSpPr>
            <p:nvPr/>
          </p:nvCxnSpPr>
          <p:spPr>
            <a:xfrm>
              <a:off x="1926417" y="2984783"/>
              <a:ext cx="17024" cy="14053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4F1FB9B8-4C31-4573-AA72-03C7BF586BB8}"/>
                </a:ext>
              </a:extLst>
            </p:cNvPr>
            <p:cNvCxnSpPr/>
            <p:nvPr/>
          </p:nvCxnSpPr>
          <p:spPr>
            <a:xfrm>
              <a:off x="1943441" y="3125318"/>
              <a:ext cx="76609"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8CE03AB2-0779-4C2C-BA7C-B7A992183231}"/>
                </a:ext>
              </a:extLst>
            </p:cNvPr>
            <p:cNvCxnSpPr>
              <a:cxnSpLocks/>
            </p:cNvCxnSpPr>
            <p:nvPr/>
          </p:nvCxnSpPr>
          <p:spPr>
            <a:xfrm flipH="1" flipV="1">
              <a:off x="2037377" y="3094690"/>
              <a:ext cx="16722" cy="3062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D26DD465-C56F-4CE7-B9F6-5FC6D6C56F32}"/>
                </a:ext>
              </a:extLst>
            </p:cNvPr>
            <p:cNvCxnSpPr/>
            <p:nvPr/>
          </p:nvCxnSpPr>
          <p:spPr>
            <a:xfrm>
              <a:off x="2052699" y="3125317"/>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20F4EBA5-C8F1-4269-B476-54D7AE10BB48}"/>
                </a:ext>
              </a:extLst>
            </p:cNvPr>
            <p:cNvCxnSpPr>
              <a:cxnSpLocks/>
            </p:cNvCxnSpPr>
            <p:nvPr/>
          </p:nvCxnSpPr>
          <p:spPr>
            <a:xfrm>
              <a:off x="2139522" y="3126926"/>
              <a:ext cx="17024" cy="551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F7F306A9-0E06-456F-8234-6A02AD484072}"/>
                </a:ext>
              </a:extLst>
            </p:cNvPr>
            <p:cNvCxnSpPr>
              <a:cxnSpLocks/>
            </p:cNvCxnSpPr>
            <p:nvPr/>
          </p:nvCxnSpPr>
          <p:spPr>
            <a:xfrm flipH="1">
              <a:off x="2154268" y="3121389"/>
              <a:ext cx="17026" cy="5517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8" name="矩形 137">
            <a:extLst>
              <a:ext uri="{FF2B5EF4-FFF2-40B4-BE49-F238E27FC236}">
                <a16:creationId xmlns:a16="http://schemas.microsoft.com/office/drawing/2014/main" id="{D666F942-E917-40A6-994B-8D6ED8BA4C5D}"/>
              </a:ext>
            </a:extLst>
          </p:cNvPr>
          <p:cNvSpPr/>
          <p:nvPr/>
        </p:nvSpPr>
        <p:spPr>
          <a:xfrm>
            <a:off x="772452" y="2616253"/>
            <a:ext cx="1463093" cy="3075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Sound source</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139" name="箭头: 燕尾形 138">
            <a:extLst>
              <a:ext uri="{FF2B5EF4-FFF2-40B4-BE49-F238E27FC236}">
                <a16:creationId xmlns:a16="http://schemas.microsoft.com/office/drawing/2014/main" id="{8A722B2A-823E-4D7B-A9CE-BC2473302DB6}"/>
              </a:ext>
            </a:extLst>
          </p:cNvPr>
          <p:cNvSpPr/>
          <p:nvPr/>
        </p:nvSpPr>
        <p:spPr>
          <a:xfrm rot="5400000">
            <a:off x="1295513" y="3050852"/>
            <a:ext cx="403875" cy="279135"/>
          </a:xfrm>
          <a:prstGeom prst="notchedRightArrow">
            <a:avLst/>
          </a:pr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立方体 119">
            <a:extLst>
              <a:ext uri="{FF2B5EF4-FFF2-40B4-BE49-F238E27FC236}">
                <a16:creationId xmlns:a16="http://schemas.microsoft.com/office/drawing/2014/main" id="{8BD2BD0A-12F2-4C22-A723-76E49DE2F76F}"/>
              </a:ext>
            </a:extLst>
          </p:cNvPr>
          <p:cNvSpPr/>
          <p:nvPr/>
        </p:nvSpPr>
        <p:spPr>
          <a:xfrm>
            <a:off x="549788" y="5151948"/>
            <a:ext cx="4784213" cy="638825"/>
          </a:xfrm>
          <a:prstGeom prst="cub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2" name="组合 121">
            <a:extLst>
              <a:ext uri="{FF2B5EF4-FFF2-40B4-BE49-F238E27FC236}">
                <a16:creationId xmlns:a16="http://schemas.microsoft.com/office/drawing/2014/main" id="{E08AB2F5-2E89-421D-B6AD-3B81FBC5B7B5}"/>
              </a:ext>
            </a:extLst>
          </p:cNvPr>
          <p:cNvGrpSpPr/>
          <p:nvPr/>
        </p:nvGrpSpPr>
        <p:grpSpPr>
          <a:xfrm>
            <a:off x="2034383" y="5315128"/>
            <a:ext cx="240062" cy="443815"/>
            <a:chOff x="1215970" y="2234665"/>
            <a:chExt cx="316520" cy="366845"/>
          </a:xfrm>
        </p:grpSpPr>
        <p:sp>
          <p:nvSpPr>
            <p:cNvPr id="172" name="任意多边形: 形状 171">
              <a:extLst>
                <a:ext uri="{FF2B5EF4-FFF2-40B4-BE49-F238E27FC236}">
                  <a16:creationId xmlns:a16="http://schemas.microsoft.com/office/drawing/2014/main" id="{62A23D2E-6771-4F96-A8F6-E35401DD2103}"/>
                </a:ext>
              </a:extLst>
            </p:cNvPr>
            <p:cNvSpPr/>
            <p:nvPr/>
          </p:nvSpPr>
          <p:spPr>
            <a:xfrm>
              <a:off x="1417170" y="2234665"/>
              <a:ext cx="115320" cy="292342"/>
            </a:xfrm>
            <a:custGeom>
              <a:avLst/>
              <a:gdLst>
                <a:gd name="connsiteX0" fmla="*/ 9521 w 148067"/>
                <a:gd name="connsiteY0" fmla="*/ 0 h 581891"/>
                <a:gd name="connsiteX1" fmla="*/ 9521 w 148067"/>
                <a:gd name="connsiteY1" fmla="*/ 267854 h 581891"/>
                <a:gd name="connsiteX2" fmla="*/ 37230 w 148067"/>
                <a:gd name="connsiteY2" fmla="*/ 286327 h 581891"/>
                <a:gd name="connsiteX3" fmla="*/ 120357 w 148067"/>
                <a:gd name="connsiteY3" fmla="*/ 350982 h 581891"/>
                <a:gd name="connsiteX4" fmla="*/ 148067 w 148067"/>
                <a:gd name="connsiteY4" fmla="*/ 369454 h 581891"/>
                <a:gd name="connsiteX5" fmla="*/ 138830 w 148067"/>
                <a:gd name="connsiteY5" fmla="*/ 526473 h 581891"/>
                <a:gd name="connsiteX6" fmla="*/ 111121 w 148067"/>
                <a:gd name="connsiteY6" fmla="*/ 535709 h 581891"/>
                <a:gd name="connsiteX7" fmla="*/ 92648 w 148067"/>
                <a:gd name="connsiteY7" fmla="*/ 563418 h 581891"/>
                <a:gd name="connsiteX8" fmla="*/ 64939 w 148067"/>
                <a:gd name="connsiteY8" fmla="*/ 581891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7" h="581891">
                  <a:moveTo>
                    <a:pt x="9521" y="0"/>
                  </a:moveTo>
                  <a:cubicBezTo>
                    <a:pt x="5280" y="67864"/>
                    <a:pt x="-9599" y="196153"/>
                    <a:pt x="9521" y="267854"/>
                  </a:cubicBezTo>
                  <a:cubicBezTo>
                    <a:pt x="12381" y="278580"/>
                    <a:pt x="28702" y="279220"/>
                    <a:pt x="37230" y="286327"/>
                  </a:cubicBezTo>
                  <a:cubicBezTo>
                    <a:pt x="124036" y="358666"/>
                    <a:pt x="-19692" y="257617"/>
                    <a:pt x="120357" y="350982"/>
                  </a:cubicBezTo>
                  <a:lnTo>
                    <a:pt x="148067" y="369454"/>
                  </a:lnTo>
                  <a:cubicBezTo>
                    <a:pt x="144988" y="421794"/>
                    <a:pt x="150204" y="475291"/>
                    <a:pt x="138830" y="526473"/>
                  </a:cubicBezTo>
                  <a:cubicBezTo>
                    <a:pt x="136718" y="535977"/>
                    <a:pt x="118724" y="529627"/>
                    <a:pt x="111121" y="535709"/>
                  </a:cubicBezTo>
                  <a:cubicBezTo>
                    <a:pt x="102453" y="542644"/>
                    <a:pt x="100497" y="555569"/>
                    <a:pt x="92648" y="563418"/>
                  </a:cubicBezTo>
                  <a:cubicBezTo>
                    <a:pt x="84799" y="571267"/>
                    <a:pt x="64939" y="581891"/>
                    <a:pt x="64939" y="5818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任意多边形: 形状 172">
              <a:extLst>
                <a:ext uri="{FF2B5EF4-FFF2-40B4-BE49-F238E27FC236}">
                  <a16:creationId xmlns:a16="http://schemas.microsoft.com/office/drawing/2014/main" id="{3277883A-4CBF-4223-9AAC-9C5AFABC98AD}"/>
                </a:ext>
              </a:extLst>
            </p:cNvPr>
            <p:cNvSpPr/>
            <p:nvPr/>
          </p:nvSpPr>
          <p:spPr>
            <a:xfrm>
              <a:off x="1215970" y="2373874"/>
              <a:ext cx="215808" cy="227636"/>
            </a:xfrm>
            <a:custGeom>
              <a:avLst/>
              <a:gdLst>
                <a:gd name="connsiteX0" fmla="*/ 110836 w 110836"/>
                <a:gd name="connsiteY0" fmla="*/ 0 h 277284"/>
                <a:gd name="connsiteX1" fmla="*/ 36946 w 110836"/>
                <a:gd name="connsiteY1" fmla="*/ 230909 h 277284"/>
                <a:gd name="connsiteX2" fmla="*/ 46182 w 110836"/>
                <a:gd name="connsiteY2" fmla="*/ 258618 h 277284"/>
                <a:gd name="connsiteX3" fmla="*/ 0 w 110836"/>
                <a:gd name="connsiteY3" fmla="*/ 277091 h 277284"/>
              </a:gdLst>
              <a:ahLst/>
              <a:cxnLst>
                <a:cxn ang="0">
                  <a:pos x="connsiteX0" y="connsiteY0"/>
                </a:cxn>
                <a:cxn ang="0">
                  <a:pos x="connsiteX1" y="connsiteY1"/>
                </a:cxn>
                <a:cxn ang="0">
                  <a:pos x="connsiteX2" y="connsiteY2"/>
                </a:cxn>
                <a:cxn ang="0">
                  <a:pos x="connsiteX3" y="connsiteY3"/>
                </a:cxn>
              </a:cxnLst>
              <a:rect l="l" t="t" r="r" b="b"/>
              <a:pathLst>
                <a:path w="110836" h="277284">
                  <a:moveTo>
                    <a:pt x="110836" y="0"/>
                  </a:moveTo>
                  <a:cubicBezTo>
                    <a:pt x="22676" y="146933"/>
                    <a:pt x="16095" y="95380"/>
                    <a:pt x="36946" y="230909"/>
                  </a:cubicBezTo>
                  <a:cubicBezTo>
                    <a:pt x="38426" y="240532"/>
                    <a:pt x="43103" y="249382"/>
                    <a:pt x="46182" y="258618"/>
                  </a:cubicBezTo>
                  <a:cubicBezTo>
                    <a:pt x="13350" y="280507"/>
                    <a:pt x="29574" y="277091"/>
                    <a:pt x="0" y="2770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3" name="组合 122">
            <a:extLst>
              <a:ext uri="{FF2B5EF4-FFF2-40B4-BE49-F238E27FC236}">
                <a16:creationId xmlns:a16="http://schemas.microsoft.com/office/drawing/2014/main" id="{3A32CDB0-BE15-4E4F-8D2B-05B9AEF1BDFF}"/>
              </a:ext>
            </a:extLst>
          </p:cNvPr>
          <p:cNvGrpSpPr/>
          <p:nvPr/>
        </p:nvGrpSpPr>
        <p:grpSpPr>
          <a:xfrm>
            <a:off x="1395559" y="5373605"/>
            <a:ext cx="368297" cy="403690"/>
            <a:chOff x="952500" y="2700665"/>
            <a:chExt cx="657791" cy="391785"/>
          </a:xfrm>
        </p:grpSpPr>
        <p:cxnSp>
          <p:nvCxnSpPr>
            <p:cNvPr id="162" name="直接连接符 161">
              <a:extLst>
                <a:ext uri="{FF2B5EF4-FFF2-40B4-BE49-F238E27FC236}">
                  <a16:creationId xmlns:a16="http://schemas.microsoft.com/office/drawing/2014/main" id="{EB16966B-1AD8-4E88-A3F7-A078AEBCB19C}"/>
                </a:ext>
              </a:extLst>
            </p:cNvPr>
            <p:cNvCxnSpPr/>
            <p:nvPr/>
          </p:nvCxnSpPr>
          <p:spPr>
            <a:xfrm>
              <a:off x="952500" y="2898775"/>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3" name="组合 162">
              <a:extLst>
                <a:ext uri="{FF2B5EF4-FFF2-40B4-BE49-F238E27FC236}">
                  <a16:creationId xmlns:a16="http://schemas.microsoft.com/office/drawing/2014/main" id="{FA656F38-0293-484E-A92D-F6C5B046D34E}"/>
                </a:ext>
              </a:extLst>
            </p:cNvPr>
            <p:cNvGrpSpPr/>
            <p:nvPr/>
          </p:nvGrpSpPr>
          <p:grpSpPr>
            <a:xfrm>
              <a:off x="1114425" y="2705100"/>
              <a:ext cx="98425" cy="387350"/>
              <a:chOff x="1114425" y="2705100"/>
              <a:chExt cx="98425" cy="387350"/>
            </a:xfrm>
          </p:grpSpPr>
          <p:cxnSp>
            <p:nvCxnSpPr>
              <p:cNvPr id="169" name="直接连接符 168">
                <a:extLst>
                  <a:ext uri="{FF2B5EF4-FFF2-40B4-BE49-F238E27FC236}">
                    <a16:creationId xmlns:a16="http://schemas.microsoft.com/office/drawing/2014/main" id="{D93C2473-5CD3-450A-BFD9-DF8099EE7FC0}"/>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E6EE228B-748C-49AF-ADB6-1A6AB136E0CE}"/>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1" name="直接连接符 170">
                <a:extLst>
                  <a:ext uri="{FF2B5EF4-FFF2-40B4-BE49-F238E27FC236}">
                    <a16:creationId xmlns:a16="http://schemas.microsoft.com/office/drawing/2014/main" id="{54951A97-E4E6-43BC-B53E-F08F26DCC3BA}"/>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64" name="直接连接符 163">
              <a:extLst>
                <a:ext uri="{FF2B5EF4-FFF2-40B4-BE49-F238E27FC236}">
                  <a16:creationId xmlns:a16="http://schemas.microsoft.com/office/drawing/2014/main" id="{E1723ADA-9FF6-4308-8801-52C74B6F874E}"/>
                </a:ext>
              </a:extLst>
            </p:cNvPr>
            <p:cNvCxnSpPr>
              <a:cxnSpLocks/>
            </p:cNvCxnSpPr>
            <p:nvPr/>
          </p:nvCxnSpPr>
          <p:spPr>
            <a:xfrm>
              <a:off x="1387475" y="2894340"/>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0FF0154B-F210-47D4-B394-711AA4DF33C6}"/>
                </a:ext>
              </a:extLst>
            </p:cNvPr>
            <p:cNvCxnSpPr>
              <a:cxnSpLocks/>
            </p:cNvCxnSpPr>
            <p:nvPr/>
          </p:nvCxnSpPr>
          <p:spPr>
            <a:xfrm>
              <a:off x="1212850" y="270066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F4FA8938-DBA9-4BFF-80ED-0ED637BD77CA}"/>
                </a:ext>
              </a:extLst>
            </p:cNvPr>
            <p:cNvCxnSpPr/>
            <p:nvPr/>
          </p:nvCxnSpPr>
          <p:spPr>
            <a:xfrm>
              <a:off x="1244600" y="2894340"/>
              <a:ext cx="14287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56C9D086-C287-47A3-8778-BFDD82EAA1B0}"/>
                </a:ext>
              </a:extLst>
            </p:cNvPr>
            <p:cNvCxnSpPr>
              <a:cxnSpLocks/>
            </p:cNvCxnSpPr>
            <p:nvPr/>
          </p:nvCxnSpPr>
          <p:spPr>
            <a:xfrm flipH="1">
              <a:off x="1419225" y="2894339"/>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0ACFA0BB-5F8B-4D44-9A27-FC1B370AE86F}"/>
                </a:ext>
              </a:extLst>
            </p:cNvPr>
            <p:cNvCxnSpPr/>
            <p:nvPr/>
          </p:nvCxnSpPr>
          <p:spPr>
            <a:xfrm>
              <a:off x="1448366" y="2894339"/>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24" name="组合 123">
            <a:extLst>
              <a:ext uri="{FF2B5EF4-FFF2-40B4-BE49-F238E27FC236}">
                <a16:creationId xmlns:a16="http://schemas.microsoft.com/office/drawing/2014/main" id="{807AF4A2-4D6E-4F92-B83C-FDBC54A9DC59}"/>
              </a:ext>
            </a:extLst>
          </p:cNvPr>
          <p:cNvGrpSpPr/>
          <p:nvPr/>
        </p:nvGrpSpPr>
        <p:grpSpPr>
          <a:xfrm>
            <a:off x="3339909" y="5361241"/>
            <a:ext cx="394106" cy="307567"/>
            <a:chOff x="1793875" y="2984783"/>
            <a:chExt cx="377419" cy="216596"/>
          </a:xfrm>
        </p:grpSpPr>
        <p:cxnSp>
          <p:nvCxnSpPr>
            <p:cNvPr id="135" name="直接连接符 134">
              <a:extLst>
                <a:ext uri="{FF2B5EF4-FFF2-40B4-BE49-F238E27FC236}">
                  <a16:creationId xmlns:a16="http://schemas.microsoft.com/office/drawing/2014/main" id="{F6D64469-1D4F-4D5B-80A1-6F6BD7DAC509}"/>
                </a:ext>
              </a:extLst>
            </p:cNvPr>
            <p:cNvCxnSpPr/>
            <p:nvPr/>
          </p:nvCxnSpPr>
          <p:spPr>
            <a:xfrm>
              <a:off x="1793875" y="3094690"/>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1" name="组合 150">
              <a:extLst>
                <a:ext uri="{FF2B5EF4-FFF2-40B4-BE49-F238E27FC236}">
                  <a16:creationId xmlns:a16="http://schemas.microsoft.com/office/drawing/2014/main" id="{3C85212D-8195-461E-A5C5-6DFE98D00E13}"/>
                </a:ext>
              </a:extLst>
            </p:cNvPr>
            <p:cNvGrpSpPr/>
            <p:nvPr/>
          </p:nvGrpSpPr>
          <p:grpSpPr>
            <a:xfrm>
              <a:off x="1880698" y="2988001"/>
              <a:ext cx="45719" cy="213378"/>
              <a:chOff x="1114425" y="2705100"/>
              <a:chExt cx="98425" cy="387350"/>
            </a:xfrm>
          </p:grpSpPr>
          <p:cxnSp>
            <p:nvCxnSpPr>
              <p:cNvPr id="159" name="直接连接符 158">
                <a:extLst>
                  <a:ext uri="{FF2B5EF4-FFF2-40B4-BE49-F238E27FC236}">
                    <a16:creationId xmlns:a16="http://schemas.microsoft.com/office/drawing/2014/main" id="{6A219E39-7FA9-43C2-9FBD-E188E2B349C0}"/>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0" name="直接连接符 159">
                <a:extLst>
                  <a:ext uri="{FF2B5EF4-FFF2-40B4-BE49-F238E27FC236}">
                    <a16:creationId xmlns:a16="http://schemas.microsoft.com/office/drawing/2014/main" id="{6A662991-C30C-4BDA-9FEB-BE03C563F000}"/>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直接连接符 160">
                <a:extLst>
                  <a:ext uri="{FF2B5EF4-FFF2-40B4-BE49-F238E27FC236}">
                    <a16:creationId xmlns:a16="http://schemas.microsoft.com/office/drawing/2014/main" id="{5D5F42C7-6297-4CFC-9548-4FA39AA1555E}"/>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52" name="直接连接符 151">
              <a:extLst>
                <a:ext uri="{FF2B5EF4-FFF2-40B4-BE49-F238E27FC236}">
                  <a16:creationId xmlns:a16="http://schemas.microsoft.com/office/drawing/2014/main" id="{C254CE52-0A2D-4574-9E48-7317230CA381}"/>
                </a:ext>
              </a:extLst>
            </p:cNvPr>
            <p:cNvCxnSpPr>
              <a:cxnSpLocks/>
            </p:cNvCxnSpPr>
            <p:nvPr/>
          </p:nvCxnSpPr>
          <p:spPr>
            <a:xfrm flipV="1">
              <a:off x="2020050" y="3094690"/>
              <a:ext cx="21870" cy="306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EE191EFF-27D1-4D39-B719-68830F5AA8C9}"/>
                </a:ext>
              </a:extLst>
            </p:cNvPr>
            <p:cNvCxnSpPr>
              <a:cxnSpLocks/>
            </p:cNvCxnSpPr>
            <p:nvPr/>
          </p:nvCxnSpPr>
          <p:spPr>
            <a:xfrm>
              <a:off x="1926417" y="2984783"/>
              <a:ext cx="17024" cy="14053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53091222-4984-4634-9E64-8424A2826B77}"/>
                </a:ext>
              </a:extLst>
            </p:cNvPr>
            <p:cNvCxnSpPr/>
            <p:nvPr/>
          </p:nvCxnSpPr>
          <p:spPr>
            <a:xfrm>
              <a:off x="1943441" y="3125318"/>
              <a:ext cx="76609"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BF7B457F-7AD1-40E0-8C4C-1E28B7D1561E}"/>
                </a:ext>
              </a:extLst>
            </p:cNvPr>
            <p:cNvCxnSpPr>
              <a:cxnSpLocks/>
            </p:cNvCxnSpPr>
            <p:nvPr/>
          </p:nvCxnSpPr>
          <p:spPr>
            <a:xfrm flipH="1" flipV="1">
              <a:off x="2037377" y="3094690"/>
              <a:ext cx="16722" cy="3062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a:extLst>
                <a:ext uri="{FF2B5EF4-FFF2-40B4-BE49-F238E27FC236}">
                  <a16:creationId xmlns:a16="http://schemas.microsoft.com/office/drawing/2014/main" id="{59DDD9D9-C1A7-481C-A70F-459D0465273D}"/>
                </a:ext>
              </a:extLst>
            </p:cNvPr>
            <p:cNvCxnSpPr/>
            <p:nvPr/>
          </p:nvCxnSpPr>
          <p:spPr>
            <a:xfrm>
              <a:off x="2052699" y="3125317"/>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a:extLst>
                <a:ext uri="{FF2B5EF4-FFF2-40B4-BE49-F238E27FC236}">
                  <a16:creationId xmlns:a16="http://schemas.microsoft.com/office/drawing/2014/main" id="{05CEFD42-1A68-40DE-AC91-69E733DAF0CB}"/>
                </a:ext>
              </a:extLst>
            </p:cNvPr>
            <p:cNvCxnSpPr>
              <a:cxnSpLocks/>
            </p:cNvCxnSpPr>
            <p:nvPr/>
          </p:nvCxnSpPr>
          <p:spPr>
            <a:xfrm>
              <a:off x="2139522" y="3126926"/>
              <a:ext cx="17024" cy="551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直接连接符 157">
              <a:extLst>
                <a:ext uri="{FF2B5EF4-FFF2-40B4-BE49-F238E27FC236}">
                  <a16:creationId xmlns:a16="http://schemas.microsoft.com/office/drawing/2014/main" id="{09F6D82B-1588-4C23-A86B-A92813020343}"/>
                </a:ext>
              </a:extLst>
            </p:cNvPr>
            <p:cNvCxnSpPr>
              <a:cxnSpLocks/>
            </p:cNvCxnSpPr>
            <p:nvPr/>
          </p:nvCxnSpPr>
          <p:spPr>
            <a:xfrm flipH="1">
              <a:off x="2154268" y="3121389"/>
              <a:ext cx="17026" cy="5517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83" name="圆柱形 182">
            <a:extLst>
              <a:ext uri="{FF2B5EF4-FFF2-40B4-BE49-F238E27FC236}">
                <a16:creationId xmlns:a16="http://schemas.microsoft.com/office/drawing/2014/main" id="{DB5CBD2E-6A67-4828-B886-AC270E8DC66C}"/>
              </a:ext>
            </a:extLst>
          </p:cNvPr>
          <p:cNvSpPr/>
          <p:nvPr/>
        </p:nvSpPr>
        <p:spPr>
          <a:xfrm>
            <a:off x="3958865" y="1794719"/>
            <a:ext cx="298987" cy="188160"/>
          </a:xfrm>
          <a:prstGeom prst="can">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 空心 28">
            <a:extLst>
              <a:ext uri="{FF2B5EF4-FFF2-40B4-BE49-F238E27FC236}">
                <a16:creationId xmlns:a16="http://schemas.microsoft.com/office/drawing/2014/main" id="{E19CE4D4-34AB-4010-AA1D-5C0DBB9FD0A5}"/>
              </a:ext>
            </a:extLst>
          </p:cNvPr>
          <p:cNvSpPr/>
          <p:nvPr/>
        </p:nvSpPr>
        <p:spPr>
          <a:xfrm>
            <a:off x="5192264" y="3586210"/>
            <a:ext cx="141739" cy="228200"/>
          </a:xfrm>
          <a:prstGeom prst="donut">
            <a:avLst>
              <a:gd name="adj" fmla="val 23744"/>
            </a:avLst>
          </a:prstGeom>
          <a:solidFill>
            <a:srgbClr val="525252"/>
          </a:solidFill>
          <a:ln w="34925">
            <a:solidFill>
              <a:srgbClr val="525252"/>
            </a:solidFill>
          </a:ln>
          <a:scene3d>
            <a:camera prst="perspectiveFront" fov="2700000">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6" name="文本框 185">
            <a:extLst>
              <a:ext uri="{FF2B5EF4-FFF2-40B4-BE49-F238E27FC236}">
                <a16:creationId xmlns:a16="http://schemas.microsoft.com/office/drawing/2014/main" id="{1075B42C-D48C-4A59-A1C6-C413C09EAF14}"/>
              </a:ext>
            </a:extLst>
          </p:cNvPr>
          <p:cNvSpPr txBox="1"/>
          <p:nvPr/>
        </p:nvSpPr>
        <p:spPr>
          <a:xfrm flipH="1">
            <a:off x="3339909" y="2972528"/>
            <a:ext cx="188803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Piezoelectric Ring</a:t>
            </a:r>
            <a:endParaRPr lang="zh-CN" altLang="en-US" dirty="0">
              <a:latin typeface="Times New Roman" panose="02020603050405020304" pitchFamily="18" charset="0"/>
              <a:cs typeface="Times New Roman" panose="02020603050405020304" pitchFamily="18" charset="0"/>
            </a:endParaRPr>
          </a:p>
        </p:txBody>
      </p:sp>
      <p:sp>
        <p:nvSpPr>
          <p:cNvPr id="30" name="矩形 29">
            <a:extLst>
              <a:ext uri="{FF2B5EF4-FFF2-40B4-BE49-F238E27FC236}">
                <a16:creationId xmlns:a16="http://schemas.microsoft.com/office/drawing/2014/main" id="{60CEAFDC-4BF2-4D6A-AB57-3B4CEE951C3C}"/>
              </a:ext>
            </a:extLst>
          </p:cNvPr>
          <p:cNvSpPr/>
          <p:nvPr/>
        </p:nvSpPr>
        <p:spPr>
          <a:xfrm>
            <a:off x="383728" y="782848"/>
            <a:ext cx="2297424" cy="400110"/>
          </a:xfrm>
          <a:prstGeom prst="rect">
            <a:avLst/>
          </a:prstGeom>
        </p:spPr>
        <p:txBody>
          <a:bodyPr wrap="none">
            <a:spAutoFit/>
          </a:bodyPr>
          <a:lstStyle/>
          <a:p>
            <a:r>
              <a:rPr lang="en-US" altLang="zh-CN" sz="2000" b="1" dirty="0">
                <a:latin typeface="Times New Roman" panose="02020603050405020304" pitchFamily="18" charset="0"/>
                <a:cs typeface="Times New Roman" panose="02020603050405020304" pitchFamily="18" charset="0"/>
              </a:rPr>
              <a:t>Excitation methods</a:t>
            </a:r>
            <a:endParaRPr lang="zh-CN" altLang="en-US" sz="2000" b="1" dirty="0">
              <a:latin typeface="Times New Roman" panose="02020603050405020304" pitchFamily="18" charset="0"/>
              <a:cs typeface="Times New Roman" panose="02020603050405020304" pitchFamily="18" charset="0"/>
            </a:endParaRPr>
          </a:p>
        </p:txBody>
      </p:sp>
      <p:sp>
        <p:nvSpPr>
          <p:cNvPr id="188" name="矩形 187">
            <a:extLst>
              <a:ext uri="{FF2B5EF4-FFF2-40B4-BE49-F238E27FC236}">
                <a16:creationId xmlns:a16="http://schemas.microsoft.com/office/drawing/2014/main" id="{167153B2-7B56-4897-9047-0B4537330F1B}"/>
              </a:ext>
            </a:extLst>
          </p:cNvPr>
          <p:cNvSpPr/>
          <p:nvPr/>
        </p:nvSpPr>
        <p:spPr>
          <a:xfrm>
            <a:off x="3478311" y="782848"/>
            <a:ext cx="2013693" cy="400110"/>
          </a:xfrm>
          <a:prstGeom prst="rect">
            <a:avLst/>
          </a:prstGeom>
        </p:spPr>
        <p:txBody>
          <a:bodyPr wrap="none">
            <a:spAutoFit/>
          </a:bodyPr>
          <a:lstStyle/>
          <a:p>
            <a:r>
              <a:rPr lang="en-US" altLang="zh-CN" sz="2000" b="1" dirty="0">
                <a:latin typeface="Times New Roman" panose="02020603050405020304" pitchFamily="18" charset="0"/>
                <a:cs typeface="Times New Roman" panose="02020603050405020304" pitchFamily="18" charset="0"/>
              </a:rPr>
              <a:t>Sensing methods</a:t>
            </a:r>
            <a:endParaRPr lang="zh-CN" altLang="en-US" sz="2000" b="1" dirty="0">
              <a:latin typeface="Times New Roman" panose="02020603050405020304" pitchFamily="18" charset="0"/>
              <a:cs typeface="Times New Roman" panose="02020603050405020304" pitchFamily="18" charset="0"/>
            </a:endParaRPr>
          </a:p>
        </p:txBody>
      </p:sp>
      <p:sp>
        <p:nvSpPr>
          <p:cNvPr id="280" name="文本框 279">
            <a:extLst>
              <a:ext uri="{FF2B5EF4-FFF2-40B4-BE49-F238E27FC236}">
                <a16:creationId xmlns:a16="http://schemas.microsoft.com/office/drawing/2014/main" id="{304E81CE-3454-4369-A78A-A4D109AEEBAD}"/>
              </a:ext>
            </a:extLst>
          </p:cNvPr>
          <p:cNvSpPr txBox="1"/>
          <p:nvPr/>
        </p:nvSpPr>
        <p:spPr>
          <a:xfrm>
            <a:off x="6169236" y="770050"/>
            <a:ext cx="5684694" cy="1261884"/>
          </a:xfrm>
          <a:prstGeom prst="rect">
            <a:avLst/>
          </a:prstGeom>
          <a:solidFill>
            <a:schemeClr val="accent4">
              <a:lumMod val="20000"/>
              <a:lumOff val="80000"/>
            </a:schemeClr>
          </a:solidFill>
          <a:ln w="19050">
            <a:solidFill>
              <a:schemeClr val="accent4">
                <a:lumMod val="75000"/>
              </a:schemeClr>
            </a:solidFill>
            <a:prstDash val="sysDash"/>
          </a:ln>
        </p:spPr>
        <p:txBody>
          <a:bodyPr wrap="square" rtlCol="0">
            <a:spAutoFit/>
          </a:bodyPr>
          <a:lstStyle/>
          <a:p>
            <a:pPr algn="ct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Advantages</a:t>
            </a:r>
            <a:endParaRPr lang="en-US" altLang="zh-CN" dirty="0">
              <a:latin typeface="Times New Roman" panose="02020603050405020304" pitchFamily="18" charset="0"/>
              <a:cs typeface="Times New Roman" panose="02020603050405020304" pitchFamily="18" charset="0"/>
            </a:endParaRP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High penetrating power.</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No-hazardous to operations or nearby personnel.</a:t>
            </a:r>
          </a:p>
        </p:txBody>
      </p:sp>
      <p:sp>
        <p:nvSpPr>
          <p:cNvPr id="281" name="文本框 280">
            <a:extLst>
              <a:ext uri="{FF2B5EF4-FFF2-40B4-BE49-F238E27FC236}">
                <a16:creationId xmlns:a16="http://schemas.microsoft.com/office/drawing/2014/main" id="{3EA59E88-33C9-4906-9A2D-239E2EE9E3B1}"/>
              </a:ext>
            </a:extLst>
          </p:cNvPr>
          <p:cNvSpPr txBox="1"/>
          <p:nvPr/>
        </p:nvSpPr>
        <p:spPr>
          <a:xfrm>
            <a:off x="6170153" y="2101504"/>
            <a:ext cx="5683777" cy="1969770"/>
          </a:xfrm>
          <a:prstGeom prst="rect">
            <a:avLst/>
          </a:prstGeom>
          <a:solidFill>
            <a:schemeClr val="accent6">
              <a:lumMod val="20000"/>
              <a:lumOff val="80000"/>
            </a:schemeClr>
          </a:solidFill>
          <a:ln w="19050">
            <a:solidFill>
              <a:schemeClr val="accent6">
                <a:lumMod val="50000"/>
              </a:schemeClr>
            </a:solidFill>
            <a:prstDash val="sysDash"/>
          </a:ln>
        </p:spPr>
        <p:txBody>
          <a:bodyPr wrap="square" rtlCol="0">
            <a:spAutoFit/>
          </a:bodyPr>
          <a:lstStyle/>
          <a:p>
            <a:pPr algn="ct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Disadvantages</a:t>
            </a:r>
            <a:endParaRPr lang="en-US" altLang="zh-CN" dirty="0">
              <a:latin typeface="Times New Roman" panose="02020603050405020304" pitchFamily="18" charset="0"/>
              <a:cs typeface="Times New Roman" panose="02020603050405020304" pitchFamily="18" charset="0"/>
            </a:endParaRP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A couplant (gel or oil) is needed to enable interference-free transfer the ultrasound.</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Expensive transducer installation and cabling.</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Transducers and cables are vulnerable to damage.</a:t>
            </a:r>
          </a:p>
        </p:txBody>
      </p:sp>
      <p:sp>
        <p:nvSpPr>
          <p:cNvPr id="293" name="矩形 292">
            <a:extLst>
              <a:ext uri="{FF2B5EF4-FFF2-40B4-BE49-F238E27FC236}">
                <a16:creationId xmlns:a16="http://schemas.microsoft.com/office/drawing/2014/main" id="{C25B629E-D022-4ABA-ADF6-A94F242E2031}"/>
              </a:ext>
            </a:extLst>
          </p:cNvPr>
          <p:cNvSpPr/>
          <p:nvPr/>
        </p:nvSpPr>
        <p:spPr>
          <a:xfrm>
            <a:off x="6169236" y="4235593"/>
            <a:ext cx="5684694" cy="1826273"/>
          </a:xfrm>
          <a:prstGeom prst="rect">
            <a:avLst/>
          </a:prstGeom>
          <a:solidFill>
            <a:schemeClr val="accent3">
              <a:lumMod val="20000"/>
              <a:lumOff val="80000"/>
            </a:schemeClr>
          </a:solidFill>
          <a:ln w="25400">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94" name="图片 293">
            <a:extLst>
              <a:ext uri="{FF2B5EF4-FFF2-40B4-BE49-F238E27FC236}">
                <a16:creationId xmlns:a16="http://schemas.microsoft.com/office/drawing/2014/main" id="{72097060-C63A-4360-A00C-D304DFF267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24826" y="4758277"/>
            <a:ext cx="1736824" cy="1156567"/>
          </a:xfrm>
          <a:prstGeom prst="rect">
            <a:avLst/>
          </a:prstGeom>
        </p:spPr>
      </p:pic>
      <p:pic>
        <p:nvPicPr>
          <p:cNvPr id="295" name="图片 294">
            <a:extLst>
              <a:ext uri="{FF2B5EF4-FFF2-40B4-BE49-F238E27FC236}">
                <a16:creationId xmlns:a16="http://schemas.microsoft.com/office/drawing/2014/main" id="{BF47FE16-2638-4B78-880C-523B00344A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82412" y="4758667"/>
            <a:ext cx="1553623" cy="1166052"/>
          </a:xfrm>
          <a:prstGeom prst="rect">
            <a:avLst/>
          </a:prstGeom>
        </p:spPr>
      </p:pic>
      <p:pic>
        <p:nvPicPr>
          <p:cNvPr id="296" name="图片 295">
            <a:extLst>
              <a:ext uri="{FF2B5EF4-FFF2-40B4-BE49-F238E27FC236}">
                <a16:creationId xmlns:a16="http://schemas.microsoft.com/office/drawing/2014/main" id="{8A98E3D1-854E-4139-A0D7-FB7262D1786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81785" y="4757887"/>
            <a:ext cx="1722279" cy="1156567"/>
          </a:xfrm>
          <a:prstGeom prst="rect">
            <a:avLst/>
          </a:prstGeom>
        </p:spPr>
      </p:pic>
      <p:sp>
        <p:nvSpPr>
          <p:cNvPr id="297" name="矩形 296">
            <a:extLst>
              <a:ext uri="{FF2B5EF4-FFF2-40B4-BE49-F238E27FC236}">
                <a16:creationId xmlns:a16="http://schemas.microsoft.com/office/drawing/2014/main" id="{279D4B22-D009-46BF-BF64-519C8109A390}"/>
              </a:ext>
            </a:extLst>
          </p:cNvPr>
          <p:cNvSpPr/>
          <p:nvPr/>
        </p:nvSpPr>
        <p:spPr>
          <a:xfrm>
            <a:off x="7879382" y="4254851"/>
            <a:ext cx="2264402" cy="369332"/>
          </a:xfrm>
          <a:prstGeom prst="rect">
            <a:avLst/>
          </a:prstGeom>
        </p:spPr>
        <p:txBody>
          <a:bodyPr wrap="none">
            <a:spAutoFit/>
          </a:bodyPr>
          <a:lstStyle/>
          <a:p>
            <a:r>
              <a:rPr lang="en-US" altLang="zh-CN" b="1" dirty="0">
                <a:latin typeface="Times New Roman" panose="02020603050405020304" pitchFamily="18" charset="0"/>
                <a:cs typeface="Times New Roman" panose="02020603050405020304" pitchFamily="18" charset="0"/>
              </a:rPr>
              <a:t>Service Environment</a:t>
            </a:r>
            <a:endParaRPr lang="zh-CN" altLang="en-US"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C19B1BC2-0EA8-487A-8AED-78ACC4BDDB1C}"/>
              </a:ext>
            </a:extLst>
          </p:cNvPr>
          <p:cNvSpPr/>
          <p:nvPr/>
        </p:nvSpPr>
        <p:spPr>
          <a:xfrm>
            <a:off x="-4996" y="6089368"/>
            <a:ext cx="12196996" cy="769441"/>
          </a:xfrm>
          <a:prstGeom prst="rect">
            <a:avLst/>
          </a:prstGeom>
        </p:spPr>
        <p:txBody>
          <a:bodyPr wrap="square">
            <a:spAutoFit/>
          </a:bodyPr>
          <a:lstStyle/>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A Survey of Developments in  Ultrasonic NDE of Concrete. [J]. </a:t>
            </a:r>
            <a:r>
              <a:rPr lang="en-US" altLang="zh-CN" sz="1100" i="1" dirty="0">
                <a:latin typeface="Times New Roman" panose="02020603050405020304" pitchFamily="18" charset="0"/>
                <a:cs typeface="Times New Roman" panose="02020603050405020304" pitchFamily="18" charset="0"/>
              </a:rPr>
              <a:t>IEEE Transactions on </a:t>
            </a:r>
            <a:r>
              <a:rPr lang="en-US" altLang="zh-CN" sz="1100" i="1" dirty="0" err="1">
                <a:latin typeface="Times New Roman" panose="02020603050405020304" pitchFamily="18" charset="0"/>
                <a:cs typeface="Times New Roman" panose="02020603050405020304" pitchFamily="18" charset="0"/>
              </a:rPr>
              <a:t>Ultrasonics</a:t>
            </a:r>
            <a:r>
              <a:rPr lang="en-US" altLang="zh-CN" sz="1100" i="1" dirty="0">
                <a:latin typeface="Times New Roman" panose="02020603050405020304" pitchFamily="18" charset="0"/>
                <a:cs typeface="Times New Roman" panose="02020603050405020304" pitchFamily="18" charset="0"/>
              </a:rPr>
              <a:t>, Ferroelectrics, and Frequency Control</a:t>
            </a:r>
            <a:r>
              <a:rPr lang="en-US" altLang="zh-CN" sz="1100" dirty="0">
                <a:latin typeface="Times New Roman" panose="02020603050405020304" pitchFamily="18" charset="0"/>
                <a:cs typeface="Times New Roman" panose="02020603050405020304" pitchFamily="18" charset="0"/>
              </a:rPr>
              <a:t>, 1994, vol.41(1): 140-143.</a:t>
            </a:r>
          </a:p>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Damage detection sensitivity characterization of </a:t>
            </a:r>
            <a:r>
              <a:rPr lang="en-US" altLang="zh-CN" sz="1100" dirty="0" err="1">
                <a:latin typeface="Times New Roman" panose="02020603050405020304" pitchFamily="18" charset="0"/>
                <a:cs typeface="Times New Roman" panose="02020603050405020304" pitchFamily="18" charset="0"/>
              </a:rPr>
              <a:t>acousto</a:t>
            </a:r>
            <a:r>
              <a:rPr lang="en-US" altLang="zh-CN" sz="1100" dirty="0">
                <a:latin typeface="Times New Roman" panose="02020603050405020304" pitchFamily="18" charset="0"/>
                <a:cs typeface="Times New Roman" panose="02020603050405020304" pitchFamily="18" charset="0"/>
              </a:rPr>
              <a:t>-ultrasound-based structural health monitoring techniques. [J]. </a:t>
            </a:r>
            <a:r>
              <a:rPr lang="en-US" altLang="zh-CN" sz="1100" i="1" dirty="0">
                <a:latin typeface="Times New Roman" panose="02020603050405020304" pitchFamily="18" charset="0"/>
                <a:cs typeface="Times New Roman" panose="02020603050405020304" pitchFamily="18" charset="0"/>
              </a:rPr>
              <a:t>Structural Health Monitoring</a:t>
            </a:r>
            <a:r>
              <a:rPr lang="en-US" altLang="zh-CN" sz="1100" dirty="0">
                <a:latin typeface="Times New Roman" panose="02020603050405020304" pitchFamily="18" charset="0"/>
                <a:cs typeface="Times New Roman" panose="02020603050405020304" pitchFamily="18" charset="0"/>
              </a:rPr>
              <a:t>, 2016, vol.15(2): 143-161.</a:t>
            </a:r>
          </a:p>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Demonstration of 25-Hz-inspection-speed laser remote sensing for internal concrete defects. [J]. </a:t>
            </a:r>
            <a:r>
              <a:rPr lang="en-US" altLang="zh-CN" sz="1100" i="1" dirty="0">
                <a:latin typeface="Times New Roman" panose="02020603050405020304" pitchFamily="18" charset="0"/>
                <a:cs typeface="Times New Roman" panose="02020603050405020304" pitchFamily="18" charset="0"/>
              </a:rPr>
              <a:t>Journal of Applied Remote Sensing</a:t>
            </a:r>
            <a:r>
              <a:rPr lang="en-US" altLang="zh-CN" sz="1100" dirty="0">
                <a:latin typeface="Times New Roman" panose="02020603050405020304" pitchFamily="18" charset="0"/>
                <a:cs typeface="Times New Roman" panose="02020603050405020304" pitchFamily="18" charset="0"/>
              </a:rPr>
              <a:t>, 2018, vol.12(1): 015009.</a:t>
            </a:r>
          </a:p>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A new non-contacting non-destructive testing method for defect detection in concrete. [J]. </a:t>
            </a:r>
            <a:r>
              <a:rPr lang="en-US" altLang="zh-CN" sz="1100" i="1" dirty="0">
                <a:latin typeface="Times New Roman" panose="02020603050405020304" pitchFamily="18" charset="0"/>
                <a:cs typeface="Times New Roman" panose="02020603050405020304" pitchFamily="18" charset="0"/>
              </a:rPr>
              <a:t>NDT and E International</a:t>
            </a:r>
            <a:r>
              <a:rPr lang="en-US" altLang="zh-CN" sz="1100" dirty="0">
                <a:latin typeface="Times New Roman" panose="02020603050405020304" pitchFamily="18" charset="0"/>
                <a:cs typeface="Times New Roman" panose="02020603050405020304" pitchFamily="18" charset="0"/>
              </a:rPr>
              <a:t>, 2002, vol.35(6): 399-406.</a:t>
            </a:r>
          </a:p>
        </p:txBody>
      </p:sp>
      <p:sp>
        <p:nvSpPr>
          <p:cNvPr id="117" name="灯片编号占位符 3">
            <a:extLst>
              <a:ext uri="{FF2B5EF4-FFF2-40B4-BE49-F238E27FC236}">
                <a16:creationId xmlns:a16="http://schemas.microsoft.com/office/drawing/2014/main" id="{06432179-DA35-46D1-8D09-388DAD934983}"/>
              </a:ext>
            </a:extLst>
          </p:cNvPr>
          <p:cNvSpPr txBox="1">
            <a:spLocks/>
          </p:cNvSpPr>
          <p:nvPr/>
        </p:nvSpPr>
        <p:spPr>
          <a:xfrm>
            <a:off x="9316278" y="6426615"/>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10DF9B2F-2DE2-483B-95D9-81E7E9385051}" type="slidenum">
              <a:rPr lang="zh-CN" altLang="en-US" sz="2000" b="1" smtClean="0">
                <a:solidFill>
                  <a:prstClr val="black"/>
                </a:solidFill>
                <a:latin typeface="Times New Roman" panose="02020603050405020304" pitchFamily="18" charset="0"/>
                <a:ea typeface="微软雅黑"/>
                <a:cs typeface="Times New Roman" panose="02020603050405020304" pitchFamily="18" charset="0"/>
              </a:rPr>
              <a:pPr>
                <a:defRPr/>
              </a:pPr>
              <a:t>16</a:t>
            </a:fld>
            <a:endParaRPr lang="zh-CN" altLang="en-US" sz="2000" b="1" dirty="0">
              <a:solidFill>
                <a:prstClr val="black"/>
              </a:solidFill>
              <a:latin typeface="Times New Roman" panose="02020603050405020304" pitchFamily="18" charset="0"/>
              <a:ea typeface="微软雅黑"/>
              <a:cs typeface="Times New Roman" panose="02020603050405020304" pitchFamily="18" charset="0"/>
            </a:endParaRPr>
          </a:p>
        </p:txBody>
      </p:sp>
      <p:sp>
        <p:nvSpPr>
          <p:cNvPr id="6" name="矩形 5">
            <a:extLst>
              <a:ext uri="{FF2B5EF4-FFF2-40B4-BE49-F238E27FC236}">
                <a16:creationId xmlns:a16="http://schemas.microsoft.com/office/drawing/2014/main" id="{CCA532EE-D371-4C2C-A372-EA0AD0854D48}"/>
              </a:ext>
            </a:extLst>
          </p:cNvPr>
          <p:cNvSpPr/>
          <p:nvPr/>
        </p:nvSpPr>
        <p:spPr>
          <a:xfrm>
            <a:off x="216605" y="4151656"/>
            <a:ext cx="11838761" cy="2001633"/>
          </a:xfrm>
          <a:prstGeom prst="rect">
            <a:avLst/>
          </a:prstGeom>
          <a:noFill/>
          <a:ln w="254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959100314"/>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7A678B6-B4FF-40A2-9850-48C131DD67DC}"/>
              </a:ext>
            </a:extLst>
          </p:cNvPr>
          <p:cNvSpPr/>
          <p:nvPr/>
        </p:nvSpPr>
        <p:spPr>
          <a:xfrm>
            <a:off x="6174293" y="767309"/>
            <a:ext cx="5830553" cy="5659305"/>
          </a:xfrm>
          <a:prstGeom prst="rect">
            <a:avLst/>
          </a:prstGeom>
          <a:noFill/>
          <a:ln w="28575">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DD15836F-5063-4578-ABBA-0CAE15CC63B2}"/>
              </a:ext>
            </a:extLst>
          </p:cNvPr>
          <p:cNvSpPr/>
          <p:nvPr/>
        </p:nvSpPr>
        <p:spPr>
          <a:xfrm>
            <a:off x="-1" y="6428776"/>
            <a:ext cx="12192000" cy="430887"/>
          </a:xfrm>
          <a:prstGeom prst="rect">
            <a:avLst/>
          </a:prstGeom>
        </p:spPr>
        <p:txBody>
          <a:bodyPr wrap="square">
            <a:spAutoFit/>
          </a:bodyPr>
          <a:lstStyle/>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Research progress of laser ultrasonic inspection of metal additive manufacturing components[J]. </a:t>
            </a:r>
            <a:r>
              <a:rPr lang="en-US" altLang="zh-CN" sz="1100" i="1" dirty="0">
                <a:latin typeface="Times New Roman" panose="02020603050405020304" pitchFamily="18" charset="0"/>
                <a:cs typeface="Times New Roman" panose="02020603050405020304" pitchFamily="18" charset="0"/>
              </a:rPr>
              <a:t>Chinese Journal of Lasers</a:t>
            </a:r>
            <a:r>
              <a:rPr lang="en-US" altLang="zh-CN" sz="1100" dirty="0">
                <a:latin typeface="Times New Roman" panose="02020603050405020304" pitchFamily="18" charset="0"/>
                <a:cs typeface="Times New Roman" panose="02020603050405020304" pitchFamily="18" charset="0"/>
              </a:rPr>
              <a:t>, 2022, 1-27.</a:t>
            </a:r>
          </a:p>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Defect measurement using the laser ultrasonic technique based on power spectral density analysis and wavelet packet energy[J]. </a:t>
            </a:r>
            <a:r>
              <a:rPr lang="en-US" altLang="zh-CN" sz="1100" i="1" dirty="0">
                <a:latin typeface="Times New Roman" panose="02020603050405020304" pitchFamily="18" charset="0"/>
                <a:cs typeface="Times New Roman" panose="02020603050405020304" pitchFamily="18" charset="0"/>
              </a:rPr>
              <a:t>Microwave and Optical Technology Letters</a:t>
            </a:r>
            <a:r>
              <a:rPr lang="en-US" altLang="zh-CN" sz="1100" dirty="0">
                <a:latin typeface="Times New Roman" panose="02020603050405020304" pitchFamily="18" charset="0"/>
                <a:cs typeface="Times New Roman" panose="02020603050405020304" pitchFamily="18" charset="0"/>
              </a:rPr>
              <a:t>, 2021, Vol.63(8): 2079-2084.</a:t>
            </a:r>
          </a:p>
        </p:txBody>
      </p:sp>
      <p:sp>
        <p:nvSpPr>
          <p:cNvPr id="278" name="矩形 277">
            <a:extLst>
              <a:ext uri="{FF2B5EF4-FFF2-40B4-BE49-F238E27FC236}">
                <a16:creationId xmlns:a16="http://schemas.microsoft.com/office/drawing/2014/main" id="{DE42A3A4-DFCF-46A2-BA23-E360F377CF99}"/>
              </a:ext>
            </a:extLst>
          </p:cNvPr>
          <p:cNvSpPr/>
          <p:nvPr/>
        </p:nvSpPr>
        <p:spPr>
          <a:xfrm>
            <a:off x="110289" y="767309"/>
            <a:ext cx="5916619" cy="5691243"/>
          </a:xfrm>
          <a:prstGeom prst="rect">
            <a:avLst/>
          </a:prstGeom>
          <a:noFill/>
          <a:ln w="317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A7DDF7DF-1A89-4331-AE61-B498031B1C93}"/>
              </a:ext>
            </a:extLst>
          </p:cNvPr>
          <p:cNvGrpSpPr/>
          <p:nvPr/>
        </p:nvGrpSpPr>
        <p:grpSpPr>
          <a:xfrm>
            <a:off x="0" y="0"/>
            <a:ext cx="12192000" cy="638825"/>
            <a:chOff x="0" y="0"/>
            <a:chExt cx="12192000" cy="638825"/>
          </a:xfrm>
        </p:grpSpPr>
        <p:sp>
          <p:nvSpPr>
            <p:cNvPr id="3" name="矩形 58">
              <a:extLst>
                <a:ext uri="{FF2B5EF4-FFF2-40B4-BE49-F238E27FC236}">
                  <a16:creationId xmlns:a16="http://schemas.microsoft.com/office/drawing/2014/main" id="{0E16751E-D8A6-4A4E-B209-B76D0E082318}"/>
                </a:ext>
              </a:extLst>
            </p:cNvPr>
            <p:cNvSpPr/>
            <p:nvPr/>
          </p:nvSpPr>
          <p:spPr>
            <a:xfrm>
              <a:off x="0" y="0"/>
              <a:ext cx="12192000" cy="638825"/>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defTabSz="457200">
                <a:defRPr/>
              </a:pP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2.6</a:t>
              </a:r>
              <a:r>
                <a:rPr kumimoji="0" lang="en-US" altLang="zh-CN" sz="40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a:t>
              </a: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Literature Review - </a:t>
              </a:r>
              <a:r>
                <a:rPr lang="en-US" altLang="zh-CN" sz="2000" b="1" dirty="0">
                  <a:solidFill>
                    <a:prstClr val="white"/>
                  </a:solidFill>
                  <a:latin typeface="Arial" panose="020B0604020202020204" pitchFamily="34" charset="0"/>
                  <a:ea typeface="宋体" panose="02010600030101010101" pitchFamily="2" charset="-122"/>
                  <a:cs typeface="Arial" panose="020B0604020202020204" pitchFamily="34" charset="0"/>
                </a:rPr>
                <a:t>Laser Ultrasonic Method</a:t>
              </a:r>
            </a:p>
          </p:txBody>
        </p:sp>
        <p:pic>
          <p:nvPicPr>
            <p:cNvPr id="4" name="图片 3">
              <a:extLst>
                <a:ext uri="{FF2B5EF4-FFF2-40B4-BE49-F238E27FC236}">
                  <a16:creationId xmlns:a16="http://schemas.microsoft.com/office/drawing/2014/main" id="{A065AB77-C49D-4389-A8FA-12C06EE794E7}"/>
                </a:ext>
              </a:extLst>
            </p:cNvPr>
            <p:cNvPicPr>
              <a:picLocks noChangeAspect="1"/>
            </p:cNvPicPr>
            <p:nvPr/>
          </p:nvPicPr>
          <p:blipFill rotWithShape="1">
            <a:blip r:embed="rId4">
              <a:extLst>
                <a:ext uri="{28A0092B-C50C-407E-A947-70E740481C1C}">
                  <a14:useLocalDpi xmlns:a14="http://schemas.microsoft.com/office/drawing/2010/main" val="0"/>
                </a:ext>
              </a:extLst>
            </a:blip>
            <a:srcRect t="9911" b="8712"/>
            <a:stretch/>
          </p:blipFill>
          <p:spPr>
            <a:xfrm>
              <a:off x="11404796" y="5690"/>
              <a:ext cx="778037" cy="633135"/>
            </a:xfrm>
            <a:prstGeom prst="rect">
              <a:avLst/>
            </a:prstGeom>
          </p:spPr>
        </p:pic>
      </p:grpSp>
      <p:grpSp>
        <p:nvGrpSpPr>
          <p:cNvPr id="277" name="组合 276">
            <a:extLst>
              <a:ext uri="{FF2B5EF4-FFF2-40B4-BE49-F238E27FC236}">
                <a16:creationId xmlns:a16="http://schemas.microsoft.com/office/drawing/2014/main" id="{BAD7FD63-1DFD-4388-8634-D61A8F9483BC}"/>
              </a:ext>
            </a:extLst>
          </p:cNvPr>
          <p:cNvGrpSpPr/>
          <p:nvPr/>
        </p:nvGrpSpPr>
        <p:grpSpPr>
          <a:xfrm>
            <a:off x="232073" y="1251996"/>
            <a:ext cx="5535772" cy="4981249"/>
            <a:chOff x="6191417" y="1175794"/>
            <a:chExt cx="5535772" cy="4981249"/>
          </a:xfrm>
        </p:grpSpPr>
        <p:sp>
          <p:nvSpPr>
            <p:cNvPr id="191" name="立方体 190">
              <a:extLst>
                <a:ext uri="{FF2B5EF4-FFF2-40B4-BE49-F238E27FC236}">
                  <a16:creationId xmlns:a16="http://schemas.microsoft.com/office/drawing/2014/main" id="{F95F0CA2-96BC-4E0F-9A61-863526D10C47}"/>
                </a:ext>
              </a:extLst>
            </p:cNvPr>
            <p:cNvSpPr/>
            <p:nvPr/>
          </p:nvSpPr>
          <p:spPr>
            <a:xfrm>
              <a:off x="6543302" y="5518218"/>
              <a:ext cx="4784213" cy="638825"/>
            </a:xfrm>
            <a:prstGeom prst="cub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2" name="组合 191">
              <a:extLst>
                <a:ext uri="{FF2B5EF4-FFF2-40B4-BE49-F238E27FC236}">
                  <a16:creationId xmlns:a16="http://schemas.microsoft.com/office/drawing/2014/main" id="{9D0D9AF4-70EC-4439-959A-94AF246C942C}"/>
                </a:ext>
              </a:extLst>
            </p:cNvPr>
            <p:cNvGrpSpPr/>
            <p:nvPr/>
          </p:nvGrpSpPr>
          <p:grpSpPr>
            <a:xfrm>
              <a:off x="8604842" y="5681398"/>
              <a:ext cx="240062" cy="443815"/>
              <a:chOff x="1215970" y="2234665"/>
              <a:chExt cx="316520" cy="366845"/>
            </a:xfrm>
          </p:grpSpPr>
          <p:sp>
            <p:nvSpPr>
              <p:cNvPr id="193" name="任意多边形: 形状 192">
                <a:extLst>
                  <a:ext uri="{FF2B5EF4-FFF2-40B4-BE49-F238E27FC236}">
                    <a16:creationId xmlns:a16="http://schemas.microsoft.com/office/drawing/2014/main" id="{1180973C-CC79-4868-8CBB-F917A8B2079B}"/>
                  </a:ext>
                </a:extLst>
              </p:cNvPr>
              <p:cNvSpPr/>
              <p:nvPr/>
            </p:nvSpPr>
            <p:spPr>
              <a:xfrm>
                <a:off x="1417170" y="2234665"/>
                <a:ext cx="115320" cy="292342"/>
              </a:xfrm>
              <a:custGeom>
                <a:avLst/>
                <a:gdLst>
                  <a:gd name="connsiteX0" fmla="*/ 9521 w 148067"/>
                  <a:gd name="connsiteY0" fmla="*/ 0 h 581891"/>
                  <a:gd name="connsiteX1" fmla="*/ 9521 w 148067"/>
                  <a:gd name="connsiteY1" fmla="*/ 267854 h 581891"/>
                  <a:gd name="connsiteX2" fmla="*/ 37230 w 148067"/>
                  <a:gd name="connsiteY2" fmla="*/ 286327 h 581891"/>
                  <a:gd name="connsiteX3" fmla="*/ 120357 w 148067"/>
                  <a:gd name="connsiteY3" fmla="*/ 350982 h 581891"/>
                  <a:gd name="connsiteX4" fmla="*/ 148067 w 148067"/>
                  <a:gd name="connsiteY4" fmla="*/ 369454 h 581891"/>
                  <a:gd name="connsiteX5" fmla="*/ 138830 w 148067"/>
                  <a:gd name="connsiteY5" fmla="*/ 526473 h 581891"/>
                  <a:gd name="connsiteX6" fmla="*/ 111121 w 148067"/>
                  <a:gd name="connsiteY6" fmla="*/ 535709 h 581891"/>
                  <a:gd name="connsiteX7" fmla="*/ 92648 w 148067"/>
                  <a:gd name="connsiteY7" fmla="*/ 563418 h 581891"/>
                  <a:gd name="connsiteX8" fmla="*/ 64939 w 148067"/>
                  <a:gd name="connsiteY8" fmla="*/ 581891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7" h="581891">
                    <a:moveTo>
                      <a:pt x="9521" y="0"/>
                    </a:moveTo>
                    <a:cubicBezTo>
                      <a:pt x="5280" y="67864"/>
                      <a:pt x="-9599" y="196153"/>
                      <a:pt x="9521" y="267854"/>
                    </a:cubicBezTo>
                    <a:cubicBezTo>
                      <a:pt x="12381" y="278580"/>
                      <a:pt x="28702" y="279220"/>
                      <a:pt x="37230" y="286327"/>
                    </a:cubicBezTo>
                    <a:cubicBezTo>
                      <a:pt x="124036" y="358666"/>
                      <a:pt x="-19692" y="257617"/>
                      <a:pt x="120357" y="350982"/>
                    </a:cubicBezTo>
                    <a:lnTo>
                      <a:pt x="148067" y="369454"/>
                    </a:lnTo>
                    <a:cubicBezTo>
                      <a:pt x="144988" y="421794"/>
                      <a:pt x="150204" y="475291"/>
                      <a:pt x="138830" y="526473"/>
                    </a:cubicBezTo>
                    <a:cubicBezTo>
                      <a:pt x="136718" y="535977"/>
                      <a:pt x="118724" y="529627"/>
                      <a:pt x="111121" y="535709"/>
                    </a:cubicBezTo>
                    <a:cubicBezTo>
                      <a:pt x="102453" y="542644"/>
                      <a:pt x="100497" y="555569"/>
                      <a:pt x="92648" y="563418"/>
                    </a:cubicBezTo>
                    <a:cubicBezTo>
                      <a:pt x="84799" y="571267"/>
                      <a:pt x="64939" y="581891"/>
                      <a:pt x="64939" y="5818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AF660C78-DAE4-40E8-A4CA-F804DC345B24}"/>
                  </a:ext>
                </a:extLst>
              </p:cNvPr>
              <p:cNvSpPr/>
              <p:nvPr/>
            </p:nvSpPr>
            <p:spPr>
              <a:xfrm>
                <a:off x="1215970" y="2373874"/>
                <a:ext cx="215808" cy="227636"/>
              </a:xfrm>
              <a:custGeom>
                <a:avLst/>
                <a:gdLst>
                  <a:gd name="connsiteX0" fmla="*/ 110836 w 110836"/>
                  <a:gd name="connsiteY0" fmla="*/ 0 h 277284"/>
                  <a:gd name="connsiteX1" fmla="*/ 36946 w 110836"/>
                  <a:gd name="connsiteY1" fmla="*/ 230909 h 277284"/>
                  <a:gd name="connsiteX2" fmla="*/ 46182 w 110836"/>
                  <a:gd name="connsiteY2" fmla="*/ 258618 h 277284"/>
                  <a:gd name="connsiteX3" fmla="*/ 0 w 110836"/>
                  <a:gd name="connsiteY3" fmla="*/ 277091 h 277284"/>
                </a:gdLst>
                <a:ahLst/>
                <a:cxnLst>
                  <a:cxn ang="0">
                    <a:pos x="connsiteX0" y="connsiteY0"/>
                  </a:cxn>
                  <a:cxn ang="0">
                    <a:pos x="connsiteX1" y="connsiteY1"/>
                  </a:cxn>
                  <a:cxn ang="0">
                    <a:pos x="connsiteX2" y="connsiteY2"/>
                  </a:cxn>
                  <a:cxn ang="0">
                    <a:pos x="connsiteX3" y="connsiteY3"/>
                  </a:cxn>
                </a:cxnLst>
                <a:rect l="l" t="t" r="r" b="b"/>
                <a:pathLst>
                  <a:path w="110836" h="277284">
                    <a:moveTo>
                      <a:pt x="110836" y="0"/>
                    </a:moveTo>
                    <a:cubicBezTo>
                      <a:pt x="22676" y="146933"/>
                      <a:pt x="16095" y="95380"/>
                      <a:pt x="36946" y="230909"/>
                    </a:cubicBezTo>
                    <a:cubicBezTo>
                      <a:pt x="38426" y="240532"/>
                      <a:pt x="43103" y="249382"/>
                      <a:pt x="46182" y="258618"/>
                    </a:cubicBezTo>
                    <a:cubicBezTo>
                      <a:pt x="13350" y="280507"/>
                      <a:pt x="29574" y="277091"/>
                      <a:pt x="0" y="2770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5" name="组合 194">
              <a:extLst>
                <a:ext uri="{FF2B5EF4-FFF2-40B4-BE49-F238E27FC236}">
                  <a16:creationId xmlns:a16="http://schemas.microsoft.com/office/drawing/2014/main" id="{750875B7-DAA5-43D5-BD8F-EF620F807540}"/>
                </a:ext>
              </a:extLst>
            </p:cNvPr>
            <p:cNvGrpSpPr/>
            <p:nvPr/>
          </p:nvGrpSpPr>
          <p:grpSpPr>
            <a:xfrm>
              <a:off x="7966018" y="5739875"/>
              <a:ext cx="368297" cy="403690"/>
              <a:chOff x="952500" y="2700665"/>
              <a:chExt cx="657791" cy="391785"/>
            </a:xfrm>
          </p:grpSpPr>
          <p:cxnSp>
            <p:nvCxnSpPr>
              <p:cNvPr id="196" name="直接连接符 195">
                <a:extLst>
                  <a:ext uri="{FF2B5EF4-FFF2-40B4-BE49-F238E27FC236}">
                    <a16:creationId xmlns:a16="http://schemas.microsoft.com/office/drawing/2014/main" id="{AE1F5B50-4745-4AB1-BDED-EB28FCD836A1}"/>
                  </a:ext>
                </a:extLst>
              </p:cNvPr>
              <p:cNvCxnSpPr/>
              <p:nvPr/>
            </p:nvCxnSpPr>
            <p:spPr>
              <a:xfrm>
                <a:off x="952500" y="2898775"/>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97" name="组合 196">
                <a:extLst>
                  <a:ext uri="{FF2B5EF4-FFF2-40B4-BE49-F238E27FC236}">
                    <a16:creationId xmlns:a16="http://schemas.microsoft.com/office/drawing/2014/main" id="{293BC7D2-FFE7-4C3C-B8BB-387C3E714A90}"/>
                  </a:ext>
                </a:extLst>
              </p:cNvPr>
              <p:cNvGrpSpPr/>
              <p:nvPr/>
            </p:nvGrpSpPr>
            <p:grpSpPr>
              <a:xfrm>
                <a:off x="1114425" y="2705100"/>
                <a:ext cx="98425" cy="387350"/>
                <a:chOff x="1114425" y="2705100"/>
                <a:chExt cx="98425" cy="387350"/>
              </a:xfrm>
            </p:grpSpPr>
            <p:cxnSp>
              <p:nvCxnSpPr>
                <p:cNvPr id="203" name="直接连接符 202">
                  <a:extLst>
                    <a:ext uri="{FF2B5EF4-FFF2-40B4-BE49-F238E27FC236}">
                      <a16:creationId xmlns:a16="http://schemas.microsoft.com/office/drawing/2014/main" id="{B86BD153-1D26-4367-A80E-D47131021184}"/>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951ED182-7E43-4483-A4AD-AFABDADD9D0D}"/>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799D1078-EE7E-44C1-BE25-37E05780933F}"/>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接连接符 197">
                <a:extLst>
                  <a:ext uri="{FF2B5EF4-FFF2-40B4-BE49-F238E27FC236}">
                    <a16:creationId xmlns:a16="http://schemas.microsoft.com/office/drawing/2014/main" id="{38EB16A4-9B2D-4461-8242-B00B5836BB19}"/>
                  </a:ext>
                </a:extLst>
              </p:cNvPr>
              <p:cNvCxnSpPr>
                <a:cxnSpLocks/>
              </p:cNvCxnSpPr>
              <p:nvPr/>
            </p:nvCxnSpPr>
            <p:spPr>
              <a:xfrm>
                <a:off x="1387475" y="2894340"/>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D1F876E7-B3E3-4DE4-BAD1-5EFC6D76FBC6}"/>
                  </a:ext>
                </a:extLst>
              </p:cNvPr>
              <p:cNvCxnSpPr>
                <a:cxnSpLocks/>
              </p:cNvCxnSpPr>
              <p:nvPr/>
            </p:nvCxnSpPr>
            <p:spPr>
              <a:xfrm>
                <a:off x="1212850" y="270066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F07B3EA8-3105-4C31-9333-ECAC0A3893FC}"/>
                  </a:ext>
                </a:extLst>
              </p:cNvPr>
              <p:cNvCxnSpPr/>
              <p:nvPr/>
            </p:nvCxnSpPr>
            <p:spPr>
              <a:xfrm>
                <a:off x="1244600" y="2894340"/>
                <a:ext cx="14287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6A937C34-54FC-4E04-BB08-E22AEBDBACD5}"/>
                  </a:ext>
                </a:extLst>
              </p:cNvPr>
              <p:cNvCxnSpPr>
                <a:cxnSpLocks/>
              </p:cNvCxnSpPr>
              <p:nvPr/>
            </p:nvCxnSpPr>
            <p:spPr>
              <a:xfrm flipH="1">
                <a:off x="1419225" y="2894339"/>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AA2C22B6-08CF-4740-8A24-6F6A9798BF72}"/>
                  </a:ext>
                </a:extLst>
              </p:cNvPr>
              <p:cNvCxnSpPr/>
              <p:nvPr/>
            </p:nvCxnSpPr>
            <p:spPr>
              <a:xfrm>
                <a:off x="1448366" y="2894339"/>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06" name="组合 205">
              <a:extLst>
                <a:ext uri="{FF2B5EF4-FFF2-40B4-BE49-F238E27FC236}">
                  <a16:creationId xmlns:a16="http://schemas.microsoft.com/office/drawing/2014/main" id="{FB9BCE7F-6EF7-4C52-8824-A0810A0424C9}"/>
                </a:ext>
              </a:extLst>
            </p:cNvPr>
            <p:cNvGrpSpPr/>
            <p:nvPr/>
          </p:nvGrpSpPr>
          <p:grpSpPr>
            <a:xfrm>
              <a:off x="9667252" y="5727511"/>
              <a:ext cx="394106" cy="307567"/>
              <a:chOff x="1793875" y="2984783"/>
              <a:chExt cx="377419" cy="216596"/>
            </a:xfrm>
          </p:grpSpPr>
          <p:cxnSp>
            <p:nvCxnSpPr>
              <p:cNvPr id="207" name="直接连接符 206">
                <a:extLst>
                  <a:ext uri="{FF2B5EF4-FFF2-40B4-BE49-F238E27FC236}">
                    <a16:creationId xmlns:a16="http://schemas.microsoft.com/office/drawing/2014/main" id="{98EA1E75-C0FF-4888-8E1C-78F9CF299A2B}"/>
                  </a:ext>
                </a:extLst>
              </p:cNvPr>
              <p:cNvCxnSpPr/>
              <p:nvPr/>
            </p:nvCxnSpPr>
            <p:spPr>
              <a:xfrm>
                <a:off x="1793875" y="3094690"/>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08" name="组合 207">
                <a:extLst>
                  <a:ext uri="{FF2B5EF4-FFF2-40B4-BE49-F238E27FC236}">
                    <a16:creationId xmlns:a16="http://schemas.microsoft.com/office/drawing/2014/main" id="{D9EA1497-9615-4697-8170-505DB1E9113A}"/>
                  </a:ext>
                </a:extLst>
              </p:cNvPr>
              <p:cNvGrpSpPr/>
              <p:nvPr/>
            </p:nvGrpSpPr>
            <p:grpSpPr>
              <a:xfrm>
                <a:off x="1880698" y="2988001"/>
                <a:ext cx="45719" cy="213378"/>
                <a:chOff x="1114425" y="2705100"/>
                <a:chExt cx="98425" cy="387350"/>
              </a:xfrm>
            </p:grpSpPr>
            <p:cxnSp>
              <p:nvCxnSpPr>
                <p:cNvPr id="216" name="直接连接符 215">
                  <a:extLst>
                    <a:ext uri="{FF2B5EF4-FFF2-40B4-BE49-F238E27FC236}">
                      <a16:creationId xmlns:a16="http://schemas.microsoft.com/office/drawing/2014/main" id="{E8838E04-E927-40DA-AA05-FB384D8D921F}"/>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20352672-9651-49C1-A877-A0D19305B165}"/>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43466828-263E-4233-92B5-9AC8BA352AEA}"/>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09" name="直接连接符 208">
                <a:extLst>
                  <a:ext uri="{FF2B5EF4-FFF2-40B4-BE49-F238E27FC236}">
                    <a16:creationId xmlns:a16="http://schemas.microsoft.com/office/drawing/2014/main" id="{07E59E85-4644-47D4-96B8-8053E93A67EE}"/>
                  </a:ext>
                </a:extLst>
              </p:cNvPr>
              <p:cNvCxnSpPr>
                <a:cxnSpLocks/>
              </p:cNvCxnSpPr>
              <p:nvPr/>
            </p:nvCxnSpPr>
            <p:spPr>
              <a:xfrm flipV="1">
                <a:off x="2020050" y="3094690"/>
                <a:ext cx="21870" cy="306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4BEF2A1B-C922-4346-8E15-47B67383C2E0}"/>
                  </a:ext>
                </a:extLst>
              </p:cNvPr>
              <p:cNvCxnSpPr>
                <a:cxnSpLocks/>
              </p:cNvCxnSpPr>
              <p:nvPr/>
            </p:nvCxnSpPr>
            <p:spPr>
              <a:xfrm>
                <a:off x="1926417" y="2984783"/>
                <a:ext cx="17024" cy="14053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D9E583E5-16BC-44D0-98C0-D66ED67F5ACC}"/>
                  </a:ext>
                </a:extLst>
              </p:cNvPr>
              <p:cNvCxnSpPr/>
              <p:nvPr/>
            </p:nvCxnSpPr>
            <p:spPr>
              <a:xfrm>
                <a:off x="1943441" y="3125318"/>
                <a:ext cx="76609"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41E1C757-AD85-4819-AAD7-8487DDDF8747}"/>
                  </a:ext>
                </a:extLst>
              </p:cNvPr>
              <p:cNvCxnSpPr>
                <a:cxnSpLocks/>
              </p:cNvCxnSpPr>
              <p:nvPr/>
            </p:nvCxnSpPr>
            <p:spPr>
              <a:xfrm flipH="1" flipV="1">
                <a:off x="2037377" y="3094690"/>
                <a:ext cx="16722" cy="3062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629B732D-741C-4C8E-830D-8B03092B0C6D}"/>
                  </a:ext>
                </a:extLst>
              </p:cNvPr>
              <p:cNvCxnSpPr/>
              <p:nvPr/>
            </p:nvCxnSpPr>
            <p:spPr>
              <a:xfrm>
                <a:off x="2052699" y="3125317"/>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12572745-F976-4D4F-A088-825D88412112}"/>
                  </a:ext>
                </a:extLst>
              </p:cNvPr>
              <p:cNvCxnSpPr>
                <a:cxnSpLocks/>
              </p:cNvCxnSpPr>
              <p:nvPr/>
            </p:nvCxnSpPr>
            <p:spPr>
              <a:xfrm>
                <a:off x="2139522" y="3126926"/>
                <a:ext cx="17024" cy="551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6268BA77-8B41-4596-A16C-1C1EB0CC498B}"/>
                  </a:ext>
                </a:extLst>
              </p:cNvPr>
              <p:cNvCxnSpPr>
                <a:cxnSpLocks/>
              </p:cNvCxnSpPr>
              <p:nvPr/>
            </p:nvCxnSpPr>
            <p:spPr>
              <a:xfrm flipH="1">
                <a:off x="2154268" y="3121389"/>
                <a:ext cx="17026" cy="5517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23" name="直接箭头连接符 222">
              <a:extLst>
                <a:ext uri="{FF2B5EF4-FFF2-40B4-BE49-F238E27FC236}">
                  <a16:creationId xmlns:a16="http://schemas.microsoft.com/office/drawing/2014/main" id="{530E3639-86EC-48E0-8A2D-6A558913ABF5}"/>
                </a:ext>
              </a:extLst>
            </p:cNvPr>
            <p:cNvCxnSpPr>
              <a:cxnSpLocks/>
              <a:stCxn id="43" idx="3"/>
              <a:endCxn id="32" idx="2"/>
            </p:cNvCxnSpPr>
            <p:nvPr/>
          </p:nvCxnSpPr>
          <p:spPr>
            <a:xfrm flipV="1">
              <a:off x="7251641" y="4028177"/>
              <a:ext cx="764278" cy="1880"/>
            </a:xfrm>
            <a:prstGeom prst="straightConnector1">
              <a:avLst/>
            </a:prstGeom>
            <a:ln w="19050">
              <a:solidFill>
                <a:schemeClr val="accent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2F1D2D82-A1F3-48B2-ADDD-4605CC90411D}"/>
                </a:ext>
              </a:extLst>
            </p:cNvPr>
            <p:cNvSpPr/>
            <p:nvPr/>
          </p:nvSpPr>
          <p:spPr>
            <a:xfrm rot="-2700000">
              <a:off x="7984222" y="3632243"/>
              <a:ext cx="216435" cy="638825"/>
            </a:xfrm>
            <a:prstGeom prst="ellipse">
              <a:avLst/>
            </a:prstGeom>
            <a:gradFill flip="none" rotWithShape="1">
              <a:gsLst>
                <a:gs pos="0">
                  <a:schemeClr val="accent1">
                    <a:lumMod val="5000"/>
                    <a:lumOff val="95000"/>
                  </a:schemeClr>
                </a:gs>
                <a:gs pos="69000">
                  <a:srgbClr val="6DD9FF"/>
                </a:gs>
                <a:gs pos="83000">
                  <a:srgbClr val="6DD9FF"/>
                </a:gs>
                <a:gs pos="100000">
                  <a:srgbClr val="6DD9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a:extLst>
                <a:ext uri="{FF2B5EF4-FFF2-40B4-BE49-F238E27FC236}">
                  <a16:creationId xmlns:a16="http://schemas.microsoft.com/office/drawing/2014/main" id="{B704979B-CF30-4914-BC4E-472E9572BB1B}"/>
                </a:ext>
              </a:extLst>
            </p:cNvPr>
            <p:cNvCxnSpPr>
              <a:stCxn id="32" idx="2"/>
            </p:cNvCxnSpPr>
            <p:nvPr/>
          </p:nvCxnSpPr>
          <p:spPr>
            <a:xfrm flipH="1">
              <a:off x="7831341" y="4028177"/>
              <a:ext cx="184578" cy="1490041"/>
            </a:xfrm>
            <a:prstGeom prst="straightConnector1">
              <a:avLst/>
            </a:prstGeom>
            <a:ln w="19050">
              <a:solidFill>
                <a:schemeClr val="accent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25" name="直接箭头连接符 224">
              <a:extLst>
                <a:ext uri="{FF2B5EF4-FFF2-40B4-BE49-F238E27FC236}">
                  <a16:creationId xmlns:a16="http://schemas.microsoft.com/office/drawing/2014/main" id="{155B0A5F-6227-46BB-A1C2-A95D63B08142}"/>
                </a:ext>
              </a:extLst>
            </p:cNvPr>
            <p:cNvCxnSpPr>
              <a:cxnSpLocks/>
            </p:cNvCxnSpPr>
            <p:nvPr/>
          </p:nvCxnSpPr>
          <p:spPr>
            <a:xfrm flipH="1">
              <a:off x="8015919" y="4022482"/>
              <a:ext cx="9290" cy="1522403"/>
            </a:xfrm>
            <a:prstGeom prst="straightConnector1">
              <a:avLst/>
            </a:prstGeom>
            <a:ln w="19050">
              <a:solidFill>
                <a:schemeClr val="accent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26" name="直接箭头连接符 225">
              <a:extLst>
                <a:ext uri="{FF2B5EF4-FFF2-40B4-BE49-F238E27FC236}">
                  <a16:creationId xmlns:a16="http://schemas.microsoft.com/office/drawing/2014/main" id="{A55E0008-35B9-4CFB-AA21-3D34DFF57FB0}"/>
                </a:ext>
              </a:extLst>
            </p:cNvPr>
            <p:cNvCxnSpPr>
              <a:cxnSpLocks/>
            </p:cNvCxnSpPr>
            <p:nvPr/>
          </p:nvCxnSpPr>
          <p:spPr>
            <a:xfrm>
              <a:off x="8025209" y="4046924"/>
              <a:ext cx="184578" cy="1490041"/>
            </a:xfrm>
            <a:prstGeom prst="straightConnector1">
              <a:avLst/>
            </a:prstGeom>
            <a:ln w="19050">
              <a:solidFill>
                <a:schemeClr val="accent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29" name="直接箭头连接符 228">
              <a:extLst>
                <a:ext uri="{FF2B5EF4-FFF2-40B4-BE49-F238E27FC236}">
                  <a16:creationId xmlns:a16="http://schemas.microsoft.com/office/drawing/2014/main" id="{2E89992F-3F0A-47B9-B294-2FC48349423C}"/>
                </a:ext>
              </a:extLst>
            </p:cNvPr>
            <p:cNvCxnSpPr>
              <a:cxnSpLocks/>
            </p:cNvCxnSpPr>
            <p:nvPr/>
          </p:nvCxnSpPr>
          <p:spPr>
            <a:xfrm flipV="1">
              <a:off x="10101115" y="3961633"/>
              <a:ext cx="527997" cy="10070"/>
            </a:xfrm>
            <a:prstGeom prst="straightConnector1">
              <a:avLst/>
            </a:prstGeom>
            <a:ln w="19050">
              <a:solidFill>
                <a:schemeClr val="accent2">
                  <a:lumMod val="50000"/>
                </a:schemeClr>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32" name="椭圆 231">
              <a:extLst>
                <a:ext uri="{FF2B5EF4-FFF2-40B4-BE49-F238E27FC236}">
                  <a16:creationId xmlns:a16="http://schemas.microsoft.com/office/drawing/2014/main" id="{E3468760-A543-4E8C-A51D-EC67F691C608}"/>
                </a:ext>
              </a:extLst>
            </p:cNvPr>
            <p:cNvSpPr/>
            <p:nvPr/>
          </p:nvSpPr>
          <p:spPr>
            <a:xfrm rot="-2700000">
              <a:off x="9818014" y="3633201"/>
              <a:ext cx="216435" cy="638825"/>
            </a:xfrm>
            <a:prstGeom prst="ellipse">
              <a:avLst/>
            </a:prstGeom>
            <a:gradFill flip="none" rotWithShape="1">
              <a:gsLst>
                <a:gs pos="0">
                  <a:schemeClr val="accent1">
                    <a:lumMod val="5000"/>
                    <a:lumOff val="95000"/>
                  </a:schemeClr>
                </a:gs>
                <a:gs pos="69000">
                  <a:srgbClr val="6DD9FF"/>
                </a:gs>
                <a:gs pos="83000">
                  <a:srgbClr val="6DD9FF"/>
                </a:gs>
                <a:gs pos="100000">
                  <a:srgbClr val="6DD9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3" name="直接箭头连接符 232">
              <a:extLst>
                <a:ext uri="{FF2B5EF4-FFF2-40B4-BE49-F238E27FC236}">
                  <a16:creationId xmlns:a16="http://schemas.microsoft.com/office/drawing/2014/main" id="{34A9A1FF-E6E3-4572-9975-7365D8A8934A}"/>
                </a:ext>
              </a:extLst>
            </p:cNvPr>
            <p:cNvCxnSpPr>
              <a:stCxn id="232" idx="2"/>
            </p:cNvCxnSpPr>
            <p:nvPr/>
          </p:nvCxnSpPr>
          <p:spPr>
            <a:xfrm flipH="1">
              <a:off x="9665133" y="4029135"/>
              <a:ext cx="184578" cy="1490041"/>
            </a:xfrm>
            <a:prstGeom prst="straightConnector1">
              <a:avLst/>
            </a:prstGeom>
            <a:ln w="19050">
              <a:solidFill>
                <a:schemeClr val="accent2">
                  <a:lumMod val="50000"/>
                </a:schemeClr>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34" name="直接箭头连接符 233">
              <a:extLst>
                <a:ext uri="{FF2B5EF4-FFF2-40B4-BE49-F238E27FC236}">
                  <a16:creationId xmlns:a16="http://schemas.microsoft.com/office/drawing/2014/main" id="{1DD3536E-00BD-4073-84B3-2D8638BB515C}"/>
                </a:ext>
              </a:extLst>
            </p:cNvPr>
            <p:cNvCxnSpPr>
              <a:cxnSpLocks/>
            </p:cNvCxnSpPr>
            <p:nvPr/>
          </p:nvCxnSpPr>
          <p:spPr>
            <a:xfrm flipH="1">
              <a:off x="9849711" y="4023440"/>
              <a:ext cx="9290" cy="1522403"/>
            </a:xfrm>
            <a:prstGeom prst="straightConnector1">
              <a:avLst/>
            </a:prstGeom>
            <a:ln w="19050">
              <a:solidFill>
                <a:schemeClr val="accent2">
                  <a:lumMod val="50000"/>
                </a:schemeClr>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35" name="直接箭头连接符 234">
              <a:extLst>
                <a:ext uri="{FF2B5EF4-FFF2-40B4-BE49-F238E27FC236}">
                  <a16:creationId xmlns:a16="http://schemas.microsoft.com/office/drawing/2014/main" id="{A24AFAAA-A541-45AF-99BA-9B3A26BE1CBA}"/>
                </a:ext>
              </a:extLst>
            </p:cNvPr>
            <p:cNvCxnSpPr>
              <a:cxnSpLocks/>
            </p:cNvCxnSpPr>
            <p:nvPr/>
          </p:nvCxnSpPr>
          <p:spPr>
            <a:xfrm>
              <a:off x="9859001" y="4047882"/>
              <a:ext cx="184578" cy="1490041"/>
            </a:xfrm>
            <a:prstGeom prst="straightConnector1">
              <a:avLst/>
            </a:prstGeom>
            <a:ln w="19050">
              <a:solidFill>
                <a:schemeClr val="accent2">
                  <a:lumMod val="50000"/>
                </a:schemeClr>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541F1948-CCA9-4D3F-AE06-F0DF92FCD02C}"/>
                </a:ext>
              </a:extLst>
            </p:cNvPr>
            <p:cNvPicPr>
              <a:picLocks noChangeAspect="1"/>
            </p:cNvPicPr>
            <p:nvPr/>
          </p:nvPicPr>
          <p:blipFill>
            <a:blip r:embed="rId5"/>
            <a:stretch>
              <a:fillRect/>
            </a:stretch>
          </p:blipFill>
          <p:spPr>
            <a:xfrm>
              <a:off x="6524339" y="3845390"/>
              <a:ext cx="727302" cy="369333"/>
            </a:xfrm>
            <a:prstGeom prst="rect">
              <a:avLst/>
            </a:prstGeom>
          </p:spPr>
        </p:pic>
        <p:pic>
          <p:nvPicPr>
            <p:cNvPr id="44" name="图片 43">
              <a:extLst>
                <a:ext uri="{FF2B5EF4-FFF2-40B4-BE49-F238E27FC236}">
                  <a16:creationId xmlns:a16="http://schemas.microsoft.com/office/drawing/2014/main" id="{BF60172A-5CAD-4EEC-8A59-B86A90935BDA}"/>
                </a:ext>
              </a:extLst>
            </p:cNvPr>
            <p:cNvPicPr>
              <a:picLocks noChangeAspect="1"/>
            </p:cNvPicPr>
            <p:nvPr/>
          </p:nvPicPr>
          <p:blipFill>
            <a:blip r:embed="rId6"/>
            <a:stretch>
              <a:fillRect/>
            </a:stretch>
          </p:blipFill>
          <p:spPr>
            <a:xfrm>
              <a:off x="10636384" y="3717694"/>
              <a:ext cx="934215" cy="452510"/>
            </a:xfrm>
            <a:prstGeom prst="rect">
              <a:avLst/>
            </a:prstGeom>
          </p:spPr>
        </p:pic>
        <p:sp>
          <p:nvSpPr>
            <p:cNvPr id="236" name="desktop-computer_5088">
              <a:extLst>
                <a:ext uri="{FF2B5EF4-FFF2-40B4-BE49-F238E27FC236}">
                  <a16:creationId xmlns:a16="http://schemas.microsoft.com/office/drawing/2014/main" id="{7ADA85D3-A81E-4718-A1A9-97D6653C2D41}"/>
                </a:ext>
              </a:extLst>
            </p:cNvPr>
            <p:cNvSpPr>
              <a:spLocks noChangeAspect="1"/>
            </p:cNvSpPr>
            <p:nvPr/>
          </p:nvSpPr>
          <p:spPr>
            <a:xfrm>
              <a:off x="8260658" y="1727328"/>
              <a:ext cx="1349501" cy="983727"/>
            </a:xfrm>
            <a:custGeom>
              <a:avLst/>
              <a:gdLst>
                <a:gd name="T0" fmla="*/ 344 w 459"/>
                <a:gd name="T1" fmla="*/ 93 h 335"/>
                <a:gd name="T2" fmla="*/ 431 w 459"/>
                <a:gd name="T3" fmla="*/ 79 h 335"/>
                <a:gd name="T4" fmla="*/ 431 w 459"/>
                <a:gd name="T5" fmla="*/ 102 h 335"/>
                <a:gd name="T6" fmla="*/ 344 w 459"/>
                <a:gd name="T7" fmla="*/ 115 h 335"/>
                <a:gd name="T8" fmla="*/ 431 w 459"/>
                <a:gd name="T9" fmla="*/ 102 h 335"/>
                <a:gd name="T10" fmla="*/ 344 w 459"/>
                <a:gd name="T11" fmla="*/ 40 h 335"/>
                <a:gd name="T12" fmla="*/ 431 w 459"/>
                <a:gd name="T13" fmla="*/ 70 h 335"/>
                <a:gd name="T14" fmla="*/ 459 w 459"/>
                <a:gd name="T15" fmla="*/ 9 h 335"/>
                <a:gd name="T16" fmla="*/ 450 w 459"/>
                <a:gd name="T17" fmla="*/ 335 h 335"/>
                <a:gd name="T18" fmla="*/ 316 w 459"/>
                <a:gd name="T19" fmla="*/ 326 h 335"/>
                <a:gd name="T20" fmla="*/ 325 w 459"/>
                <a:gd name="T21" fmla="*/ 0 h 335"/>
                <a:gd name="T22" fmla="*/ 459 w 459"/>
                <a:gd name="T23" fmla="*/ 9 h 335"/>
                <a:gd name="T24" fmla="*/ 334 w 459"/>
                <a:gd name="T25" fmla="*/ 17 h 335"/>
                <a:gd name="T26" fmla="*/ 442 w 459"/>
                <a:gd name="T27" fmla="*/ 318 h 335"/>
                <a:gd name="T28" fmla="*/ 431 w 459"/>
                <a:gd name="T29" fmla="*/ 124 h 335"/>
                <a:gd name="T30" fmla="*/ 344 w 459"/>
                <a:gd name="T31" fmla="*/ 137 h 335"/>
                <a:gd name="T32" fmla="*/ 431 w 459"/>
                <a:gd name="T33" fmla="*/ 124 h 335"/>
                <a:gd name="T34" fmla="*/ 389 w 459"/>
                <a:gd name="T35" fmla="*/ 252 h 335"/>
                <a:gd name="T36" fmla="*/ 389 w 459"/>
                <a:gd name="T37" fmla="*/ 196 h 335"/>
                <a:gd name="T38" fmla="*/ 407 w 459"/>
                <a:gd name="T39" fmla="*/ 224 h 335"/>
                <a:gd name="T40" fmla="*/ 371 w 459"/>
                <a:gd name="T41" fmla="*/ 224 h 335"/>
                <a:gd name="T42" fmla="*/ 407 w 459"/>
                <a:gd name="T43" fmla="*/ 224 h 335"/>
                <a:gd name="T44" fmla="*/ 292 w 459"/>
                <a:gd name="T45" fmla="*/ 241 h 335"/>
                <a:gd name="T46" fmla="*/ 176 w 459"/>
                <a:gd name="T47" fmla="*/ 261 h 335"/>
                <a:gd name="T48" fmla="*/ 205 w 459"/>
                <a:gd name="T49" fmla="*/ 320 h 335"/>
                <a:gd name="T50" fmla="*/ 117 w 459"/>
                <a:gd name="T51" fmla="*/ 320 h 335"/>
                <a:gd name="T52" fmla="*/ 87 w 459"/>
                <a:gd name="T53" fmla="*/ 300 h 335"/>
                <a:gd name="T54" fmla="*/ 20 w 459"/>
                <a:gd name="T55" fmla="*/ 261 h 335"/>
                <a:gd name="T56" fmla="*/ 0 w 459"/>
                <a:gd name="T57" fmla="*/ 61 h 335"/>
                <a:gd name="T58" fmla="*/ 273 w 459"/>
                <a:gd name="T59" fmla="*/ 41 h 335"/>
                <a:gd name="T60" fmla="*/ 164 w 459"/>
                <a:gd name="T61" fmla="*/ 237 h 335"/>
                <a:gd name="T62" fmla="*/ 131 w 459"/>
                <a:gd name="T63" fmla="*/ 237 h 335"/>
                <a:gd name="T64" fmla="*/ 164 w 459"/>
                <a:gd name="T65" fmla="*/ 237 h 335"/>
                <a:gd name="T66" fmla="*/ 21 w 459"/>
                <a:gd name="T67" fmla="*/ 62 h 335"/>
                <a:gd name="T68" fmla="*/ 272 w 459"/>
                <a:gd name="T69" fmla="*/ 214 h 335"/>
                <a:gd name="T70" fmla="*/ 272 w 459"/>
                <a:gd name="T71" fmla="*/ 62 h 335"/>
                <a:gd name="T72" fmla="*/ 137 w 459"/>
                <a:gd name="T73" fmla="*/ 237 h 335"/>
                <a:gd name="T74" fmla="*/ 158 w 459"/>
                <a:gd name="T75" fmla="*/ 23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9" h="335">
                  <a:moveTo>
                    <a:pt x="431" y="93"/>
                  </a:moveTo>
                  <a:lnTo>
                    <a:pt x="344" y="93"/>
                  </a:lnTo>
                  <a:lnTo>
                    <a:pt x="344" y="79"/>
                  </a:lnTo>
                  <a:lnTo>
                    <a:pt x="431" y="79"/>
                  </a:lnTo>
                  <a:lnTo>
                    <a:pt x="431" y="93"/>
                  </a:lnTo>
                  <a:close/>
                  <a:moveTo>
                    <a:pt x="431" y="102"/>
                  </a:moveTo>
                  <a:lnTo>
                    <a:pt x="344" y="102"/>
                  </a:lnTo>
                  <a:lnTo>
                    <a:pt x="344" y="115"/>
                  </a:lnTo>
                  <a:lnTo>
                    <a:pt x="431" y="115"/>
                  </a:lnTo>
                  <a:lnTo>
                    <a:pt x="431" y="102"/>
                  </a:lnTo>
                  <a:close/>
                  <a:moveTo>
                    <a:pt x="431" y="40"/>
                  </a:moveTo>
                  <a:lnTo>
                    <a:pt x="344" y="40"/>
                  </a:lnTo>
                  <a:lnTo>
                    <a:pt x="344" y="70"/>
                  </a:lnTo>
                  <a:lnTo>
                    <a:pt x="431" y="70"/>
                  </a:lnTo>
                  <a:lnTo>
                    <a:pt x="431" y="40"/>
                  </a:lnTo>
                  <a:close/>
                  <a:moveTo>
                    <a:pt x="459" y="9"/>
                  </a:moveTo>
                  <a:lnTo>
                    <a:pt x="459" y="326"/>
                  </a:lnTo>
                  <a:cubicBezTo>
                    <a:pt x="459" y="331"/>
                    <a:pt x="455" y="335"/>
                    <a:pt x="450" y="335"/>
                  </a:cubicBezTo>
                  <a:lnTo>
                    <a:pt x="325" y="335"/>
                  </a:lnTo>
                  <a:cubicBezTo>
                    <a:pt x="320" y="335"/>
                    <a:pt x="316" y="331"/>
                    <a:pt x="316" y="326"/>
                  </a:cubicBezTo>
                  <a:lnTo>
                    <a:pt x="316" y="9"/>
                  </a:lnTo>
                  <a:cubicBezTo>
                    <a:pt x="316" y="4"/>
                    <a:pt x="320" y="0"/>
                    <a:pt x="325" y="0"/>
                  </a:cubicBezTo>
                  <a:lnTo>
                    <a:pt x="450" y="0"/>
                  </a:lnTo>
                  <a:cubicBezTo>
                    <a:pt x="455" y="0"/>
                    <a:pt x="459" y="4"/>
                    <a:pt x="459" y="9"/>
                  </a:cubicBezTo>
                  <a:close/>
                  <a:moveTo>
                    <a:pt x="442" y="17"/>
                  </a:moveTo>
                  <a:lnTo>
                    <a:pt x="334" y="17"/>
                  </a:lnTo>
                  <a:lnTo>
                    <a:pt x="334" y="318"/>
                  </a:lnTo>
                  <a:lnTo>
                    <a:pt x="442" y="318"/>
                  </a:lnTo>
                  <a:lnTo>
                    <a:pt x="442" y="17"/>
                  </a:lnTo>
                  <a:close/>
                  <a:moveTo>
                    <a:pt x="431" y="124"/>
                  </a:moveTo>
                  <a:lnTo>
                    <a:pt x="344" y="124"/>
                  </a:lnTo>
                  <a:lnTo>
                    <a:pt x="344" y="137"/>
                  </a:lnTo>
                  <a:lnTo>
                    <a:pt x="431" y="137"/>
                  </a:lnTo>
                  <a:lnTo>
                    <a:pt x="431" y="124"/>
                  </a:lnTo>
                  <a:close/>
                  <a:moveTo>
                    <a:pt x="417" y="224"/>
                  </a:moveTo>
                  <a:cubicBezTo>
                    <a:pt x="417" y="239"/>
                    <a:pt x="404" y="252"/>
                    <a:pt x="389" y="252"/>
                  </a:cubicBezTo>
                  <a:cubicBezTo>
                    <a:pt x="374" y="252"/>
                    <a:pt x="361" y="239"/>
                    <a:pt x="361" y="224"/>
                  </a:cubicBezTo>
                  <a:cubicBezTo>
                    <a:pt x="361" y="209"/>
                    <a:pt x="374" y="196"/>
                    <a:pt x="389" y="196"/>
                  </a:cubicBezTo>
                  <a:cubicBezTo>
                    <a:pt x="404" y="196"/>
                    <a:pt x="417" y="209"/>
                    <a:pt x="417" y="224"/>
                  </a:cubicBezTo>
                  <a:close/>
                  <a:moveTo>
                    <a:pt x="407" y="224"/>
                  </a:moveTo>
                  <a:cubicBezTo>
                    <a:pt x="407" y="214"/>
                    <a:pt x="399" y="206"/>
                    <a:pt x="389" y="206"/>
                  </a:cubicBezTo>
                  <a:cubicBezTo>
                    <a:pt x="379" y="206"/>
                    <a:pt x="371" y="214"/>
                    <a:pt x="371" y="224"/>
                  </a:cubicBezTo>
                  <a:cubicBezTo>
                    <a:pt x="371" y="234"/>
                    <a:pt x="379" y="242"/>
                    <a:pt x="389" y="242"/>
                  </a:cubicBezTo>
                  <a:cubicBezTo>
                    <a:pt x="399" y="242"/>
                    <a:pt x="407" y="234"/>
                    <a:pt x="407" y="224"/>
                  </a:cubicBezTo>
                  <a:close/>
                  <a:moveTo>
                    <a:pt x="292" y="61"/>
                  </a:moveTo>
                  <a:lnTo>
                    <a:pt x="292" y="241"/>
                  </a:lnTo>
                  <a:cubicBezTo>
                    <a:pt x="292" y="252"/>
                    <a:pt x="284" y="261"/>
                    <a:pt x="273" y="261"/>
                  </a:cubicBezTo>
                  <a:lnTo>
                    <a:pt x="176" y="261"/>
                  </a:lnTo>
                  <a:cubicBezTo>
                    <a:pt x="176" y="261"/>
                    <a:pt x="170" y="300"/>
                    <a:pt x="205" y="300"/>
                  </a:cubicBezTo>
                  <a:lnTo>
                    <a:pt x="205" y="320"/>
                  </a:lnTo>
                  <a:lnTo>
                    <a:pt x="176" y="320"/>
                  </a:lnTo>
                  <a:lnTo>
                    <a:pt x="117" y="320"/>
                  </a:lnTo>
                  <a:lnTo>
                    <a:pt x="87" y="320"/>
                  </a:lnTo>
                  <a:lnTo>
                    <a:pt x="87" y="300"/>
                  </a:lnTo>
                  <a:cubicBezTo>
                    <a:pt x="121" y="300"/>
                    <a:pt x="117" y="261"/>
                    <a:pt x="117" y="261"/>
                  </a:cubicBezTo>
                  <a:lnTo>
                    <a:pt x="20" y="261"/>
                  </a:lnTo>
                  <a:cubicBezTo>
                    <a:pt x="9" y="261"/>
                    <a:pt x="0" y="252"/>
                    <a:pt x="0" y="241"/>
                  </a:cubicBezTo>
                  <a:lnTo>
                    <a:pt x="0" y="61"/>
                  </a:lnTo>
                  <a:cubicBezTo>
                    <a:pt x="0" y="50"/>
                    <a:pt x="9" y="41"/>
                    <a:pt x="20" y="41"/>
                  </a:cubicBezTo>
                  <a:lnTo>
                    <a:pt x="273" y="41"/>
                  </a:lnTo>
                  <a:cubicBezTo>
                    <a:pt x="284" y="41"/>
                    <a:pt x="292" y="50"/>
                    <a:pt x="292" y="61"/>
                  </a:cubicBezTo>
                  <a:close/>
                  <a:moveTo>
                    <a:pt x="164" y="237"/>
                  </a:moveTo>
                  <a:cubicBezTo>
                    <a:pt x="164" y="227"/>
                    <a:pt x="157" y="220"/>
                    <a:pt x="148" y="220"/>
                  </a:cubicBezTo>
                  <a:cubicBezTo>
                    <a:pt x="138" y="220"/>
                    <a:pt x="131" y="227"/>
                    <a:pt x="131" y="237"/>
                  </a:cubicBezTo>
                  <a:cubicBezTo>
                    <a:pt x="131" y="246"/>
                    <a:pt x="138" y="253"/>
                    <a:pt x="148" y="253"/>
                  </a:cubicBezTo>
                  <a:cubicBezTo>
                    <a:pt x="157" y="253"/>
                    <a:pt x="164" y="246"/>
                    <a:pt x="164" y="237"/>
                  </a:cubicBezTo>
                  <a:close/>
                  <a:moveTo>
                    <a:pt x="272" y="62"/>
                  </a:moveTo>
                  <a:lnTo>
                    <a:pt x="21" y="62"/>
                  </a:lnTo>
                  <a:lnTo>
                    <a:pt x="21" y="214"/>
                  </a:lnTo>
                  <a:lnTo>
                    <a:pt x="272" y="214"/>
                  </a:lnTo>
                  <a:lnTo>
                    <a:pt x="272" y="214"/>
                  </a:lnTo>
                  <a:lnTo>
                    <a:pt x="272" y="62"/>
                  </a:lnTo>
                  <a:close/>
                  <a:moveTo>
                    <a:pt x="148" y="226"/>
                  </a:moveTo>
                  <a:cubicBezTo>
                    <a:pt x="142" y="226"/>
                    <a:pt x="137" y="231"/>
                    <a:pt x="137" y="237"/>
                  </a:cubicBezTo>
                  <a:cubicBezTo>
                    <a:pt x="137" y="242"/>
                    <a:pt x="142" y="247"/>
                    <a:pt x="148" y="247"/>
                  </a:cubicBezTo>
                  <a:cubicBezTo>
                    <a:pt x="154" y="247"/>
                    <a:pt x="158" y="242"/>
                    <a:pt x="158" y="237"/>
                  </a:cubicBezTo>
                  <a:cubicBezTo>
                    <a:pt x="158" y="231"/>
                    <a:pt x="154" y="226"/>
                    <a:pt x="148" y="22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矩形 44">
              <a:extLst>
                <a:ext uri="{FF2B5EF4-FFF2-40B4-BE49-F238E27FC236}">
                  <a16:creationId xmlns:a16="http://schemas.microsoft.com/office/drawing/2014/main" id="{59177CFD-23EF-4B87-BE2E-24981992C61C}"/>
                </a:ext>
              </a:extLst>
            </p:cNvPr>
            <p:cNvSpPr/>
            <p:nvPr/>
          </p:nvSpPr>
          <p:spPr>
            <a:xfrm>
              <a:off x="6235766" y="3297880"/>
              <a:ext cx="2671821" cy="1116500"/>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7" name="连接符: 肘形 236">
              <a:extLst>
                <a:ext uri="{FF2B5EF4-FFF2-40B4-BE49-F238E27FC236}">
                  <a16:creationId xmlns:a16="http://schemas.microsoft.com/office/drawing/2014/main" id="{1EE7D593-925E-4B18-BC9A-175B19D92D41}"/>
                </a:ext>
              </a:extLst>
            </p:cNvPr>
            <p:cNvCxnSpPr>
              <a:cxnSpLocks/>
              <a:stCxn id="45" idx="0"/>
              <a:endCxn id="238" idx="1"/>
            </p:cNvCxnSpPr>
            <p:nvPr/>
          </p:nvCxnSpPr>
          <p:spPr>
            <a:xfrm rot="5400000" flipH="1" flipV="1">
              <a:off x="7156718" y="2603683"/>
              <a:ext cx="1109156" cy="279238"/>
            </a:xfrm>
            <a:prstGeom prst="bentConnector2">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38" name="矩形 237">
              <a:extLst>
                <a:ext uri="{FF2B5EF4-FFF2-40B4-BE49-F238E27FC236}">
                  <a16:creationId xmlns:a16="http://schemas.microsoft.com/office/drawing/2014/main" id="{439DA539-9245-40F8-807A-8D912C82F774}"/>
                </a:ext>
              </a:extLst>
            </p:cNvPr>
            <p:cNvSpPr/>
            <p:nvPr/>
          </p:nvSpPr>
          <p:spPr>
            <a:xfrm>
              <a:off x="7850915" y="1557860"/>
              <a:ext cx="2168986" cy="1261727"/>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CCF72E36-E66F-4FCD-9F43-434EBCFE9651}"/>
                </a:ext>
              </a:extLst>
            </p:cNvPr>
            <p:cNvSpPr/>
            <p:nvPr/>
          </p:nvSpPr>
          <p:spPr>
            <a:xfrm>
              <a:off x="9350234" y="3305223"/>
              <a:ext cx="2266723" cy="1109158"/>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连接符: 肘形 243">
              <a:extLst>
                <a:ext uri="{FF2B5EF4-FFF2-40B4-BE49-F238E27FC236}">
                  <a16:creationId xmlns:a16="http://schemas.microsoft.com/office/drawing/2014/main" id="{E4A3CD8E-AA9D-4C50-A512-1D9969C910B6}"/>
                </a:ext>
              </a:extLst>
            </p:cNvPr>
            <p:cNvCxnSpPr>
              <a:cxnSpLocks/>
              <a:stCxn id="240" idx="0"/>
              <a:endCxn id="238" idx="3"/>
            </p:cNvCxnSpPr>
            <p:nvPr/>
          </p:nvCxnSpPr>
          <p:spPr>
            <a:xfrm rot="16200000" flipV="1">
              <a:off x="9693500" y="2515126"/>
              <a:ext cx="1116499" cy="463695"/>
            </a:xfrm>
            <a:prstGeom prst="bentConnector2">
              <a:avLst/>
            </a:prstGeom>
            <a:ln w="25400">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46" name="连接符: 肘形 245">
              <a:extLst>
                <a:ext uri="{FF2B5EF4-FFF2-40B4-BE49-F238E27FC236}">
                  <a16:creationId xmlns:a16="http://schemas.microsoft.com/office/drawing/2014/main" id="{54320206-75AC-4161-A7BF-1C3D90A0B8A9}"/>
                </a:ext>
              </a:extLst>
            </p:cNvPr>
            <p:cNvCxnSpPr>
              <a:cxnSpLocks/>
            </p:cNvCxnSpPr>
            <p:nvPr/>
          </p:nvCxnSpPr>
          <p:spPr>
            <a:xfrm rot="16200000" flipH="1">
              <a:off x="9725505" y="2290090"/>
              <a:ext cx="1324939" cy="736147"/>
            </a:xfrm>
            <a:prstGeom prst="bentConnector3">
              <a:avLst>
                <a:gd name="adj1" fmla="val -1761"/>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53" name="文本框 252">
              <a:extLst>
                <a:ext uri="{FF2B5EF4-FFF2-40B4-BE49-F238E27FC236}">
                  <a16:creationId xmlns:a16="http://schemas.microsoft.com/office/drawing/2014/main" id="{391DD938-F8BD-4BC6-A690-3E25E97AA5C0}"/>
                </a:ext>
              </a:extLst>
            </p:cNvPr>
            <p:cNvSpPr txBox="1"/>
            <p:nvPr/>
          </p:nvSpPr>
          <p:spPr>
            <a:xfrm>
              <a:off x="8207942" y="1175794"/>
              <a:ext cx="1454932"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b="1" dirty="0"/>
                <a:t>Control Unit</a:t>
              </a:r>
              <a:endParaRPr lang="zh-CN" altLang="en-US" b="1" dirty="0"/>
            </a:p>
          </p:txBody>
        </p:sp>
        <p:sp>
          <p:nvSpPr>
            <p:cNvPr id="254" name="文本框 253">
              <a:extLst>
                <a:ext uri="{FF2B5EF4-FFF2-40B4-BE49-F238E27FC236}">
                  <a16:creationId xmlns:a16="http://schemas.microsoft.com/office/drawing/2014/main" id="{4A9E0907-66D4-494F-803E-C8C1045C6C58}"/>
                </a:ext>
              </a:extLst>
            </p:cNvPr>
            <p:cNvSpPr txBox="1"/>
            <p:nvPr/>
          </p:nvSpPr>
          <p:spPr>
            <a:xfrm>
              <a:off x="6610974" y="2809939"/>
              <a:ext cx="874076"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dirty="0"/>
                <a:t>Trigger</a:t>
              </a:r>
              <a:endParaRPr lang="zh-CN" altLang="en-US" dirty="0"/>
            </a:p>
          </p:txBody>
        </p:sp>
        <p:sp>
          <p:nvSpPr>
            <p:cNvPr id="255" name="文本框 254">
              <a:extLst>
                <a:ext uri="{FF2B5EF4-FFF2-40B4-BE49-F238E27FC236}">
                  <a16:creationId xmlns:a16="http://schemas.microsoft.com/office/drawing/2014/main" id="{91F29D60-E4DF-4354-AA6D-C3B2F52A55BE}"/>
                </a:ext>
              </a:extLst>
            </p:cNvPr>
            <p:cNvSpPr txBox="1"/>
            <p:nvPr/>
          </p:nvSpPr>
          <p:spPr>
            <a:xfrm>
              <a:off x="9623851" y="2882407"/>
              <a:ext cx="874076"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dirty="0"/>
                <a:t>Trigger</a:t>
              </a:r>
              <a:endParaRPr lang="zh-CN" altLang="en-US" dirty="0"/>
            </a:p>
          </p:txBody>
        </p:sp>
        <p:sp>
          <p:nvSpPr>
            <p:cNvPr id="256" name="文本框 255">
              <a:extLst>
                <a:ext uri="{FF2B5EF4-FFF2-40B4-BE49-F238E27FC236}">
                  <a16:creationId xmlns:a16="http://schemas.microsoft.com/office/drawing/2014/main" id="{60A5C9F0-4778-4433-8839-2F17761D6ED4}"/>
                </a:ext>
              </a:extLst>
            </p:cNvPr>
            <p:cNvSpPr txBox="1"/>
            <p:nvPr/>
          </p:nvSpPr>
          <p:spPr>
            <a:xfrm>
              <a:off x="10645605" y="2339060"/>
              <a:ext cx="1081584"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pPr algn="ctr"/>
              <a:r>
                <a:rPr lang="en-US" altLang="zh-CN" dirty="0"/>
                <a:t>Receiver</a:t>
              </a:r>
              <a:endParaRPr lang="zh-CN" altLang="en-US" dirty="0"/>
            </a:p>
          </p:txBody>
        </p:sp>
        <p:sp>
          <p:nvSpPr>
            <p:cNvPr id="257" name="文本框 256">
              <a:extLst>
                <a:ext uri="{FF2B5EF4-FFF2-40B4-BE49-F238E27FC236}">
                  <a16:creationId xmlns:a16="http://schemas.microsoft.com/office/drawing/2014/main" id="{3C24723F-8611-4464-84B9-E37DC3CF6264}"/>
                </a:ext>
              </a:extLst>
            </p:cNvPr>
            <p:cNvSpPr txBox="1"/>
            <p:nvPr/>
          </p:nvSpPr>
          <p:spPr>
            <a:xfrm>
              <a:off x="6254263" y="3339789"/>
              <a:ext cx="1526024" cy="338554"/>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sz="1600" dirty="0"/>
                <a:t>Nd: </a:t>
              </a:r>
              <a:r>
                <a:rPr lang="en-US" altLang="zh-CN" sz="1600" dirty="0" err="1"/>
                <a:t>Yag</a:t>
              </a:r>
              <a:r>
                <a:rPr lang="en-US" altLang="zh-CN" sz="1600" dirty="0"/>
                <a:t> Laser</a:t>
              </a:r>
              <a:endParaRPr lang="zh-CN" altLang="en-US" sz="1600" dirty="0"/>
            </a:p>
          </p:txBody>
        </p:sp>
        <p:sp>
          <p:nvSpPr>
            <p:cNvPr id="262" name="文本框 261">
              <a:extLst>
                <a:ext uri="{FF2B5EF4-FFF2-40B4-BE49-F238E27FC236}">
                  <a16:creationId xmlns:a16="http://schemas.microsoft.com/office/drawing/2014/main" id="{40DBE297-2E2C-42AF-A98E-A53D2225F1AA}"/>
                </a:ext>
              </a:extLst>
            </p:cNvPr>
            <p:cNvSpPr txBox="1"/>
            <p:nvPr/>
          </p:nvSpPr>
          <p:spPr>
            <a:xfrm>
              <a:off x="7627207" y="3339789"/>
              <a:ext cx="1344299" cy="338554"/>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sz="1600"/>
                <a:t>Galvanometer</a:t>
              </a:r>
              <a:endParaRPr lang="zh-CN" altLang="en-US" sz="1600" dirty="0"/>
            </a:p>
          </p:txBody>
        </p:sp>
        <p:sp>
          <p:nvSpPr>
            <p:cNvPr id="266" name="文本框 265">
              <a:extLst>
                <a:ext uri="{FF2B5EF4-FFF2-40B4-BE49-F238E27FC236}">
                  <a16:creationId xmlns:a16="http://schemas.microsoft.com/office/drawing/2014/main" id="{82EE801E-4A19-4CE9-B85B-B09996423721}"/>
                </a:ext>
              </a:extLst>
            </p:cNvPr>
            <p:cNvSpPr txBox="1"/>
            <p:nvPr/>
          </p:nvSpPr>
          <p:spPr>
            <a:xfrm>
              <a:off x="9326960" y="3339789"/>
              <a:ext cx="1344299" cy="338554"/>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sz="1600" dirty="0"/>
                <a:t>Galvanometer</a:t>
              </a:r>
              <a:endParaRPr lang="zh-CN" altLang="en-US" sz="1600" dirty="0"/>
            </a:p>
          </p:txBody>
        </p:sp>
        <p:sp>
          <p:nvSpPr>
            <p:cNvPr id="269" name="文本框 268">
              <a:extLst>
                <a:ext uri="{FF2B5EF4-FFF2-40B4-BE49-F238E27FC236}">
                  <a16:creationId xmlns:a16="http://schemas.microsoft.com/office/drawing/2014/main" id="{ED8B936F-6F5C-4EEC-96DB-37EC66F7E9C1}"/>
                </a:ext>
              </a:extLst>
            </p:cNvPr>
            <p:cNvSpPr txBox="1"/>
            <p:nvPr/>
          </p:nvSpPr>
          <p:spPr>
            <a:xfrm>
              <a:off x="10852095" y="3339789"/>
              <a:ext cx="634233" cy="338554"/>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sz="1600" dirty="0"/>
                <a:t>LDV</a:t>
              </a:r>
              <a:endParaRPr lang="zh-CN" altLang="en-US" sz="1600" dirty="0"/>
            </a:p>
          </p:txBody>
        </p:sp>
        <p:sp>
          <p:nvSpPr>
            <p:cNvPr id="273" name="文本框 272">
              <a:extLst>
                <a:ext uri="{FF2B5EF4-FFF2-40B4-BE49-F238E27FC236}">
                  <a16:creationId xmlns:a16="http://schemas.microsoft.com/office/drawing/2014/main" id="{5391BE41-200A-47F1-9A46-F865B7843F80}"/>
                </a:ext>
              </a:extLst>
            </p:cNvPr>
            <p:cNvSpPr txBox="1"/>
            <p:nvPr/>
          </p:nvSpPr>
          <p:spPr>
            <a:xfrm>
              <a:off x="6191417" y="4454388"/>
              <a:ext cx="1695760" cy="369332"/>
            </a:xfrm>
            <a:prstGeom prst="rect">
              <a:avLst/>
            </a:prstGeom>
            <a:noFill/>
          </p:spPr>
          <p:txBody>
            <a:bodyPr wrap="square" rtlCol="0">
              <a:spAutoFit/>
            </a:bodyPr>
            <a:lstStyle>
              <a:defPPr>
                <a:defRPr lang="zh-CN"/>
              </a:defPPr>
              <a:lvl1pPr>
                <a:defRPr sz="1600">
                  <a:latin typeface="Times New Roman" panose="02020603050405020304" pitchFamily="18" charset="0"/>
                  <a:cs typeface="Times New Roman" panose="02020603050405020304" pitchFamily="18" charset="0"/>
                </a:defRPr>
              </a:lvl1pPr>
            </a:lstStyle>
            <a:p>
              <a:r>
                <a:rPr lang="en-US" altLang="zh-CN" sz="1800" b="1" dirty="0"/>
                <a:t>Excitation Unit</a:t>
              </a:r>
              <a:endParaRPr lang="zh-CN" altLang="en-US" sz="1800" b="1" dirty="0"/>
            </a:p>
          </p:txBody>
        </p:sp>
        <p:sp>
          <p:nvSpPr>
            <p:cNvPr id="275" name="文本框 274">
              <a:extLst>
                <a:ext uri="{FF2B5EF4-FFF2-40B4-BE49-F238E27FC236}">
                  <a16:creationId xmlns:a16="http://schemas.microsoft.com/office/drawing/2014/main" id="{B1A74D54-EBFC-477A-B1C1-043F6A887C71}"/>
                </a:ext>
              </a:extLst>
            </p:cNvPr>
            <p:cNvSpPr txBox="1"/>
            <p:nvPr/>
          </p:nvSpPr>
          <p:spPr>
            <a:xfrm>
              <a:off x="10150175" y="4454388"/>
              <a:ext cx="1467974" cy="369332"/>
            </a:xfrm>
            <a:prstGeom prst="rect">
              <a:avLst/>
            </a:prstGeom>
            <a:noFill/>
          </p:spPr>
          <p:txBody>
            <a:bodyPr wrap="square" rtlCol="0">
              <a:spAutoFit/>
            </a:bodyPr>
            <a:lstStyle>
              <a:defPPr>
                <a:defRPr lang="zh-CN"/>
              </a:defPPr>
              <a:lvl1pPr>
                <a:defRPr sz="1600">
                  <a:latin typeface="Times New Roman" panose="02020603050405020304" pitchFamily="18" charset="0"/>
                  <a:cs typeface="Times New Roman" panose="02020603050405020304" pitchFamily="18" charset="0"/>
                </a:defRPr>
              </a:lvl1pPr>
            </a:lstStyle>
            <a:p>
              <a:r>
                <a:rPr lang="en-US" altLang="zh-CN" sz="1800" b="1" dirty="0"/>
                <a:t>Sensing Unit</a:t>
              </a:r>
              <a:endParaRPr lang="zh-CN" altLang="en-US" sz="1800" b="1" dirty="0"/>
            </a:p>
          </p:txBody>
        </p:sp>
      </p:grpSp>
      <p:sp>
        <p:nvSpPr>
          <p:cNvPr id="279" name="矩形 278">
            <a:extLst>
              <a:ext uri="{FF2B5EF4-FFF2-40B4-BE49-F238E27FC236}">
                <a16:creationId xmlns:a16="http://schemas.microsoft.com/office/drawing/2014/main" id="{D023A359-219D-41E7-954B-5640803A0FFA}"/>
              </a:ext>
            </a:extLst>
          </p:cNvPr>
          <p:cNvSpPr/>
          <p:nvPr/>
        </p:nvSpPr>
        <p:spPr>
          <a:xfrm>
            <a:off x="125770" y="787552"/>
            <a:ext cx="5889172" cy="400110"/>
          </a:xfrm>
          <a:prstGeom prst="rect">
            <a:avLst/>
          </a:prstGeom>
          <a:solidFill>
            <a:schemeClr val="accent5">
              <a:lumMod val="20000"/>
              <a:lumOff val="80000"/>
            </a:schemeClr>
          </a:solid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Schematic diagram of the laser ultrasonic system</a:t>
            </a:r>
            <a:endParaRPr lang="zh-CN" altLang="en-US" sz="2000" b="1" dirty="0">
              <a:latin typeface="Times New Roman" panose="02020603050405020304" pitchFamily="18" charset="0"/>
              <a:cs typeface="Times New Roman" panose="02020603050405020304" pitchFamily="18" charset="0"/>
            </a:endParaRPr>
          </a:p>
        </p:txBody>
      </p:sp>
      <p:sp>
        <p:nvSpPr>
          <p:cNvPr id="175" name="立方体 174">
            <a:extLst>
              <a:ext uri="{FF2B5EF4-FFF2-40B4-BE49-F238E27FC236}">
                <a16:creationId xmlns:a16="http://schemas.microsoft.com/office/drawing/2014/main" id="{635FE6DA-76CD-4A84-BB1A-FE49DEB0B52E}"/>
              </a:ext>
            </a:extLst>
          </p:cNvPr>
          <p:cNvSpPr/>
          <p:nvPr/>
        </p:nvSpPr>
        <p:spPr>
          <a:xfrm>
            <a:off x="7929406" y="1905072"/>
            <a:ext cx="2917373" cy="1230086"/>
          </a:xfrm>
          <a:prstGeom prst="cube">
            <a:avLst>
              <a:gd name="adj" fmla="val 73673"/>
            </a:avLst>
          </a:prstGeom>
          <a:solidFill>
            <a:schemeClr val="bg2">
              <a:lumMod val="7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6" name="椭圆 175">
            <a:extLst>
              <a:ext uri="{FF2B5EF4-FFF2-40B4-BE49-F238E27FC236}">
                <a16:creationId xmlns:a16="http://schemas.microsoft.com/office/drawing/2014/main" id="{17814D16-285A-4F92-8163-1EB0494E515F}"/>
              </a:ext>
            </a:extLst>
          </p:cNvPr>
          <p:cNvSpPr/>
          <p:nvPr/>
        </p:nvSpPr>
        <p:spPr>
          <a:xfrm>
            <a:off x="9121391" y="2115844"/>
            <a:ext cx="533402" cy="33114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箭头: 下 177">
            <a:extLst>
              <a:ext uri="{FF2B5EF4-FFF2-40B4-BE49-F238E27FC236}">
                <a16:creationId xmlns:a16="http://schemas.microsoft.com/office/drawing/2014/main" id="{5B6CFC5E-0E02-4C20-8C78-557233286160}"/>
              </a:ext>
            </a:extLst>
          </p:cNvPr>
          <p:cNvSpPr/>
          <p:nvPr/>
        </p:nvSpPr>
        <p:spPr>
          <a:xfrm>
            <a:off x="9257465" y="1200144"/>
            <a:ext cx="195074" cy="1081274"/>
          </a:xfrm>
          <a:prstGeom prst="downArrow">
            <a:avLst/>
          </a:prstGeom>
          <a:gradFill flip="none" rotWithShape="1">
            <a:gsLst>
              <a:gs pos="0">
                <a:schemeClr val="accent1">
                  <a:lumMod val="5000"/>
                  <a:lumOff val="95000"/>
                </a:schemeClr>
              </a:gs>
              <a:gs pos="23000">
                <a:schemeClr val="accent4">
                  <a:lumMod val="20000"/>
                  <a:lumOff val="80000"/>
                </a:schemeClr>
              </a:gs>
              <a:gs pos="53000">
                <a:schemeClr val="accent4">
                  <a:lumMod val="40000"/>
                  <a:lumOff val="60000"/>
                </a:schemeClr>
              </a:gs>
              <a:gs pos="82000">
                <a:schemeClr val="accent4">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文本框 178">
            <a:extLst>
              <a:ext uri="{FF2B5EF4-FFF2-40B4-BE49-F238E27FC236}">
                <a16:creationId xmlns:a16="http://schemas.microsoft.com/office/drawing/2014/main" id="{4A595A1C-5883-46FC-93C1-A17D0AC092E5}"/>
              </a:ext>
            </a:extLst>
          </p:cNvPr>
          <p:cNvSpPr txBox="1"/>
          <p:nvPr/>
        </p:nvSpPr>
        <p:spPr>
          <a:xfrm>
            <a:off x="9387016" y="1357319"/>
            <a:ext cx="69762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Laser</a:t>
            </a:r>
            <a:endParaRPr lang="zh-CN" altLang="en-US" dirty="0">
              <a:latin typeface="Times New Roman" panose="02020603050405020304" pitchFamily="18" charset="0"/>
              <a:cs typeface="Times New Roman" panose="02020603050405020304" pitchFamily="18" charset="0"/>
            </a:endParaRPr>
          </a:p>
        </p:txBody>
      </p:sp>
      <p:cxnSp>
        <p:nvCxnSpPr>
          <p:cNvPr id="180" name="直接箭头连接符 179">
            <a:extLst>
              <a:ext uri="{FF2B5EF4-FFF2-40B4-BE49-F238E27FC236}">
                <a16:creationId xmlns:a16="http://schemas.microsoft.com/office/drawing/2014/main" id="{FA75145E-CB0E-4362-A63D-E68F07F5B328}"/>
              </a:ext>
            </a:extLst>
          </p:cNvPr>
          <p:cNvCxnSpPr>
            <a:cxnSpLocks/>
          </p:cNvCxnSpPr>
          <p:nvPr/>
        </p:nvCxnSpPr>
        <p:spPr>
          <a:xfrm flipH="1">
            <a:off x="9021589" y="2422595"/>
            <a:ext cx="270779" cy="275853"/>
          </a:xfrm>
          <a:prstGeom prst="straightConnector1">
            <a:avLst/>
          </a:prstGeom>
          <a:ln>
            <a:solidFill>
              <a:schemeClr val="tx1">
                <a:lumMod val="95000"/>
                <a:lumOff val="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1" name="直接箭头连接符 180">
            <a:extLst>
              <a:ext uri="{FF2B5EF4-FFF2-40B4-BE49-F238E27FC236}">
                <a16:creationId xmlns:a16="http://schemas.microsoft.com/office/drawing/2014/main" id="{DC6D069F-1CF2-4106-9C26-4B2740C02218}"/>
              </a:ext>
            </a:extLst>
          </p:cNvPr>
          <p:cNvCxnSpPr>
            <a:cxnSpLocks/>
          </p:cNvCxnSpPr>
          <p:nvPr/>
        </p:nvCxnSpPr>
        <p:spPr>
          <a:xfrm>
            <a:off x="9654793" y="2279672"/>
            <a:ext cx="341824" cy="0"/>
          </a:xfrm>
          <a:prstGeom prst="straightConnector1">
            <a:avLst/>
          </a:prstGeom>
          <a:ln>
            <a:solidFill>
              <a:schemeClr val="tx1">
                <a:lumMod val="95000"/>
                <a:lumOff val="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2" name="直接箭头连接符 181">
            <a:extLst>
              <a:ext uri="{FF2B5EF4-FFF2-40B4-BE49-F238E27FC236}">
                <a16:creationId xmlns:a16="http://schemas.microsoft.com/office/drawing/2014/main" id="{587C1AD9-3DD3-4240-94FD-83E3D3B5D51F}"/>
              </a:ext>
            </a:extLst>
          </p:cNvPr>
          <p:cNvCxnSpPr>
            <a:cxnSpLocks/>
          </p:cNvCxnSpPr>
          <p:nvPr/>
        </p:nvCxnSpPr>
        <p:spPr>
          <a:xfrm flipV="1">
            <a:off x="9506525" y="1925998"/>
            <a:ext cx="202254" cy="210773"/>
          </a:xfrm>
          <a:prstGeom prst="straightConnector1">
            <a:avLst/>
          </a:prstGeom>
          <a:ln>
            <a:solidFill>
              <a:schemeClr val="tx1">
                <a:lumMod val="95000"/>
                <a:lumOff val="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4" name="直接箭头连接符 183">
            <a:extLst>
              <a:ext uri="{FF2B5EF4-FFF2-40B4-BE49-F238E27FC236}">
                <a16:creationId xmlns:a16="http://schemas.microsoft.com/office/drawing/2014/main" id="{2A61F767-A7E6-4C3E-87DF-49BE24637E7D}"/>
              </a:ext>
            </a:extLst>
          </p:cNvPr>
          <p:cNvCxnSpPr>
            <a:cxnSpLocks/>
          </p:cNvCxnSpPr>
          <p:nvPr/>
        </p:nvCxnSpPr>
        <p:spPr>
          <a:xfrm rot="5400000">
            <a:off x="8947686" y="2112173"/>
            <a:ext cx="0" cy="331147"/>
          </a:xfrm>
          <a:prstGeom prst="straightConnector1">
            <a:avLst/>
          </a:prstGeom>
          <a:ln>
            <a:solidFill>
              <a:schemeClr val="tx1">
                <a:lumMod val="95000"/>
                <a:lumOff val="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5" name="直接箭头连接符 184">
            <a:extLst>
              <a:ext uri="{FF2B5EF4-FFF2-40B4-BE49-F238E27FC236}">
                <a16:creationId xmlns:a16="http://schemas.microsoft.com/office/drawing/2014/main" id="{E0833F14-2E93-432F-B704-96DF51673F22}"/>
              </a:ext>
            </a:extLst>
          </p:cNvPr>
          <p:cNvCxnSpPr>
            <a:cxnSpLocks/>
          </p:cNvCxnSpPr>
          <p:nvPr/>
        </p:nvCxnSpPr>
        <p:spPr>
          <a:xfrm>
            <a:off x="9452539" y="2436976"/>
            <a:ext cx="0" cy="149400"/>
          </a:xfrm>
          <a:prstGeom prst="straightConnector1">
            <a:avLst/>
          </a:prstGeom>
          <a:ln>
            <a:solidFill>
              <a:schemeClr val="tx1">
                <a:lumMod val="95000"/>
                <a:lumOff val="5000"/>
              </a:schemeClr>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87" name="直接箭头连接符 186">
            <a:extLst>
              <a:ext uri="{FF2B5EF4-FFF2-40B4-BE49-F238E27FC236}">
                <a16:creationId xmlns:a16="http://schemas.microsoft.com/office/drawing/2014/main" id="{2897B262-EAB3-40BA-B71C-7E0D950F48E2}"/>
              </a:ext>
            </a:extLst>
          </p:cNvPr>
          <p:cNvCxnSpPr>
            <a:cxnSpLocks/>
          </p:cNvCxnSpPr>
          <p:nvPr/>
        </p:nvCxnSpPr>
        <p:spPr>
          <a:xfrm>
            <a:off x="9156978" y="2362276"/>
            <a:ext cx="0" cy="149400"/>
          </a:xfrm>
          <a:prstGeom prst="straightConnector1">
            <a:avLst/>
          </a:prstGeom>
          <a:ln>
            <a:solidFill>
              <a:schemeClr val="tx1">
                <a:lumMod val="95000"/>
                <a:lumOff val="5000"/>
              </a:schemeClr>
            </a:solidFill>
            <a:tailEnd type="stealth" w="med" len="med"/>
          </a:ln>
        </p:spPr>
        <p:style>
          <a:lnRef idx="1">
            <a:schemeClr val="accent1"/>
          </a:lnRef>
          <a:fillRef idx="0">
            <a:schemeClr val="accent1"/>
          </a:fillRef>
          <a:effectRef idx="0">
            <a:schemeClr val="accent1"/>
          </a:effectRef>
          <a:fontRef idx="minor">
            <a:schemeClr val="tx1"/>
          </a:fontRef>
        </p:style>
      </p:cxnSp>
      <p:sp>
        <p:nvSpPr>
          <p:cNvPr id="189" name="立方体 188">
            <a:extLst>
              <a:ext uri="{FF2B5EF4-FFF2-40B4-BE49-F238E27FC236}">
                <a16:creationId xmlns:a16="http://schemas.microsoft.com/office/drawing/2014/main" id="{0137AFC0-B262-4D78-AE41-8EBB4D48BBAB}"/>
              </a:ext>
            </a:extLst>
          </p:cNvPr>
          <p:cNvSpPr/>
          <p:nvPr/>
        </p:nvSpPr>
        <p:spPr>
          <a:xfrm>
            <a:off x="7974729" y="4666426"/>
            <a:ext cx="2917373" cy="1230086"/>
          </a:xfrm>
          <a:prstGeom prst="cube">
            <a:avLst>
              <a:gd name="adj" fmla="val 73673"/>
            </a:avLst>
          </a:prstGeom>
          <a:solidFill>
            <a:schemeClr val="bg2">
              <a:lumMod val="7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a:extLst>
              <a:ext uri="{FF2B5EF4-FFF2-40B4-BE49-F238E27FC236}">
                <a16:creationId xmlns:a16="http://schemas.microsoft.com/office/drawing/2014/main" id="{ABBABBA3-0BAA-4C1A-AC56-96135AB81DDD}"/>
              </a:ext>
            </a:extLst>
          </p:cNvPr>
          <p:cNvSpPr/>
          <p:nvPr/>
        </p:nvSpPr>
        <p:spPr>
          <a:xfrm>
            <a:off x="9166714" y="4877198"/>
            <a:ext cx="533402" cy="33114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箭头: 下 218">
            <a:extLst>
              <a:ext uri="{FF2B5EF4-FFF2-40B4-BE49-F238E27FC236}">
                <a16:creationId xmlns:a16="http://schemas.microsoft.com/office/drawing/2014/main" id="{E3EAFCA3-4B77-4BCC-B3F8-19AB555BAD9C}"/>
              </a:ext>
            </a:extLst>
          </p:cNvPr>
          <p:cNvSpPr/>
          <p:nvPr/>
        </p:nvSpPr>
        <p:spPr>
          <a:xfrm>
            <a:off x="9302788" y="3961498"/>
            <a:ext cx="195074" cy="1081274"/>
          </a:xfrm>
          <a:prstGeom prst="downArrow">
            <a:avLst/>
          </a:prstGeom>
          <a:gradFill flip="none" rotWithShape="1">
            <a:gsLst>
              <a:gs pos="0">
                <a:schemeClr val="accent1">
                  <a:lumMod val="5000"/>
                  <a:lumOff val="95000"/>
                </a:schemeClr>
              </a:gs>
              <a:gs pos="23000">
                <a:schemeClr val="accent4">
                  <a:lumMod val="20000"/>
                  <a:lumOff val="80000"/>
                </a:schemeClr>
              </a:gs>
              <a:gs pos="53000">
                <a:schemeClr val="accent4">
                  <a:lumMod val="40000"/>
                  <a:lumOff val="60000"/>
                </a:schemeClr>
              </a:gs>
              <a:gs pos="82000">
                <a:schemeClr val="accent4">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文本框 219">
            <a:extLst>
              <a:ext uri="{FF2B5EF4-FFF2-40B4-BE49-F238E27FC236}">
                <a16:creationId xmlns:a16="http://schemas.microsoft.com/office/drawing/2014/main" id="{C2351754-8CF6-4C91-8A7E-045440EE6AD5}"/>
              </a:ext>
            </a:extLst>
          </p:cNvPr>
          <p:cNvSpPr txBox="1"/>
          <p:nvPr/>
        </p:nvSpPr>
        <p:spPr>
          <a:xfrm>
            <a:off x="9411150" y="4120215"/>
            <a:ext cx="69762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Laser</a:t>
            </a:r>
            <a:endParaRPr lang="zh-CN" altLang="en-US" dirty="0">
              <a:latin typeface="Times New Roman" panose="02020603050405020304" pitchFamily="18" charset="0"/>
              <a:cs typeface="Times New Roman" panose="02020603050405020304" pitchFamily="18" charset="0"/>
            </a:endParaRPr>
          </a:p>
        </p:txBody>
      </p:sp>
      <p:cxnSp>
        <p:nvCxnSpPr>
          <p:cNvPr id="221" name="直接箭头连接符 220">
            <a:extLst>
              <a:ext uri="{FF2B5EF4-FFF2-40B4-BE49-F238E27FC236}">
                <a16:creationId xmlns:a16="http://schemas.microsoft.com/office/drawing/2014/main" id="{0DA137AB-7EC7-4B52-82B3-BCF73AE198FD}"/>
              </a:ext>
            </a:extLst>
          </p:cNvPr>
          <p:cNvCxnSpPr>
            <a:cxnSpLocks/>
          </p:cNvCxnSpPr>
          <p:nvPr/>
        </p:nvCxnSpPr>
        <p:spPr>
          <a:xfrm flipH="1">
            <a:off x="9241366" y="5183949"/>
            <a:ext cx="96326" cy="137926"/>
          </a:xfrm>
          <a:prstGeom prst="straightConnector1">
            <a:avLst/>
          </a:prstGeom>
          <a:ln>
            <a:solidFill>
              <a:schemeClr val="tx1">
                <a:lumMod val="95000"/>
                <a:lumOff val="5000"/>
              </a:schemeClr>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22" name="直接箭头连接符 221">
            <a:extLst>
              <a:ext uri="{FF2B5EF4-FFF2-40B4-BE49-F238E27FC236}">
                <a16:creationId xmlns:a16="http://schemas.microsoft.com/office/drawing/2014/main" id="{7BDC1F92-4A55-4AC4-B09A-64845E91B244}"/>
              </a:ext>
            </a:extLst>
          </p:cNvPr>
          <p:cNvCxnSpPr>
            <a:cxnSpLocks/>
          </p:cNvCxnSpPr>
          <p:nvPr/>
        </p:nvCxnSpPr>
        <p:spPr>
          <a:xfrm>
            <a:off x="9700116" y="5041026"/>
            <a:ext cx="146750" cy="0"/>
          </a:xfrm>
          <a:prstGeom prst="straightConnector1">
            <a:avLst/>
          </a:prstGeom>
          <a:ln>
            <a:solidFill>
              <a:schemeClr val="tx1">
                <a:lumMod val="95000"/>
                <a:lumOff val="5000"/>
              </a:schemeClr>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24" name="直接箭头连接符 223">
            <a:extLst>
              <a:ext uri="{FF2B5EF4-FFF2-40B4-BE49-F238E27FC236}">
                <a16:creationId xmlns:a16="http://schemas.microsoft.com/office/drawing/2014/main" id="{BDCE2C79-6F7C-40B7-AB45-F4B789ECAEF8}"/>
              </a:ext>
            </a:extLst>
          </p:cNvPr>
          <p:cNvCxnSpPr>
            <a:cxnSpLocks/>
          </p:cNvCxnSpPr>
          <p:nvPr/>
        </p:nvCxnSpPr>
        <p:spPr>
          <a:xfrm flipV="1">
            <a:off x="9551848" y="4783887"/>
            <a:ext cx="95869" cy="114240"/>
          </a:xfrm>
          <a:prstGeom prst="straightConnector1">
            <a:avLst/>
          </a:prstGeom>
          <a:ln>
            <a:solidFill>
              <a:schemeClr val="tx1">
                <a:lumMod val="95000"/>
                <a:lumOff val="5000"/>
              </a:schemeClr>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27" name="直接箭头连接符 226">
            <a:extLst>
              <a:ext uri="{FF2B5EF4-FFF2-40B4-BE49-F238E27FC236}">
                <a16:creationId xmlns:a16="http://schemas.microsoft.com/office/drawing/2014/main" id="{4D4A4C31-45DE-4BAA-946E-69CA44AA7EFF}"/>
              </a:ext>
            </a:extLst>
          </p:cNvPr>
          <p:cNvCxnSpPr>
            <a:cxnSpLocks/>
          </p:cNvCxnSpPr>
          <p:nvPr/>
        </p:nvCxnSpPr>
        <p:spPr>
          <a:xfrm flipH="1" flipV="1">
            <a:off x="9019964" y="5039100"/>
            <a:ext cx="138619" cy="1"/>
          </a:xfrm>
          <a:prstGeom prst="straightConnector1">
            <a:avLst/>
          </a:prstGeom>
          <a:ln>
            <a:solidFill>
              <a:schemeClr val="tx1">
                <a:lumMod val="95000"/>
                <a:lumOff val="5000"/>
              </a:schemeClr>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28" name="直接箭头连接符 227">
            <a:extLst>
              <a:ext uri="{FF2B5EF4-FFF2-40B4-BE49-F238E27FC236}">
                <a16:creationId xmlns:a16="http://schemas.microsoft.com/office/drawing/2014/main" id="{6172AE82-BD3A-4953-AAF0-B10BB7173C08}"/>
              </a:ext>
            </a:extLst>
          </p:cNvPr>
          <p:cNvCxnSpPr>
            <a:cxnSpLocks/>
          </p:cNvCxnSpPr>
          <p:nvPr/>
        </p:nvCxnSpPr>
        <p:spPr>
          <a:xfrm>
            <a:off x="9497862" y="5198330"/>
            <a:ext cx="0" cy="286719"/>
          </a:xfrm>
          <a:prstGeom prst="straightConnector1">
            <a:avLst/>
          </a:prstGeom>
          <a:ln>
            <a:solidFill>
              <a:schemeClr val="tx1">
                <a:lumMod val="95000"/>
                <a:lumOff val="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0" name="直接箭头连接符 229">
            <a:extLst>
              <a:ext uri="{FF2B5EF4-FFF2-40B4-BE49-F238E27FC236}">
                <a16:creationId xmlns:a16="http://schemas.microsoft.com/office/drawing/2014/main" id="{312980DE-0A08-4A87-8589-1E1078AF7B13}"/>
              </a:ext>
            </a:extLst>
          </p:cNvPr>
          <p:cNvCxnSpPr>
            <a:cxnSpLocks/>
          </p:cNvCxnSpPr>
          <p:nvPr/>
        </p:nvCxnSpPr>
        <p:spPr>
          <a:xfrm>
            <a:off x="9202301" y="5123630"/>
            <a:ext cx="0" cy="397138"/>
          </a:xfrm>
          <a:prstGeom prst="straightConnector1">
            <a:avLst/>
          </a:prstGeom>
          <a:ln>
            <a:solidFill>
              <a:schemeClr val="tx1">
                <a:lumMod val="95000"/>
                <a:lumOff val="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31" name="文本框 230">
            <a:extLst>
              <a:ext uri="{FF2B5EF4-FFF2-40B4-BE49-F238E27FC236}">
                <a16:creationId xmlns:a16="http://schemas.microsoft.com/office/drawing/2014/main" id="{8E790FCE-6408-4ED7-A747-1E9B934C3E3C}"/>
              </a:ext>
            </a:extLst>
          </p:cNvPr>
          <p:cNvSpPr txBox="1"/>
          <p:nvPr/>
        </p:nvSpPr>
        <p:spPr>
          <a:xfrm>
            <a:off x="9627144" y="1943736"/>
            <a:ext cx="1674626"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Transverse Stress </a:t>
            </a:r>
            <a:endParaRPr lang="zh-CN" altLang="en-US" sz="1200" dirty="0">
              <a:latin typeface="Times New Roman" panose="02020603050405020304" pitchFamily="18" charset="0"/>
              <a:cs typeface="Times New Roman" panose="02020603050405020304" pitchFamily="18" charset="0"/>
            </a:endParaRPr>
          </a:p>
        </p:txBody>
      </p:sp>
      <p:sp>
        <p:nvSpPr>
          <p:cNvPr id="242" name="文本框 241">
            <a:extLst>
              <a:ext uri="{FF2B5EF4-FFF2-40B4-BE49-F238E27FC236}">
                <a16:creationId xmlns:a16="http://schemas.microsoft.com/office/drawing/2014/main" id="{1C518268-2F81-4F01-8DBB-70D2E85C8D3B}"/>
              </a:ext>
            </a:extLst>
          </p:cNvPr>
          <p:cNvSpPr txBox="1"/>
          <p:nvPr/>
        </p:nvSpPr>
        <p:spPr>
          <a:xfrm>
            <a:off x="9544558" y="5200428"/>
            <a:ext cx="1757212"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Longitudinal stress</a:t>
            </a:r>
            <a:endParaRPr lang="zh-CN" altLang="en-US" sz="1600" dirty="0">
              <a:latin typeface="Times New Roman" panose="02020603050405020304" pitchFamily="18" charset="0"/>
              <a:cs typeface="Times New Roman" panose="02020603050405020304" pitchFamily="18" charset="0"/>
            </a:endParaRPr>
          </a:p>
        </p:txBody>
      </p:sp>
      <p:sp>
        <p:nvSpPr>
          <p:cNvPr id="243" name="矩形 242">
            <a:extLst>
              <a:ext uri="{FF2B5EF4-FFF2-40B4-BE49-F238E27FC236}">
                <a16:creationId xmlns:a16="http://schemas.microsoft.com/office/drawing/2014/main" id="{330D6AB8-425B-484B-8FDD-BFD727BD0FCE}"/>
              </a:ext>
            </a:extLst>
          </p:cNvPr>
          <p:cNvSpPr/>
          <p:nvPr/>
        </p:nvSpPr>
        <p:spPr>
          <a:xfrm>
            <a:off x="7925694" y="3249998"/>
            <a:ext cx="3038011"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(power density&lt;10</a:t>
            </a:r>
            <a:r>
              <a:rPr lang="en-US" altLang="zh-CN" sz="2000" baseline="30000" dirty="0">
                <a:latin typeface="Times New Roman" panose="02020603050405020304" pitchFamily="18" charset="0"/>
                <a:cs typeface="Times New Roman" panose="02020603050405020304" pitchFamily="18" charset="0"/>
              </a:rPr>
              <a:t>6</a:t>
            </a:r>
            <a:r>
              <a:rPr lang="en-US" altLang="zh-CN" sz="2000" dirty="0">
                <a:latin typeface="Times New Roman" panose="02020603050405020304" pitchFamily="18" charset="0"/>
                <a:cs typeface="Times New Roman" panose="02020603050405020304" pitchFamily="18" charset="0"/>
              </a:rPr>
              <a:t>W/cm</a:t>
            </a:r>
            <a:r>
              <a:rPr lang="en-US" altLang="zh-CN" sz="2000" baseline="30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245" name="矩形 244">
            <a:extLst>
              <a:ext uri="{FF2B5EF4-FFF2-40B4-BE49-F238E27FC236}">
                <a16:creationId xmlns:a16="http://schemas.microsoft.com/office/drawing/2014/main" id="{DC672A8B-0E39-4EEE-8523-553AA3BD834D}"/>
              </a:ext>
            </a:extLst>
          </p:cNvPr>
          <p:cNvSpPr/>
          <p:nvPr/>
        </p:nvSpPr>
        <p:spPr>
          <a:xfrm>
            <a:off x="6558502" y="4962277"/>
            <a:ext cx="1140089" cy="646331"/>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Ablation effect</a:t>
            </a:r>
            <a:endParaRPr lang="zh-CN" altLang="en-US"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16321085-660D-48FD-B64C-FEA6F9B848BC}"/>
              </a:ext>
            </a:extLst>
          </p:cNvPr>
          <p:cNvSpPr/>
          <p:nvPr/>
        </p:nvSpPr>
        <p:spPr>
          <a:xfrm>
            <a:off x="6381673" y="2196949"/>
            <a:ext cx="1493747" cy="646331"/>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Thermoelastic effect</a:t>
            </a:r>
            <a:endParaRPr lang="zh-CN" altLang="en-US" dirty="0"/>
          </a:p>
        </p:txBody>
      </p:sp>
      <p:sp>
        <p:nvSpPr>
          <p:cNvPr id="8" name="矩形 7">
            <a:extLst>
              <a:ext uri="{FF2B5EF4-FFF2-40B4-BE49-F238E27FC236}">
                <a16:creationId xmlns:a16="http://schemas.microsoft.com/office/drawing/2014/main" id="{193ED4DF-22FC-4C6B-AB44-C9253CAAD5F6}"/>
              </a:ext>
            </a:extLst>
          </p:cNvPr>
          <p:cNvSpPr/>
          <p:nvPr/>
        </p:nvSpPr>
        <p:spPr>
          <a:xfrm>
            <a:off x="7974729" y="6008978"/>
            <a:ext cx="2693366"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(power density&gt;10</a:t>
            </a:r>
            <a:r>
              <a:rPr lang="en-US" altLang="zh-CN" baseline="30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W/cm</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t>
            </a:r>
            <a:endParaRPr lang="zh-CN" altLang="en-US" dirty="0"/>
          </a:p>
        </p:txBody>
      </p:sp>
      <p:cxnSp>
        <p:nvCxnSpPr>
          <p:cNvPr id="11" name="直接连接符 10">
            <a:extLst>
              <a:ext uri="{FF2B5EF4-FFF2-40B4-BE49-F238E27FC236}">
                <a16:creationId xmlns:a16="http://schemas.microsoft.com/office/drawing/2014/main" id="{3B835311-BFF7-466A-926F-619AF68D909A}"/>
              </a:ext>
            </a:extLst>
          </p:cNvPr>
          <p:cNvCxnSpPr>
            <a:cxnSpLocks/>
          </p:cNvCxnSpPr>
          <p:nvPr/>
        </p:nvCxnSpPr>
        <p:spPr>
          <a:xfrm>
            <a:off x="6176950" y="3814698"/>
            <a:ext cx="5827896" cy="0"/>
          </a:xfrm>
          <a:prstGeom prst="line">
            <a:avLst/>
          </a:prstGeom>
          <a:ln w="25400">
            <a:solidFill>
              <a:schemeClr val="accent5">
                <a:lumMod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48" name="矩形 247">
            <a:extLst>
              <a:ext uri="{FF2B5EF4-FFF2-40B4-BE49-F238E27FC236}">
                <a16:creationId xmlns:a16="http://schemas.microsoft.com/office/drawing/2014/main" id="{656793BB-0129-4745-866B-813717997C6C}"/>
              </a:ext>
            </a:extLst>
          </p:cNvPr>
          <p:cNvSpPr/>
          <p:nvPr/>
        </p:nvSpPr>
        <p:spPr>
          <a:xfrm>
            <a:off x="6188807" y="783058"/>
            <a:ext cx="5804070" cy="400110"/>
          </a:xfrm>
          <a:prstGeom prst="rect">
            <a:avLst/>
          </a:prstGeom>
          <a:solidFill>
            <a:schemeClr val="accent5">
              <a:lumMod val="20000"/>
              <a:lumOff val="80000"/>
            </a:schemeClr>
          </a:solidFill>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Excitation Unit</a:t>
            </a:r>
            <a:endParaRPr lang="zh-CN" altLang="en-US" sz="2000" b="1" dirty="0">
              <a:latin typeface="Times New Roman" panose="02020603050405020304" pitchFamily="18" charset="0"/>
              <a:cs typeface="Times New Roman" panose="02020603050405020304" pitchFamily="18" charset="0"/>
            </a:endParaRPr>
          </a:p>
        </p:txBody>
      </p:sp>
      <p:sp>
        <p:nvSpPr>
          <p:cNvPr id="106" name="灯片编号占位符 3">
            <a:extLst>
              <a:ext uri="{FF2B5EF4-FFF2-40B4-BE49-F238E27FC236}">
                <a16:creationId xmlns:a16="http://schemas.microsoft.com/office/drawing/2014/main" id="{1170B006-686A-4EA3-923A-41513B18C2D8}"/>
              </a:ext>
            </a:extLst>
          </p:cNvPr>
          <p:cNvSpPr>
            <a:spLocks noGrp="1"/>
          </p:cNvSpPr>
          <p:nvPr>
            <p:ph type="sldNum" sz="quarter" idx="12"/>
          </p:nvPr>
        </p:nvSpPr>
        <p:spPr>
          <a:xfrm>
            <a:off x="9316278" y="6426615"/>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10DF9B2F-2DE2-483B-95D9-81E7E9385051}" type="slidenum">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99" name="文本框 98">
            <a:extLst>
              <a:ext uri="{FF2B5EF4-FFF2-40B4-BE49-F238E27FC236}">
                <a16:creationId xmlns:a16="http://schemas.microsoft.com/office/drawing/2014/main" id="{28BC9F73-E99F-4FAE-A8C1-0BC9BFF03A27}"/>
              </a:ext>
            </a:extLst>
          </p:cNvPr>
          <p:cNvSpPr txBox="1"/>
          <p:nvPr/>
        </p:nvSpPr>
        <p:spPr>
          <a:xfrm>
            <a:off x="9592004" y="4671694"/>
            <a:ext cx="148643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Transverse Stress </a:t>
            </a:r>
            <a:endParaRPr lang="zh-CN" altLang="en-US" sz="1100" dirty="0">
              <a:latin typeface="Times New Roman" panose="02020603050405020304" pitchFamily="18" charset="0"/>
              <a:cs typeface="Times New Roman" panose="02020603050405020304" pitchFamily="18" charset="0"/>
            </a:endParaRPr>
          </a:p>
        </p:txBody>
      </p:sp>
      <p:sp>
        <p:nvSpPr>
          <p:cNvPr id="100" name="文本框 99">
            <a:extLst>
              <a:ext uri="{FF2B5EF4-FFF2-40B4-BE49-F238E27FC236}">
                <a16:creationId xmlns:a16="http://schemas.microsoft.com/office/drawing/2014/main" id="{2B83298C-8E6A-4DC2-A315-2F569DB5E374}"/>
              </a:ext>
            </a:extLst>
          </p:cNvPr>
          <p:cNvSpPr txBox="1"/>
          <p:nvPr/>
        </p:nvSpPr>
        <p:spPr>
          <a:xfrm>
            <a:off x="9257465" y="2457903"/>
            <a:ext cx="155683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Longitudinal stress</a:t>
            </a:r>
            <a:endParaRPr lang="zh-CN" altLang="en-US" sz="14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964143182"/>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立方体 98">
            <a:extLst>
              <a:ext uri="{FF2B5EF4-FFF2-40B4-BE49-F238E27FC236}">
                <a16:creationId xmlns:a16="http://schemas.microsoft.com/office/drawing/2014/main" id="{29A46E3B-D34B-4F11-9638-E902EC032C1B}"/>
              </a:ext>
            </a:extLst>
          </p:cNvPr>
          <p:cNvSpPr/>
          <p:nvPr/>
        </p:nvSpPr>
        <p:spPr>
          <a:xfrm>
            <a:off x="7929406" y="1905072"/>
            <a:ext cx="2917373" cy="1230086"/>
          </a:xfrm>
          <a:prstGeom prst="cube">
            <a:avLst>
              <a:gd name="adj" fmla="val 73673"/>
            </a:avLst>
          </a:prstGeom>
          <a:solidFill>
            <a:schemeClr val="bg2">
              <a:lumMod val="7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DD15836F-5063-4578-ABBA-0CAE15CC63B2}"/>
              </a:ext>
            </a:extLst>
          </p:cNvPr>
          <p:cNvSpPr/>
          <p:nvPr/>
        </p:nvSpPr>
        <p:spPr>
          <a:xfrm>
            <a:off x="-1" y="6428776"/>
            <a:ext cx="12192000" cy="430887"/>
          </a:xfrm>
          <a:prstGeom prst="rect">
            <a:avLst/>
          </a:prstGeom>
        </p:spPr>
        <p:txBody>
          <a:bodyPr wrap="square">
            <a:spAutoFit/>
          </a:bodyPr>
          <a:lstStyle/>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Research progress of laser ultrasonic inspection of metal additive manufacturing components[J]. </a:t>
            </a:r>
            <a:r>
              <a:rPr lang="en-US" altLang="zh-CN" sz="1100" i="1" dirty="0">
                <a:latin typeface="Times New Roman" panose="02020603050405020304" pitchFamily="18" charset="0"/>
                <a:cs typeface="Times New Roman" panose="02020603050405020304" pitchFamily="18" charset="0"/>
              </a:rPr>
              <a:t>Chinese Journal of Lasers</a:t>
            </a:r>
            <a:r>
              <a:rPr lang="en-US" altLang="zh-CN" sz="1100" dirty="0">
                <a:latin typeface="Times New Roman" panose="02020603050405020304" pitchFamily="18" charset="0"/>
                <a:cs typeface="Times New Roman" panose="02020603050405020304" pitchFamily="18" charset="0"/>
              </a:rPr>
              <a:t>, 2022, :1-27.</a:t>
            </a:r>
          </a:p>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Research on Laser Ultrasonic Exciting Technology[J]. </a:t>
            </a:r>
            <a:r>
              <a:rPr lang="en-US" altLang="zh-CN" sz="1100" i="1" dirty="0">
                <a:latin typeface="Times New Roman" panose="02020603050405020304" pitchFamily="18" charset="0"/>
                <a:cs typeface="Times New Roman" panose="02020603050405020304" pitchFamily="18" charset="0"/>
              </a:rPr>
              <a:t>Nondestructive testing</a:t>
            </a:r>
            <a:r>
              <a:rPr lang="en-US" altLang="zh-CN" sz="1100" dirty="0">
                <a:latin typeface="Times New Roman" panose="02020603050405020304" pitchFamily="18" charset="0"/>
                <a:cs typeface="Times New Roman" panose="02020603050405020304" pitchFamily="18" charset="0"/>
              </a:rPr>
              <a:t>, 2005, Vol. 27(6): 286-287, 305.</a:t>
            </a:r>
          </a:p>
        </p:txBody>
      </p:sp>
      <p:sp>
        <p:nvSpPr>
          <p:cNvPr id="278" name="矩形 277">
            <a:extLst>
              <a:ext uri="{FF2B5EF4-FFF2-40B4-BE49-F238E27FC236}">
                <a16:creationId xmlns:a16="http://schemas.microsoft.com/office/drawing/2014/main" id="{DE42A3A4-DFCF-46A2-BA23-E360F377CF99}"/>
              </a:ext>
            </a:extLst>
          </p:cNvPr>
          <p:cNvSpPr/>
          <p:nvPr/>
        </p:nvSpPr>
        <p:spPr>
          <a:xfrm>
            <a:off x="110289" y="767309"/>
            <a:ext cx="5916619" cy="5691243"/>
          </a:xfrm>
          <a:prstGeom prst="rect">
            <a:avLst/>
          </a:prstGeom>
          <a:noFill/>
          <a:ln w="317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A7DDF7DF-1A89-4331-AE61-B498031B1C93}"/>
              </a:ext>
            </a:extLst>
          </p:cNvPr>
          <p:cNvGrpSpPr/>
          <p:nvPr/>
        </p:nvGrpSpPr>
        <p:grpSpPr>
          <a:xfrm>
            <a:off x="0" y="0"/>
            <a:ext cx="12192000" cy="638825"/>
            <a:chOff x="0" y="0"/>
            <a:chExt cx="12192000" cy="638825"/>
          </a:xfrm>
        </p:grpSpPr>
        <p:sp>
          <p:nvSpPr>
            <p:cNvPr id="3" name="矩形 58">
              <a:extLst>
                <a:ext uri="{FF2B5EF4-FFF2-40B4-BE49-F238E27FC236}">
                  <a16:creationId xmlns:a16="http://schemas.microsoft.com/office/drawing/2014/main" id="{0E16751E-D8A6-4A4E-B209-B76D0E082318}"/>
                </a:ext>
              </a:extLst>
            </p:cNvPr>
            <p:cNvSpPr/>
            <p:nvPr/>
          </p:nvSpPr>
          <p:spPr>
            <a:xfrm>
              <a:off x="0" y="0"/>
              <a:ext cx="12192000" cy="638825"/>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defTabSz="457200">
                <a:defRPr/>
              </a:pP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2.6</a:t>
              </a:r>
              <a:r>
                <a:rPr kumimoji="0" lang="en-US" altLang="zh-CN" sz="40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a:t>
              </a: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Literature Review - </a:t>
              </a:r>
              <a:r>
                <a:rPr lang="en-US" altLang="zh-CN" sz="2000" b="1" dirty="0">
                  <a:solidFill>
                    <a:prstClr val="white"/>
                  </a:solidFill>
                  <a:latin typeface="Arial" panose="020B0604020202020204" pitchFamily="34" charset="0"/>
                  <a:ea typeface="宋体" panose="02010600030101010101" pitchFamily="2" charset="-122"/>
                  <a:cs typeface="Arial" panose="020B0604020202020204" pitchFamily="34" charset="0"/>
                </a:rPr>
                <a:t>Laser Ultrasonic Method</a:t>
              </a:r>
            </a:p>
          </p:txBody>
        </p:sp>
        <p:pic>
          <p:nvPicPr>
            <p:cNvPr id="4" name="图片 3">
              <a:extLst>
                <a:ext uri="{FF2B5EF4-FFF2-40B4-BE49-F238E27FC236}">
                  <a16:creationId xmlns:a16="http://schemas.microsoft.com/office/drawing/2014/main" id="{A065AB77-C49D-4389-A8FA-12C06EE794E7}"/>
                </a:ext>
              </a:extLst>
            </p:cNvPr>
            <p:cNvPicPr>
              <a:picLocks noChangeAspect="1"/>
            </p:cNvPicPr>
            <p:nvPr/>
          </p:nvPicPr>
          <p:blipFill rotWithShape="1">
            <a:blip r:embed="rId4">
              <a:extLst>
                <a:ext uri="{28A0092B-C50C-407E-A947-70E740481C1C}">
                  <a14:useLocalDpi xmlns:a14="http://schemas.microsoft.com/office/drawing/2010/main" val="0"/>
                </a:ext>
              </a:extLst>
            </a:blip>
            <a:srcRect t="9911" b="8712"/>
            <a:stretch/>
          </p:blipFill>
          <p:spPr>
            <a:xfrm>
              <a:off x="11404796" y="5690"/>
              <a:ext cx="778037" cy="633135"/>
            </a:xfrm>
            <a:prstGeom prst="rect">
              <a:avLst/>
            </a:prstGeom>
          </p:spPr>
        </p:pic>
      </p:grpSp>
      <p:grpSp>
        <p:nvGrpSpPr>
          <p:cNvPr id="277" name="组合 276">
            <a:extLst>
              <a:ext uri="{FF2B5EF4-FFF2-40B4-BE49-F238E27FC236}">
                <a16:creationId xmlns:a16="http://schemas.microsoft.com/office/drawing/2014/main" id="{BAD7FD63-1DFD-4388-8634-D61A8F9483BC}"/>
              </a:ext>
            </a:extLst>
          </p:cNvPr>
          <p:cNvGrpSpPr/>
          <p:nvPr/>
        </p:nvGrpSpPr>
        <p:grpSpPr>
          <a:xfrm>
            <a:off x="232073" y="1251996"/>
            <a:ext cx="5535772" cy="4981249"/>
            <a:chOff x="6191417" y="1175794"/>
            <a:chExt cx="5535772" cy="4981249"/>
          </a:xfrm>
        </p:grpSpPr>
        <p:sp>
          <p:nvSpPr>
            <p:cNvPr id="191" name="立方体 190">
              <a:extLst>
                <a:ext uri="{FF2B5EF4-FFF2-40B4-BE49-F238E27FC236}">
                  <a16:creationId xmlns:a16="http://schemas.microsoft.com/office/drawing/2014/main" id="{F95F0CA2-96BC-4E0F-9A61-863526D10C47}"/>
                </a:ext>
              </a:extLst>
            </p:cNvPr>
            <p:cNvSpPr/>
            <p:nvPr/>
          </p:nvSpPr>
          <p:spPr>
            <a:xfrm>
              <a:off x="6543302" y="5518218"/>
              <a:ext cx="4784213" cy="638825"/>
            </a:xfrm>
            <a:prstGeom prst="cub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2" name="组合 191">
              <a:extLst>
                <a:ext uri="{FF2B5EF4-FFF2-40B4-BE49-F238E27FC236}">
                  <a16:creationId xmlns:a16="http://schemas.microsoft.com/office/drawing/2014/main" id="{9D0D9AF4-70EC-4439-959A-94AF246C942C}"/>
                </a:ext>
              </a:extLst>
            </p:cNvPr>
            <p:cNvGrpSpPr/>
            <p:nvPr/>
          </p:nvGrpSpPr>
          <p:grpSpPr>
            <a:xfrm>
              <a:off x="8604842" y="5681398"/>
              <a:ext cx="240062" cy="443815"/>
              <a:chOff x="1215970" y="2234665"/>
              <a:chExt cx="316520" cy="366845"/>
            </a:xfrm>
          </p:grpSpPr>
          <p:sp>
            <p:nvSpPr>
              <p:cNvPr id="193" name="任意多边形: 形状 192">
                <a:extLst>
                  <a:ext uri="{FF2B5EF4-FFF2-40B4-BE49-F238E27FC236}">
                    <a16:creationId xmlns:a16="http://schemas.microsoft.com/office/drawing/2014/main" id="{1180973C-CC79-4868-8CBB-F917A8B2079B}"/>
                  </a:ext>
                </a:extLst>
              </p:cNvPr>
              <p:cNvSpPr/>
              <p:nvPr/>
            </p:nvSpPr>
            <p:spPr>
              <a:xfrm>
                <a:off x="1417170" y="2234665"/>
                <a:ext cx="115320" cy="292342"/>
              </a:xfrm>
              <a:custGeom>
                <a:avLst/>
                <a:gdLst>
                  <a:gd name="connsiteX0" fmla="*/ 9521 w 148067"/>
                  <a:gd name="connsiteY0" fmla="*/ 0 h 581891"/>
                  <a:gd name="connsiteX1" fmla="*/ 9521 w 148067"/>
                  <a:gd name="connsiteY1" fmla="*/ 267854 h 581891"/>
                  <a:gd name="connsiteX2" fmla="*/ 37230 w 148067"/>
                  <a:gd name="connsiteY2" fmla="*/ 286327 h 581891"/>
                  <a:gd name="connsiteX3" fmla="*/ 120357 w 148067"/>
                  <a:gd name="connsiteY3" fmla="*/ 350982 h 581891"/>
                  <a:gd name="connsiteX4" fmla="*/ 148067 w 148067"/>
                  <a:gd name="connsiteY4" fmla="*/ 369454 h 581891"/>
                  <a:gd name="connsiteX5" fmla="*/ 138830 w 148067"/>
                  <a:gd name="connsiteY5" fmla="*/ 526473 h 581891"/>
                  <a:gd name="connsiteX6" fmla="*/ 111121 w 148067"/>
                  <a:gd name="connsiteY6" fmla="*/ 535709 h 581891"/>
                  <a:gd name="connsiteX7" fmla="*/ 92648 w 148067"/>
                  <a:gd name="connsiteY7" fmla="*/ 563418 h 581891"/>
                  <a:gd name="connsiteX8" fmla="*/ 64939 w 148067"/>
                  <a:gd name="connsiteY8" fmla="*/ 581891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7" h="581891">
                    <a:moveTo>
                      <a:pt x="9521" y="0"/>
                    </a:moveTo>
                    <a:cubicBezTo>
                      <a:pt x="5280" y="67864"/>
                      <a:pt x="-9599" y="196153"/>
                      <a:pt x="9521" y="267854"/>
                    </a:cubicBezTo>
                    <a:cubicBezTo>
                      <a:pt x="12381" y="278580"/>
                      <a:pt x="28702" y="279220"/>
                      <a:pt x="37230" y="286327"/>
                    </a:cubicBezTo>
                    <a:cubicBezTo>
                      <a:pt x="124036" y="358666"/>
                      <a:pt x="-19692" y="257617"/>
                      <a:pt x="120357" y="350982"/>
                    </a:cubicBezTo>
                    <a:lnTo>
                      <a:pt x="148067" y="369454"/>
                    </a:lnTo>
                    <a:cubicBezTo>
                      <a:pt x="144988" y="421794"/>
                      <a:pt x="150204" y="475291"/>
                      <a:pt x="138830" y="526473"/>
                    </a:cubicBezTo>
                    <a:cubicBezTo>
                      <a:pt x="136718" y="535977"/>
                      <a:pt x="118724" y="529627"/>
                      <a:pt x="111121" y="535709"/>
                    </a:cubicBezTo>
                    <a:cubicBezTo>
                      <a:pt x="102453" y="542644"/>
                      <a:pt x="100497" y="555569"/>
                      <a:pt x="92648" y="563418"/>
                    </a:cubicBezTo>
                    <a:cubicBezTo>
                      <a:pt x="84799" y="571267"/>
                      <a:pt x="64939" y="581891"/>
                      <a:pt x="64939" y="5818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形状 193">
                <a:extLst>
                  <a:ext uri="{FF2B5EF4-FFF2-40B4-BE49-F238E27FC236}">
                    <a16:creationId xmlns:a16="http://schemas.microsoft.com/office/drawing/2014/main" id="{AF660C78-DAE4-40E8-A4CA-F804DC345B24}"/>
                  </a:ext>
                </a:extLst>
              </p:cNvPr>
              <p:cNvSpPr/>
              <p:nvPr/>
            </p:nvSpPr>
            <p:spPr>
              <a:xfrm>
                <a:off x="1215970" y="2373874"/>
                <a:ext cx="215808" cy="227636"/>
              </a:xfrm>
              <a:custGeom>
                <a:avLst/>
                <a:gdLst>
                  <a:gd name="connsiteX0" fmla="*/ 110836 w 110836"/>
                  <a:gd name="connsiteY0" fmla="*/ 0 h 277284"/>
                  <a:gd name="connsiteX1" fmla="*/ 36946 w 110836"/>
                  <a:gd name="connsiteY1" fmla="*/ 230909 h 277284"/>
                  <a:gd name="connsiteX2" fmla="*/ 46182 w 110836"/>
                  <a:gd name="connsiteY2" fmla="*/ 258618 h 277284"/>
                  <a:gd name="connsiteX3" fmla="*/ 0 w 110836"/>
                  <a:gd name="connsiteY3" fmla="*/ 277091 h 277284"/>
                </a:gdLst>
                <a:ahLst/>
                <a:cxnLst>
                  <a:cxn ang="0">
                    <a:pos x="connsiteX0" y="connsiteY0"/>
                  </a:cxn>
                  <a:cxn ang="0">
                    <a:pos x="connsiteX1" y="connsiteY1"/>
                  </a:cxn>
                  <a:cxn ang="0">
                    <a:pos x="connsiteX2" y="connsiteY2"/>
                  </a:cxn>
                  <a:cxn ang="0">
                    <a:pos x="connsiteX3" y="connsiteY3"/>
                  </a:cxn>
                </a:cxnLst>
                <a:rect l="l" t="t" r="r" b="b"/>
                <a:pathLst>
                  <a:path w="110836" h="277284">
                    <a:moveTo>
                      <a:pt x="110836" y="0"/>
                    </a:moveTo>
                    <a:cubicBezTo>
                      <a:pt x="22676" y="146933"/>
                      <a:pt x="16095" y="95380"/>
                      <a:pt x="36946" y="230909"/>
                    </a:cubicBezTo>
                    <a:cubicBezTo>
                      <a:pt x="38426" y="240532"/>
                      <a:pt x="43103" y="249382"/>
                      <a:pt x="46182" y="258618"/>
                    </a:cubicBezTo>
                    <a:cubicBezTo>
                      <a:pt x="13350" y="280507"/>
                      <a:pt x="29574" y="277091"/>
                      <a:pt x="0" y="2770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5" name="组合 194">
              <a:extLst>
                <a:ext uri="{FF2B5EF4-FFF2-40B4-BE49-F238E27FC236}">
                  <a16:creationId xmlns:a16="http://schemas.microsoft.com/office/drawing/2014/main" id="{750875B7-DAA5-43D5-BD8F-EF620F807540}"/>
                </a:ext>
              </a:extLst>
            </p:cNvPr>
            <p:cNvGrpSpPr/>
            <p:nvPr/>
          </p:nvGrpSpPr>
          <p:grpSpPr>
            <a:xfrm>
              <a:off x="7966018" y="5739875"/>
              <a:ext cx="368297" cy="403690"/>
              <a:chOff x="952500" y="2700665"/>
              <a:chExt cx="657791" cy="391785"/>
            </a:xfrm>
          </p:grpSpPr>
          <p:cxnSp>
            <p:nvCxnSpPr>
              <p:cNvPr id="196" name="直接连接符 195">
                <a:extLst>
                  <a:ext uri="{FF2B5EF4-FFF2-40B4-BE49-F238E27FC236}">
                    <a16:creationId xmlns:a16="http://schemas.microsoft.com/office/drawing/2014/main" id="{AE1F5B50-4745-4AB1-BDED-EB28FCD836A1}"/>
                  </a:ext>
                </a:extLst>
              </p:cNvPr>
              <p:cNvCxnSpPr/>
              <p:nvPr/>
            </p:nvCxnSpPr>
            <p:spPr>
              <a:xfrm>
                <a:off x="952500" y="2898775"/>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97" name="组合 196">
                <a:extLst>
                  <a:ext uri="{FF2B5EF4-FFF2-40B4-BE49-F238E27FC236}">
                    <a16:creationId xmlns:a16="http://schemas.microsoft.com/office/drawing/2014/main" id="{293BC7D2-FFE7-4C3C-B8BB-387C3E714A90}"/>
                  </a:ext>
                </a:extLst>
              </p:cNvPr>
              <p:cNvGrpSpPr/>
              <p:nvPr/>
            </p:nvGrpSpPr>
            <p:grpSpPr>
              <a:xfrm>
                <a:off x="1114425" y="2705100"/>
                <a:ext cx="98425" cy="387350"/>
                <a:chOff x="1114425" y="2705100"/>
                <a:chExt cx="98425" cy="387350"/>
              </a:xfrm>
            </p:grpSpPr>
            <p:cxnSp>
              <p:nvCxnSpPr>
                <p:cNvPr id="203" name="直接连接符 202">
                  <a:extLst>
                    <a:ext uri="{FF2B5EF4-FFF2-40B4-BE49-F238E27FC236}">
                      <a16:creationId xmlns:a16="http://schemas.microsoft.com/office/drawing/2014/main" id="{B86BD153-1D26-4367-A80E-D47131021184}"/>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951ED182-7E43-4483-A4AD-AFABDADD9D0D}"/>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799D1078-EE7E-44C1-BE25-37E05780933F}"/>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98" name="直接连接符 197">
                <a:extLst>
                  <a:ext uri="{FF2B5EF4-FFF2-40B4-BE49-F238E27FC236}">
                    <a16:creationId xmlns:a16="http://schemas.microsoft.com/office/drawing/2014/main" id="{38EB16A4-9B2D-4461-8242-B00B5836BB19}"/>
                  </a:ext>
                </a:extLst>
              </p:cNvPr>
              <p:cNvCxnSpPr>
                <a:cxnSpLocks/>
              </p:cNvCxnSpPr>
              <p:nvPr/>
            </p:nvCxnSpPr>
            <p:spPr>
              <a:xfrm>
                <a:off x="1387475" y="2894340"/>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D1F876E7-B3E3-4DE4-BAD1-5EFC6D76FBC6}"/>
                  </a:ext>
                </a:extLst>
              </p:cNvPr>
              <p:cNvCxnSpPr>
                <a:cxnSpLocks/>
              </p:cNvCxnSpPr>
              <p:nvPr/>
            </p:nvCxnSpPr>
            <p:spPr>
              <a:xfrm>
                <a:off x="1212850" y="270066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直接连接符 199">
                <a:extLst>
                  <a:ext uri="{FF2B5EF4-FFF2-40B4-BE49-F238E27FC236}">
                    <a16:creationId xmlns:a16="http://schemas.microsoft.com/office/drawing/2014/main" id="{F07B3EA8-3105-4C31-9333-ECAC0A3893FC}"/>
                  </a:ext>
                </a:extLst>
              </p:cNvPr>
              <p:cNvCxnSpPr/>
              <p:nvPr/>
            </p:nvCxnSpPr>
            <p:spPr>
              <a:xfrm>
                <a:off x="1244600" y="2894340"/>
                <a:ext cx="14287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1" name="直接连接符 200">
                <a:extLst>
                  <a:ext uri="{FF2B5EF4-FFF2-40B4-BE49-F238E27FC236}">
                    <a16:creationId xmlns:a16="http://schemas.microsoft.com/office/drawing/2014/main" id="{6A937C34-54FC-4E04-BB08-E22AEBDBACD5}"/>
                  </a:ext>
                </a:extLst>
              </p:cNvPr>
              <p:cNvCxnSpPr>
                <a:cxnSpLocks/>
              </p:cNvCxnSpPr>
              <p:nvPr/>
            </p:nvCxnSpPr>
            <p:spPr>
              <a:xfrm flipH="1">
                <a:off x="1419225" y="2894339"/>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2" name="直接连接符 201">
                <a:extLst>
                  <a:ext uri="{FF2B5EF4-FFF2-40B4-BE49-F238E27FC236}">
                    <a16:creationId xmlns:a16="http://schemas.microsoft.com/office/drawing/2014/main" id="{AA2C22B6-08CF-4740-8A24-6F6A9798BF72}"/>
                  </a:ext>
                </a:extLst>
              </p:cNvPr>
              <p:cNvCxnSpPr/>
              <p:nvPr/>
            </p:nvCxnSpPr>
            <p:spPr>
              <a:xfrm>
                <a:off x="1448366" y="2894339"/>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06" name="组合 205">
              <a:extLst>
                <a:ext uri="{FF2B5EF4-FFF2-40B4-BE49-F238E27FC236}">
                  <a16:creationId xmlns:a16="http://schemas.microsoft.com/office/drawing/2014/main" id="{FB9BCE7F-6EF7-4C52-8824-A0810A0424C9}"/>
                </a:ext>
              </a:extLst>
            </p:cNvPr>
            <p:cNvGrpSpPr/>
            <p:nvPr/>
          </p:nvGrpSpPr>
          <p:grpSpPr>
            <a:xfrm>
              <a:off x="9667252" y="5727511"/>
              <a:ext cx="394106" cy="307567"/>
              <a:chOff x="1793875" y="2984783"/>
              <a:chExt cx="377419" cy="216596"/>
            </a:xfrm>
          </p:grpSpPr>
          <p:cxnSp>
            <p:nvCxnSpPr>
              <p:cNvPr id="207" name="直接连接符 206">
                <a:extLst>
                  <a:ext uri="{FF2B5EF4-FFF2-40B4-BE49-F238E27FC236}">
                    <a16:creationId xmlns:a16="http://schemas.microsoft.com/office/drawing/2014/main" id="{98EA1E75-C0FF-4888-8E1C-78F9CF299A2B}"/>
                  </a:ext>
                </a:extLst>
              </p:cNvPr>
              <p:cNvCxnSpPr/>
              <p:nvPr/>
            </p:nvCxnSpPr>
            <p:spPr>
              <a:xfrm>
                <a:off x="1793875" y="3094690"/>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08" name="组合 207">
                <a:extLst>
                  <a:ext uri="{FF2B5EF4-FFF2-40B4-BE49-F238E27FC236}">
                    <a16:creationId xmlns:a16="http://schemas.microsoft.com/office/drawing/2014/main" id="{D9EA1497-9615-4697-8170-505DB1E9113A}"/>
                  </a:ext>
                </a:extLst>
              </p:cNvPr>
              <p:cNvGrpSpPr/>
              <p:nvPr/>
            </p:nvGrpSpPr>
            <p:grpSpPr>
              <a:xfrm>
                <a:off x="1880698" y="2988001"/>
                <a:ext cx="45719" cy="213378"/>
                <a:chOff x="1114425" y="2705100"/>
                <a:chExt cx="98425" cy="387350"/>
              </a:xfrm>
            </p:grpSpPr>
            <p:cxnSp>
              <p:nvCxnSpPr>
                <p:cNvPr id="216" name="直接连接符 215">
                  <a:extLst>
                    <a:ext uri="{FF2B5EF4-FFF2-40B4-BE49-F238E27FC236}">
                      <a16:creationId xmlns:a16="http://schemas.microsoft.com/office/drawing/2014/main" id="{E8838E04-E927-40DA-AA05-FB384D8D921F}"/>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20352672-9651-49C1-A877-A0D19305B165}"/>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43466828-263E-4233-92B5-9AC8BA352AEA}"/>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09" name="直接连接符 208">
                <a:extLst>
                  <a:ext uri="{FF2B5EF4-FFF2-40B4-BE49-F238E27FC236}">
                    <a16:creationId xmlns:a16="http://schemas.microsoft.com/office/drawing/2014/main" id="{07E59E85-4644-47D4-96B8-8053E93A67EE}"/>
                  </a:ext>
                </a:extLst>
              </p:cNvPr>
              <p:cNvCxnSpPr>
                <a:cxnSpLocks/>
              </p:cNvCxnSpPr>
              <p:nvPr/>
            </p:nvCxnSpPr>
            <p:spPr>
              <a:xfrm flipV="1">
                <a:off x="2020050" y="3094690"/>
                <a:ext cx="21870" cy="306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0" name="直接连接符 209">
                <a:extLst>
                  <a:ext uri="{FF2B5EF4-FFF2-40B4-BE49-F238E27FC236}">
                    <a16:creationId xmlns:a16="http://schemas.microsoft.com/office/drawing/2014/main" id="{4BEF2A1B-C922-4346-8E15-47B67383C2E0}"/>
                  </a:ext>
                </a:extLst>
              </p:cNvPr>
              <p:cNvCxnSpPr>
                <a:cxnSpLocks/>
              </p:cNvCxnSpPr>
              <p:nvPr/>
            </p:nvCxnSpPr>
            <p:spPr>
              <a:xfrm>
                <a:off x="1926417" y="2984783"/>
                <a:ext cx="17024" cy="14053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D9E583E5-16BC-44D0-98C0-D66ED67F5ACC}"/>
                  </a:ext>
                </a:extLst>
              </p:cNvPr>
              <p:cNvCxnSpPr/>
              <p:nvPr/>
            </p:nvCxnSpPr>
            <p:spPr>
              <a:xfrm>
                <a:off x="1943441" y="3125318"/>
                <a:ext cx="76609"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2" name="直接连接符 211">
                <a:extLst>
                  <a:ext uri="{FF2B5EF4-FFF2-40B4-BE49-F238E27FC236}">
                    <a16:creationId xmlns:a16="http://schemas.microsoft.com/office/drawing/2014/main" id="{41E1C757-AD85-4819-AAD7-8487DDDF8747}"/>
                  </a:ext>
                </a:extLst>
              </p:cNvPr>
              <p:cNvCxnSpPr>
                <a:cxnSpLocks/>
              </p:cNvCxnSpPr>
              <p:nvPr/>
            </p:nvCxnSpPr>
            <p:spPr>
              <a:xfrm flipH="1" flipV="1">
                <a:off x="2037377" y="3094690"/>
                <a:ext cx="16722" cy="3062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3" name="直接连接符 212">
                <a:extLst>
                  <a:ext uri="{FF2B5EF4-FFF2-40B4-BE49-F238E27FC236}">
                    <a16:creationId xmlns:a16="http://schemas.microsoft.com/office/drawing/2014/main" id="{629B732D-741C-4C8E-830D-8B03092B0C6D}"/>
                  </a:ext>
                </a:extLst>
              </p:cNvPr>
              <p:cNvCxnSpPr/>
              <p:nvPr/>
            </p:nvCxnSpPr>
            <p:spPr>
              <a:xfrm>
                <a:off x="2052699" y="3125317"/>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4" name="直接连接符 213">
                <a:extLst>
                  <a:ext uri="{FF2B5EF4-FFF2-40B4-BE49-F238E27FC236}">
                    <a16:creationId xmlns:a16="http://schemas.microsoft.com/office/drawing/2014/main" id="{12572745-F976-4D4F-A088-825D88412112}"/>
                  </a:ext>
                </a:extLst>
              </p:cNvPr>
              <p:cNvCxnSpPr>
                <a:cxnSpLocks/>
              </p:cNvCxnSpPr>
              <p:nvPr/>
            </p:nvCxnSpPr>
            <p:spPr>
              <a:xfrm>
                <a:off x="2139522" y="3126926"/>
                <a:ext cx="17024" cy="551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直接连接符 214">
                <a:extLst>
                  <a:ext uri="{FF2B5EF4-FFF2-40B4-BE49-F238E27FC236}">
                    <a16:creationId xmlns:a16="http://schemas.microsoft.com/office/drawing/2014/main" id="{6268BA77-8B41-4596-A16C-1C1EB0CC498B}"/>
                  </a:ext>
                </a:extLst>
              </p:cNvPr>
              <p:cNvCxnSpPr>
                <a:cxnSpLocks/>
              </p:cNvCxnSpPr>
              <p:nvPr/>
            </p:nvCxnSpPr>
            <p:spPr>
              <a:xfrm flipH="1">
                <a:off x="2154268" y="3121389"/>
                <a:ext cx="17026" cy="5517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23" name="直接箭头连接符 222">
              <a:extLst>
                <a:ext uri="{FF2B5EF4-FFF2-40B4-BE49-F238E27FC236}">
                  <a16:creationId xmlns:a16="http://schemas.microsoft.com/office/drawing/2014/main" id="{530E3639-86EC-48E0-8A2D-6A558913ABF5}"/>
                </a:ext>
              </a:extLst>
            </p:cNvPr>
            <p:cNvCxnSpPr>
              <a:cxnSpLocks/>
              <a:stCxn id="43" idx="3"/>
              <a:endCxn id="32" idx="2"/>
            </p:cNvCxnSpPr>
            <p:nvPr/>
          </p:nvCxnSpPr>
          <p:spPr>
            <a:xfrm flipV="1">
              <a:off x="7251641" y="4028177"/>
              <a:ext cx="764278" cy="1880"/>
            </a:xfrm>
            <a:prstGeom prst="straightConnector1">
              <a:avLst/>
            </a:prstGeom>
            <a:ln w="19050">
              <a:solidFill>
                <a:schemeClr val="accent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32" name="椭圆 31">
              <a:extLst>
                <a:ext uri="{FF2B5EF4-FFF2-40B4-BE49-F238E27FC236}">
                  <a16:creationId xmlns:a16="http://schemas.microsoft.com/office/drawing/2014/main" id="{2F1D2D82-A1F3-48B2-ADDD-4605CC90411D}"/>
                </a:ext>
              </a:extLst>
            </p:cNvPr>
            <p:cNvSpPr/>
            <p:nvPr/>
          </p:nvSpPr>
          <p:spPr>
            <a:xfrm rot="-2700000">
              <a:off x="7984222" y="3632243"/>
              <a:ext cx="216435" cy="638825"/>
            </a:xfrm>
            <a:prstGeom prst="ellipse">
              <a:avLst/>
            </a:prstGeom>
            <a:gradFill flip="none" rotWithShape="1">
              <a:gsLst>
                <a:gs pos="0">
                  <a:schemeClr val="accent1">
                    <a:lumMod val="5000"/>
                    <a:lumOff val="95000"/>
                  </a:schemeClr>
                </a:gs>
                <a:gs pos="69000">
                  <a:srgbClr val="6DD9FF"/>
                </a:gs>
                <a:gs pos="83000">
                  <a:srgbClr val="6DD9FF"/>
                </a:gs>
                <a:gs pos="100000">
                  <a:srgbClr val="6DD9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a:extLst>
                <a:ext uri="{FF2B5EF4-FFF2-40B4-BE49-F238E27FC236}">
                  <a16:creationId xmlns:a16="http://schemas.microsoft.com/office/drawing/2014/main" id="{B704979B-CF30-4914-BC4E-472E9572BB1B}"/>
                </a:ext>
              </a:extLst>
            </p:cNvPr>
            <p:cNvCxnSpPr>
              <a:stCxn id="32" idx="2"/>
            </p:cNvCxnSpPr>
            <p:nvPr/>
          </p:nvCxnSpPr>
          <p:spPr>
            <a:xfrm flipH="1">
              <a:off x="7831341" y="4028177"/>
              <a:ext cx="184578" cy="1490041"/>
            </a:xfrm>
            <a:prstGeom prst="straightConnector1">
              <a:avLst/>
            </a:prstGeom>
            <a:ln w="19050">
              <a:solidFill>
                <a:schemeClr val="accent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25" name="直接箭头连接符 224">
              <a:extLst>
                <a:ext uri="{FF2B5EF4-FFF2-40B4-BE49-F238E27FC236}">
                  <a16:creationId xmlns:a16="http://schemas.microsoft.com/office/drawing/2014/main" id="{155B0A5F-6227-46BB-A1C2-A95D63B08142}"/>
                </a:ext>
              </a:extLst>
            </p:cNvPr>
            <p:cNvCxnSpPr>
              <a:cxnSpLocks/>
            </p:cNvCxnSpPr>
            <p:nvPr/>
          </p:nvCxnSpPr>
          <p:spPr>
            <a:xfrm flipH="1">
              <a:off x="8015919" y="4022482"/>
              <a:ext cx="9290" cy="1522403"/>
            </a:xfrm>
            <a:prstGeom prst="straightConnector1">
              <a:avLst/>
            </a:prstGeom>
            <a:ln w="19050">
              <a:solidFill>
                <a:schemeClr val="accent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26" name="直接箭头连接符 225">
              <a:extLst>
                <a:ext uri="{FF2B5EF4-FFF2-40B4-BE49-F238E27FC236}">
                  <a16:creationId xmlns:a16="http://schemas.microsoft.com/office/drawing/2014/main" id="{A55E0008-35B9-4CFB-AA21-3D34DFF57FB0}"/>
                </a:ext>
              </a:extLst>
            </p:cNvPr>
            <p:cNvCxnSpPr>
              <a:cxnSpLocks/>
            </p:cNvCxnSpPr>
            <p:nvPr/>
          </p:nvCxnSpPr>
          <p:spPr>
            <a:xfrm>
              <a:off x="8025209" y="4046924"/>
              <a:ext cx="184578" cy="1490041"/>
            </a:xfrm>
            <a:prstGeom prst="straightConnector1">
              <a:avLst/>
            </a:prstGeom>
            <a:ln w="19050">
              <a:solidFill>
                <a:schemeClr val="accent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229" name="直接箭头连接符 228">
              <a:extLst>
                <a:ext uri="{FF2B5EF4-FFF2-40B4-BE49-F238E27FC236}">
                  <a16:creationId xmlns:a16="http://schemas.microsoft.com/office/drawing/2014/main" id="{2E89992F-3F0A-47B9-B294-2FC48349423C}"/>
                </a:ext>
              </a:extLst>
            </p:cNvPr>
            <p:cNvCxnSpPr>
              <a:cxnSpLocks/>
            </p:cNvCxnSpPr>
            <p:nvPr/>
          </p:nvCxnSpPr>
          <p:spPr>
            <a:xfrm flipV="1">
              <a:off x="10101115" y="3961633"/>
              <a:ext cx="527997" cy="10070"/>
            </a:xfrm>
            <a:prstGeom prst="straightConnector1">
              <a:avLst/>
            </a:prstGeom>
            <a:ln w="19050">
              <a:solidFill>
                <a:schemeClr val="accent2">
                  <a:lumMod val="50000"/>
                </a:schemeClr>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232" name="椭圆 231">
              <a:extLst>
                <a:ext uri="{FF2B5EF4-FFF2-40B4-BE49-F238E27FC236}">
                  <a16:creationId xmlns:a16="http://schemas.microsoft.com/office/drawing/2014/main" id="{E3468760-A543-4E8C-A51D-EC67F691C608}"/>
                </a:ext>
              </a:extLst>
            </p:cNvPr>
            <p:cNvSpPr/>
            <p:nvPr/>
          </p:nvSpPr>
          <p:spPr>
            <a:xfrm rot="-2700000">
              <a:off x="9818014" y="3633201"/>
              <a:ext cx="216435" cy="638825"/>
            </a:xfrm>
            <a:prstGeom prst="ellipse">
              <a:avLst/>
            </a:prstGeom>
            <a:gradFill flip="none" rotWithShape="1">
              <a:gsLst>
                <a:gs pos="0">
                  <a:schemeClr val="accent1">
                    <a:lumMod val="5000"/>
                    <a:lumOff val="95000"/>
                  </a:schemeClr>
                </a:gs>
                <a:gs pos="69000">
                  <a:srgbClr val="6DD9FF"/>
                </a:gs>
                <a:gs pos="83000">
                  <a:srgbClr val="6DD9FF"/>
                </a:gs>
                <a:gs pos="100000">
                  <a:srgbClr val="6DD9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3" name="直接箭头连接符 232">
              <a:extLst>
                <a:ext uri="{FF2B5EF4-FFF2-40B4-BE49-F238E27FC236}">
                  <a16:creationId xmlns:a16="http://schemas.microsoft.com/office/drawing/2014/main" id="{34A9A1FF-E6E3-4572-9975-7365D8A8934A}"/>
                </a:ext>
              </a:extLst>
            </p:cNvPr>
            <p:cNvCxnSpPr>
              <a:stCxn id="232" idx="2"/>
            </p:cNvCxnSpPr>
            <p:nvPr/>
          </p:nvCxnSpPr>
          <p:spPr>
            <a:xfrm flipH="1">
              <a:off x="9665133" y="4029135"/>
              <a:ext cx="184578" cy="1490041"/>
            </a:xfrm>
            <a:prstGeom prst="straightConnector1">
              <a:avLst/>
            </a:prstGeom>
            <a:ln w="19050">
              <a:solidFill>
                <a:schemeClr val="accent2">
                  <a:lumMod val="50000"/>
                </a:schemeClr>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34" name="直接箭头连接符 233">
              <a:extLst>
                <a:ext uri="{FF2B5EF4-FFF2-40B4-BE49-F238E27FC236}">
                  <a16:creationId xmlns:a16="http://schemas.microsoft.com/office/drawing/2014/main" id="{1DD3536E-00BD-4073-84B3-2D8638BB515C}"/>
                </a:ext>
              </a:extLst>
            </p:cNvPr>
            <p:cNvCxnSpPr>
              <a:cxnSpLocks/>
            </p:cNvCxnSpPr>
            <p:nvPr/>
          </p:nvCxnSpPr>
          <p:spPr>
            <a:xfrm flipH="1">
              <a:off x="9849711" y="4023440"/>
              <a:ext cx="9290" cy="1522403"/>
            </a:xfrm>
            <a:prstGeom prst="straightConnector1">
              <a:avLst/>
            </a:prstGeom>
            <a:ln w="19050">
              <a:solidFill>
                <a:schemeClr val="accent2">
                  <a:lumMod val="50000"/>
                </a:schemeClr>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235" name="直接箭头连接符 234">
              <a:extLst>
                <a:ext uri="{FF2B5EF4-FFF2-40B4-BE49-F238E27FC236}">
                  <a16:creationId xmlns:a16="http://schemas.microsoft.com/office/drawing/2014/main" id="{A24AFAAA-A541-45AF-99BA-9B3A26BE1CBA}"/>
                </a:ext>
              </a:extLst>
            </p:cNvPr>
            <p:cNvCxnSpPr>
              <a:cxnSpLocks/>
            </p:cNvCxnSpPr>
            <p:nvPr/>
          </p:nvCxnSpPr>
          <p:spPr>
            <a:xfrm>
              <a:off x="9859001" y="4047882"/>
              <a:ext cx="184578" cy="1490041"/>
            </a:xfrm>
            <a:prstGeom prst="straightConnector1">
              <a:avLst/>
            </a:prstGeom>
            <a:ln w="19050">
              <a:solidFill>
                <a:schemeClr val="accent2">
                  <a:lumMod val="50000"/>
                </a:schemeClr>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pic>
          <p:nvPicPr>
            <p:cNvPr id="43" name="图片 42">
              <a:extLst>
                <a:ext uri="{FF2B5EF4-FFF2-40B4-BE49-F238E27FC236}">
                  <a16:creationId xmlns:a16="http://schemas.microsoft.com/office/drawing/2014/main" id="{541F1948-CCA9-4D3F-AE06-F0DF92FCD02C}"/>
                </a:ext>
              </a:extLst>
            </p:cNvPr>
            <p:cNvPicPr>
              <a:picLocks noChangeAspect="1"/>
            </p:cNvPicPr>
            <p:nvPr/>
          </p:nvPicPr>
          <p:blipFill>
            <a:blip r:embed="rId5"/>
            <a:stretch>
              <a:fillRect/>
            </a:stretch>
          </p:blipFill>
          <p:spPr>
            <a:xfrm>
              <a:off x="6524339" y="3845390"/>
              <a:ext cx="727302" cy="369333"/>
            </a:xfrm>
            <a:prstGeom prst="rect">
              <a:avLst/>
            </a:prstGeom>
          </p:spPr>
        </p:pic>
        <p:pic>
          <p:nvPicPr>
            <p:cNvPr id="44" name="图片 43">
              <a:extLst>
                <a:ext uri="{FF2B5EF4-FFF2-40B4-BE49-F238E27FC236}">
                  <a16:creationId xmlns:a16="http://schemas.microsoft.com/office/drawing/2014/main" id="{BF60172A-5CAD-4EEC-8A59-B86A90935BDA}"/>
                </a:ext>
              </a:extLst>
            </p:cNvPr>
            <p:cNvPicPr>
              <a:picLocks noChangeAspect="1"/>
            </p:cNvPicPr>
            <p:nvPr/>
          </p:nvPicPr>
          <p:blipFill>
            <a:blip r:embed="rId6"/>
            <a:stretch>
              <a:fillRect/>
            </a:stretch>
          </p:blipFill>
          <p:spPr>
            <a:xfrm>
              <a:off x="10636384" y="3717694"/>
              <a:ext cx="934215" cy="452510"/>
            </a:xfrm>
            <a:prstGeom prst="rect">
              <a:avLst/>
            </a:prstGeom>
          </p:spPr>
        </p:pic>
        <p:sp>
          <p:nvSpPr>
            <p:cNvPr id="236" name="desktop-computer_5088">
              <a:extLst>
                <a:ext uri="{FF2B5EF4-FFF2-40B4-BE49-F238E27FC236}">
                  <a16:creationId xmlns:a16="http://schemas.microsoft.com/office/drawing/2014/main" id="{7ADA85D3-A81E-4718-A1A9-97D6653C2D41}"/>
                </a:ext>
              </a:extLst>
            </p:cNvPr>
            <p:cNvSpPr>
              <a:spLocks noChangeAspect="1"/>
            </p:cNvSpPr>
            <p:nvPr/>
          </p:nvSpPr>
          <p:spPr>
            <a:xfrm>
              <a:off x="8260658" y="1727328"/>
              <a:ext cx="1349501" cy="983727"/>
            </a:xfrm>
            <a:custGeom>
              <a:avLst/>
              <a:gdLst>
                <a:gd name="T0" fmla="*/ 344 w 459"/>
                <a:gd name="T1" fmla="*/ 93 h 335"/>
                <a:gd name="T2" fmla="*/ 431 w 459"/>
                <a:gd name="T3" fmla="*/ 79 h 335"/>
                <a:gd name="T4" fmla="*/ 431 w 459"/>
                <a:gd name="T5" fmla="*/ 102 h 335"/>
                <a:gd name="T6" fmla="*/ 344 w 459"/>
                <a:gd name="T7" fmla="*/ 115 h 335"/>
                <a:gd name="T8" fmla="*/ 431 w 459"/>
                <a:gd name="T9" fmla="*/ 102 h 335"/>
                <a:gd name="T10" fmla="*/ 344 w 459"/>
                <a:gd name="T11" fmla="*/ 40 h 335"/>
                <a:gd name="T12" fmla="*/ 431 w 459"/>
                <a:gd name="T13" fmla="*/ 70 h 335"/>
                <a:gd name="T14" fmla="*/ 459 w 459"/>
                <a:gd name="T15" fmla="*/ 9 h 335"/>
                <a:gd name="T16" fmla="*/ 450 w 459"/>
                <a:gd name="T17" fmla="*/ 335 h 335"/>
                <a:gd name="T18" fmla="*/ 316 w 459"/>
                <a:gd name="T19" fmla="*/ 326 h 335"/>
                <a:gd name="T20" fmla="*/ 325 w 459"/>
                <a:gd name="T21" fmla="*/ 0 h 335"/>
                <a:gd name="T22" fmla="*/ 459 w 459"/>
                <a:gd name="T23" fmla="*/ 9 h 335"/>
                <a:gd name="T24" fmla="*/ 334 w 459"/>
                <a:gd name="T25" fmla="*/ 17 h 335"/>
                <a:gd name="T26" fmla="*/ 442 w 459"/>
                <a:gd name="T27" fmla="*/ 318 h 335"/>
                <a:gd name="T28" fmla="*/ 431 w 459"/>
                <a:gd name="T29" fmla="*/ 124 h 335"/>
                <a:gd name="T30" fmla="*/ 344 w 459"/>
                <a:gd name="T31" fmla="*/ 137 h 335"/>
                <a:gd name="T32" fmla="*/ 431 w 459"/>
                <a:gd name="T33" fmla="*/ 124 h 335"/>
                <a:gd name="T34" fmla="*/ 389 w 459"/>
                <a:gd name="T35" fmla="*/ 252 h 335"/>
                <a:gd name="T36" fmla="*/ 389 w 459"/>
                <a:gd name="T37" fmla="*/ 196 h 335"/>
                <a:gd name="T38" fmla="*/ 407 w 459"/>
                <a:gd name="T39" fmla="*/ 224 h 335"/>
                <a:gd name="T40" fmla="*/ 371 w 459"/>
                <a:gd name="T41" fmla="*/ 224 h 335"/>
                <a:gd name="T42" fmla="*/ 407 w 459"/>
                <a:gd name="T43" fmla="*/ 224 h 335"/>
                <a:gd name="T44" fmla="*/ 292 w 459"/>
                <a:gd name="T45" fmla="*/ 241 h 335"/>
                <a:gd name="T46" fmla="*/ 176 w 459"/>
                <a:gd name="T47" fmla="*/ 261 h 335"/>
                <a:gd name="T48" fmla="*/ 205 w 459"/>
                <a:gd name="T49" fmla="*/ 320 h 335"/>
                <a:gd name="T50" fmla="*/ 117 w 459"/>
                <a:gd name="T51" fmla="*/ 320 h 335"/>
                <a:gd name="T52" fmla="*/ 87 w 459"/>
                <a:gd name="T53" fmla="*/ 300 h 335"/>
                <a:gd name="T54" fmla="*/ 20 w 459"/>
                <a:gd name="T55" fmla="*/ 261 h 335"/>
                <a:gd name="T56" fmla="*/ 0 w 459"/>
                <a:gd name="T57" fmla="*/ 61 h 335"/>
                <a:gd name="T58" fmla="*/ 273 w 459"/>
                <a:gd name="T59" fmla="*/ 41 h 335"/>
                <a:gd name="T60" fmla="*/ 164 w 459"/>
                <a:gd name="T61" fmla="*/ 237 h 335"/>
                <a:gd name="T62" fmla="*/ 131 w 459"/>
                <a:gd name="T63" fmla="*/ 237 h 335"/>
                <a:gd name="T64" fmla="*/ 164 w 459"/>
                <a:gd name="T65" fmla="*/ 237 h 335"/>
                <a:gd name="T66" fmla="*/ 21 w 459"/>
                <a:gd name="T67" fmla="*/ 62 h 335"/>
                <a:gd name="T68" fmla="*/ 272 w 459"/>
                <a:gd name="T69" fmla="*/ 214 h 335"/>
                <a:gd name="T70" fmla="*/ 272 w 459"/>
                <a:gd name="T71" fmla="*/ 62 h 335"/>
                <a:gd name="T72" fmla="*/ 137 w 459"/>
                <a:gd name="T73" fmla="*/ 237 h 335"/>
                <a:gd name="T74" fmla="*/ 158 w 459"/>
                <a:gd name="T75" fmla="*/ 23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9" h="335">
                  <a:moveTo>
                    <a:pt x="431" y="93"/>
                  </a:moveTo>
                  <a:lnTo>
                    <a:pt x="344" y="93"/>
                  </a:lnTo>
                  <a:lnTo>
                    <a:pt x="344" y="79"/>
                  </a:lnTo>
                  <a:lnTo>
                    <a:pt x="431" y="79"/>
                  </a:lnTo>
                  <a:lnTo>
                    <a:pt x="431" y="93"/>
                  </a:lnTo>
                  <a:close/>
                  <a:moveTo>
                    <a:pt x="431" y="102"/>
                  </a:moveTo>
                  <a:lnTo>
                    <a:pt x="344" y="102"/>
                  </a:lnTo>
                  <a:lnTo>
                    <a:pt x="344" y="115"/>
                  </a:lnTo>
                  <a:lnTo>
                    <a:pt x="431" y="115"/>
                  </a:lnTo>
                  <a:lnTo>
                    <a:pt x="431" y="102"/>
                  </a:lnTo>
                  <a:close/>
                  <a:moveTo>
                    <a:pt x="431" y="40"/>
                  </a:moveTo>
                  <a:lnTo>
                    <a:pt x="344" y="40"/>
                  </a:lnTo>
                  <a:lnTo>
                    <a:pt x="344" y="70"/>
                  </a:lnTo>
                  <a:lnTo>
                    <a:pt x="431" y="70"/>
                  </a:lnTo>
                  <a:lnTo>
                    <a:pt x="431" y="40"/>
                  </a:lnTo>
                  <a:close/>
                  <a:moveTo>
                    <a:pt x="459" y="9"/>
                  </a:moveTo>
                  <a:lnTo>
                    <a:pt x="459" y="326"/>
                  </a:lnTo>
                  <a:cubicBezTo>
                    <a:pt x="459" y="331"/>
                    <a:pt x="455" y="335"/>
                    <a:pt x="450" y="335"/>
                  </a:cubicBezTo>
                  <a:lnTo>
                    <a:pt x="325" y="335"/>
                  </a:lnTo>
                  <a:cubicBezTo>
                    <a:pt x="320" y="335"/>
                    <a:pt x="316" y="331"/>
                    <a:pt x="316" y="326"/>
                  </a:cubicBezTo>
                  <a:lnTo>
                    <a:pt x="316" y="9"/>
                  </a:lnTo>
                  <a:cubicBezTo>
                    <a:pt x="316" y="4"/>
                    <a:pt x="320" y="0"/>
                    <a:pt x="325" y="0"/>
                  </a:cubicBezTo>
                  <a:lnTo>
                    <a:pt x="450" y="0"/>
                  </a:lnTo>
                  <a:cubicBezTo>
                    <a:pt x="455" y="0"/>
                    <a:pt x="459" y="4"/>
                    <a:pt x="459" y="9"/>
                  </a:cubicBezTo>
                  <a:close/>
                  <a:moveTo>
                    <a:pt x="442" y="17"/>
                  </a:moveTo>
                  <a:lnTo>
                    <a:pt x="334" y="17"/>
                  </a:lnTo>
                  <a:lnTo>
                    <a:pt x="334" y="318"/>
                  </a:lnTo>
                  <a:lnTo>
                    <a:pt x="442" y="318"/>
                  </a:lnTo>
                  <a:lnTo>
                    <a:pt x="442" y="17"/>
                  </a:lnTo>
                  <a:close/>
                  <a:moveTo>
                    <a:pt x="431" y="124"/>
                  </a:moveTo>
                  <a:lnTo>
                    <a:pt x="344" y="124"/>
                  </a:lnTo>
                  <a:lnTo>
                    <a:pt x="344" y="137"/>
                  </a:lnTo>
                  <a:lnTo>
                    <a:pt x="431" y="137"/>
                  </a:lnTo>
                  <a:lnTo>
                    <a:pt x="431" y="124"/>
                  </a:lnTo>
                  <a:close/>
                  <a:moveTo>
                    <a:pt x="417" y="224"/>
                  </a:moveTo>
                  <a:cubicBezTo>
                    <a:pt x="417" y="239"/>
                    <a:pt x="404" y="252"/>
                    <a:pt x="389" y="252"/>
                  </a:cubicBezTo>
                  <a:cubicBezTo>
                    <a:pt x="374" y="252"/>
                    <a:pt x="361" y="239"/>
                    <a:pt x="361" y="224"/>
                  </a:cubicBezTo>
                  <a:cubicBezTo>
                    <a:pt x="361" y="209"/>
                    <a:pt x="374" y="196"/>
                    <a:pt x="389" y="196"/>
                  </a:cubicBezTo>
                  <a:cubicBezTo>
                    <a:pt x="404" y="196"/>
                    <a:pt x="417" y="209"/>
                    <a:pt x="417" y="224"/>
                  </a:cubicBezTo>
                  <a:close/>
                  <a:moveTo>
                    <a:pt x="407" y="224"/>
                  </a:moveTo>
                  <a:cubicBezTo>
                    <a:pt x="407" y="214"/>
                    <a:pt x="399" y="206"/>
                    <a:pt x="389" y="206"/>
                  </a:cubicBezTo>
                  <a:cubicBezTo>
                    <a:pt x="379" y="206"/>
                    <a:pt x="371" y="214"/>
                    <a:pt x="371" y="224"/>
                  </a:cubicBezTo>
                  <a:cubicBezTo>
                    <a:pt x="371" y="234"/>
                    <a:pt x="379" y="242"/>
                    <a:pt x="389" y="242"/>
                  </a:cubicBezTo>
                  <a:cubicBezTo>
                    <a:pt x="399" y="242"/>
                    <a:pt x="407" y="234"/>
                    <a:pt x="407" y="224"/>
                  </a:cubicBezTo>
                  <a:close/>
                  <a:moveTo>
                    <a:pt x="292" y="61"/>
                  </a:moveTo>
                  <a:lnTo>
                    <a:pt x="292" y="241"/>
                  </a:lnTo>
                  <a:cubicBezTo>
                    <a:pt x="292" y="252"/>
                    <a:pt x="284" y="261"/>
                    <a:pt x="273" y="261"/>
                  </a:cubicBezTo>
                  <a:lnTo>
                    <a:pt x="176" y="261"/>
                  </a:lnTo>
                  <a:cubicBezTo>
                    <a:pt x="176" y="261"/>
                    <a:pt x="170" y="300"/>
                    <a:pt x="205" y="300"/>
                  </a:cubicBezTo>
                  <a:lnTo>
                    <a:pt x="205" y="320"/>
                  </a:lnTo>
                  <a:lnTo>
                    <a:pt x="176" y="320"/>
                  </a:lnTo>
                  <a:lnTo>
                    <a:pt x="117" y="320"/>
                  </a:lnTo>
                  <a:lnTo>
                    <a:pt x="87" y="320"/>
                  </a:lnTo>
                  <a:lnTo>
                    <a:pt x="87" y="300"/>
                  </a:lnTo>
                  <a:cubicBezTo>
                    <a:pt x="121" y="300"/>
                    <a:pt x="117" y="261"/>
                    <a:pt x="117" y="261"/>
                  </a:cubicBezTo>
                  <a:lnTo>
                    <a:pt x="20" y="261"/>
                  </a:lnTo>
                  <a:cubicBezTo>
                    <a:pt x="9" y="261"/>
                    <a:pt x="0" y="252"/>
                    <a:pt x="0" y="241"/>
                  </a:cubicBezTo>
                  <a:lnTo>
                    <a:pt x="0" y="61"/>
                  </a:lnTo>
                  <a:cubicBezTo>
                    <a:pt x="0" y="50"/>
                    <a:pt x="9" y="41"/>
                    <a:pt x="20" y="41"/>
                  </a:cubicBezTo>
                  <a:lnTo>
                    <a:pt x="273" y="41"/>
                  </a:lnTo>
                  <a:cubicBezTo>
                    <a:pt x="284" y="41"/>
                    <a:pt x="292" y="50"/>
                    <a:pt x="292" y="61"/>
                  </a:cubicBezTo>
                  <a:close/>
                  <a:moveTo>
                    <a:pt x="164" y="237"/>
                  </a:moveTo>
                  <a:cubicBezTo>
                    <a:pt x="164" y="227"/>
                    <a:pt x="157" y="220"/>
                    <a:pt x="148" y="220"/>
                  </a:cubicBezTo>
                  <a:cubicBezTo>
                    <a:pt x="138" y="220"/>
                    <a:pt x="131" y="227"/>
                    <a:pt x="131" y="237"/>
                  </a:cubicBezTo>
                  <a:cubicBezTo>
                    <a:pt x="131" y="246"/>
                    <a:pt x="138" y="253"/>
                    <a:pt x="148" y="253"/>
                  </a:cubicBezTo>
                  <a:cubicBezTo>
                    <a:pt x="157" y="253"/>
                    <a:pt x="164" y="246"/>
                    <a:pt x="164" y="237"/>
                  </a:cubicBezTo>
                  <a:close/>
                  <a:moveTo>
                    <a:pt x="272" y="62"/>
                  </a:moveTo>
                  <a:lnTo>
                    <a:pt x="21" y="62"/>
                  </a:lnTo>
                  <a:lnTo>
                    <a:pt x="21" y="214"/>
                  </a:lnTo>
                  <a:lnTo>
                    <a:pt x="272" y="214"/>
                  </a:lnTo>
                  <a:lnTo>
                    <a:pt x="272" y="214"/>
                  </a:lnTo>
                  <a:lnTo>
                    <a:pt x="272" y="62"/>
                  </a:lnTo>
                  <a:close/>
                  <a:moveTo>
                    <a:pt x="148" y="226"/>
                  </a:moveTo>
                  <a:cubicBezTo>
                    <a:pt x="142" y="226"/>
                    <a:pt x="137" y="231"/>
                    <a:pt x="137" y="237"/>
                  </a:cubicBezTo>
                  <a:cubicBezTo>
                    <a:pt x="137" y="242"/>
                    <a:pt x="142" y="247"/>
                    <a:pt x="148" y="247"/>
                  </a:cubicBezTo>
                  <a:cubicBezTo>
                    <a:pt x="154" y="247"/>
                    <a:pt x="158" y="242"/>
                    <a:pt x="158" y="237"/>
                  </a:cubicBezTo>
                  <a:cubicBezTo>
                    <a:pt x="158" y="231"/>
                    <a:pt x="154" y="226"/>
                    <a:pt x="148" y="22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矩形 44">
              <a:extLst>
                <a:ext uri="{FF2B5EF4-FFF2-40B4-BE49-F238E27FC236}">
                  <a16:creationId xmlns:a16="http://schemas.microsoft.com/office/drawing/2014/main" id="{59177CFD-23EF-4B87-BE2E-24981992C61C}"/>
                </a:ext>
              </a:extLst>
            </p:cNvPr>
            <p:cNvSpPr/>
            <p:nvPr/>
          </p:nvSpPr>
          <p:spPr>
            <a:xfrm>
              <a:off x="6235766" y="3297880"/>
              <a:ext cx="2671821" cy="1116500"/>
            </a:xfrm>
            <a:prstGeom prst="rect">
              <a:avLst/>
            </a:prstGeom>
            <a:noFill/>
            <a:ln w="317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7" name="连接符: 肘形 236">
              <a:extLst>
                <a:ext uri="{FF2B5EF4-FFF2-40B4-BE49-F238E27FC236}">
                  <a16:creationId xmlns:a16="http://schemas.microsoft.com/office/drawing/2014/main" id="{1EE7D593-925E-4B18-BC9A-175B19D92D41}"/>
                </a:ext>
              </a:extLst>
            </p:cNvPr>
            <p:cNvCxnSpPr>
              <a:cxnSpLocks/>
              <a:stCxn id="45" idx="0"/>
              <a:endCxn id="238" idx="1"/>
            </p:cNvCxnSpPr>
            <p:nvPr/>
          </p:nvCxnSpPr>
          <p:spPr>
            <a:xfrm rot="5400000" flipH="1" flipV="1">
              <a:off x="7156718" y="2603683"/>
              <a:ext cx="1109156" cy="279238"/>
            </a:xfrm>
            <a:prstGeom prst="bentConnector2">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38" name="矩形 237">
              <a:extLst>
                <a:ext uri="{FF2B5EF4-FFF2-40B4-BE49-F238E27FC236}">
                  <a16:creationId xmlns:a16="http://schemas.microsoft.com/office/drawing/2014/main" id="{439DA539-9245-40F8-807A-8D912C82F774}"/>
                </a:ext>
              </a:extLst>
            </p:cNvPr>
            <p:cNvSpPr/>
            <p:nvPr/>
          </p:nvSpPr>
          <p:spPr>
            <a:xfrm>
              <a:off x="7850915" y="1557860"/>
              <a:ext cx="2168986" cy="1261727"/>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矩形 239">
              <a:extLst>
                <a:ext uri="{FF2B5EF4-FFF2-40B4-BE49-F238E27FC236}">
                  <a16:creationId xmlns:a16="http://schemas.microsoft.com/office/drawing/2014/main" id="{CCF72E36-E66F-4FCD-9F43-434EBCFE9651}"/>
                </a:ext>
              </a:extLst>
            </p:cNvPr>
            <p:cNvSpPr/>
            <p:nvPr/>
          </p:nvSpPr>
          <p:spPr>
            <a:xfrm>
              <a:off x="9350234" y="3305223"/>
              <a:ext cx="2266723" cy="1109158"/>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4" name="连接符: 肘形 243">
              <a:extLst>
                <a:ext uri="{FF2B5EF4-FFF2-40B4-BE49-F238E27FC236}">
                  <a16:creationId xmlns:a16="http://schemas.microsoft.com/office/drawing/2014/main" id="{E4A3CD8E-AA9D-4C50-A512-1D9969C910B6}"/>
                </a:ext>
              </a:extLst>
            </p:cNvPr>
            <p:cNvCxnSpPr>
              <a:cxnSpLocks/>
              <a:stCxn id="240" idx="0"/>
              <a:endCxn id="238" idx="3"/>
            </p:cNvCxnSpPr>
            <p:nvPr/>
          </p:nvCxnSpPr>
          <p:spPr>
            <a:xfrm rot="16200000" flipV="1">
              <a:off x="9693500" y="2515126"/>
              <a:ext cx="1116499" cy="463695"/>
            </a:xfrm>
            <a:prstGeom prst="bentConnector2">
              <a:avLst/>
            </a:prstGeom>
            <a:ln w="25400">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246" name="连接符: 肘形 245">
              <a:extLst>
                <a:ext uri="{FF2B5EF4-FFF2-40B4-BE49-F238E27FC236}">
                  <a16:creationId xmlns:a16="http://schemas.microsoft.com/office/drawing/2014/main" id="{54320206-75AC-4161-A7BF-1C3D90A0B8A9}"/>
                </a:ext>
              </a:extLst>
            </p:cNvPr>
            <p:cNvCxnSpPr>
              <a:cxnSpLocks/>
            </p:cNvCxnSpPr>
            <p:nvPr/>
          </p:nvCxnSpPr>
          <p:spPr>
            <a:xfrm rot="16200000" flipH="1">
              <a:off x="9725505" y="2290090"/>
              <a:ext cx="1324939" cy="736147"/>
            </a:xfrm>
            <a:prstGeom prst="bentConnector3">
              <a:avLst>
                <a:gd name="adj1" fmla="val -1761"/>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253" name="文本框 252">
              <a:extLst>
                <a:ext uri="{FF2B5EF4-FFF2-40B4-BE49-F238E27FC236}">
                  <a16:creationId xmlns:a16="http://schemas.microsoft.com/office/drawing/2014/main" id="{391DD938-F8BD-4BC6-A690-3E25E97AA5C0}"/>
                </a:ext>
              </a:extLst>
            </p:cNvPr>
            <p:cNvSpPr txBox="1"/>
            <p:nvPr/>
          </p:nvSpPr>
          <p:spPr>
            <a:xfrm>
              <a:off x="8207942" y="1175794"/>
              <a:ext cx="1454932"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b="1" dirty="0"/>
                <a:t>Control Unit</a:t>
              </a:r>
              <a:endParaRPr lang="zh-CN" altLang="en-US" b="1" dirty="0"/>
            </a:p>
          </p:txBody>
        </p:sp>
        <p:sp>
          <p:nvSpPr>
            <p:cNvPr id="254" name="文本框 253">
              <a:extLst>
                <a:ext uri="{FF2B5EF4-FFF2-40B4-BE49-F238E27FC236}">
                  <a16:creationId xmlns:a16="http://schemas.microsoft.com/office/drawing/2014/main" id="{4A9E0907-66D4-494F-803E-C8C1045C6C58}"/>
                </a:ext>
              </a:extLst>
            </p:cNvPr>
            <p:cNvSpPr txBox="1"/>
            <p:nvPr/>
          </p:nvSpPr>
          <p:spPr>
            <a:xfrm>
              <a:off x="6610974" y="2809939"/>
              <a:ext cx="874076"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dirty="0"/>
                <a:t>Trigger</a:t>
              </a:r>
              <a:endParaRPr lang="zh-CN" altLang="en-US" dirty="0"/>
            </a:p>
          </p:txBody>
        </p:sp>
        <p:sp>
          <p:nvSpPr>
            <p:cNvPr id="255" name="文本框 254">
              <a:extLst>
                <a:ext uri="{FF2B5EF4-FFF2-40B4-BE49-F238E27FC236}">
                  <a16:creationId xmlns:a16="http://schemas.microsoft.com/office/drawing/2014/main" id="{91F29D60-E4DF-4354-AA6D-C3B2F52A55BE}"/>
                </a:ext>
              </a:extLst>
            </p:cNvPr>
            <p:cNvSpPr txBox="1"/>
            <p:nvPr/>
          </p:nvSpPr>
          <p:spPr>
            <a:xfrm>
              <a:off x="9623851" y="2882407"/>
              <a:ext cx="874076"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dirty="0"/>
                <a:t>Trigger</a:t>
              </a:r>
              <a:endParaRPr lang="zh-CN" altLang="en-US" dirty="0"/>
            </a:p>
          </p:txBody>
        </p:sp>
        <p:sp>
          <p:nvSpPr>
            <p:cNvPr id="256" name="文本框 255">
              <a:extLst>
                <a:ext uri="{FF2B5EF4-FFF2-40B4-BE49-F238E27FC236}">
                  <a16:creationId xmlns:a16="http://schemas.microsoft.com/office/drawing/2014/main" id="{60A5C9F0-4778-4433-8839-2F17761D6ED4}"/>
                </a:ext>
              </a:extLst>
            </p:cNvPr>
            <p:cNvSpPr txBox="1"/>
            <p:nvPr/>
          </p:nvSpPr>
          <p:spPr>
            <a:xfrm>
              <a:off x="10645605" y="2339060"/>
              <a:ext cx="1081584"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pPr algn="ctr"/>
              <a:r>
                <a:rPr lang="en-US" altLang="zh-CN" dirty="0"/>
                <a:t>Receiver</a:t>
              </a:r>
              <a:endParaRPr lang="zh-CN" altLang="en-US" dirty="0"/>
            </a:p>
          </p:txBody>
        </p:sp>
        <p:sp>
          <p:nvSpPr>
            <p:cNvPr id="257" name="文本框 256">
              <a:extLst>
                <a:ext uri="{FF2B5EF4-FFF2-40B4-BE49-F238E27FC236}">
                  <a16:creationId xmlns:a16="http://schemas.microsoft.com/office/drawing/2014/main" id="{3C24723F-8611-4464-84B9-E37DC3CF6264}"/>
                </a:ext>
              </a:extLst>
            </p:cNvPr>
            <p:cNvSpPr txBox="1"/>
            <p:nvPr/>
          </p:nvSpPr>
          <p:spPr>
            <a:xfrm>
              <a:off x="6254263" y="3339789"/>
              <a:ext cx="1526024" cy="338554"/>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sz="1600" dirty="0"/>
                <a:t>Nd: </a:t>
              </a:r>
              <a:r>
                <a:rPr lang="en-US" altLang="zh-CN" sz="1600" dirty="0" err="1"/>
                <a:t>Yag</a:t>
              </a:r>
              <a:r>
                <a:rPr lang="en-US" altLang="zh-CN" sz="1600" dirty="0"/>
                <a:t> Laser</a:t>
              </a:r>
              <a:endParaRPr lang="zh-CN" altLang="en-US" sz="1600" dirty="0"/>
            </a:p>
          </p:txBody>
        </p:sp>
        <p:sp>
          <p:nvSpPr>
            <p:cNvPr id="262" name="文本框 261">
              <a:extLst>
                <a:ext uri="{FF2B5EF4-FFF2-40B4-BE49-F238E27FC236}">
                  <a16:creationId xmlns:a16="http://schemas.microsoft.com/office/drawing/2014/main" id="{40DBE297-2E2C-42AF-A98E-A53D2225F1AA}"/>
                </a:ext>
              </a:extLst>
            </p:cNvPr>
            <p:cNvSpPr txBox="1"/>
            <p:nvPr/>
          </p:nvSpPr>
          <p:spPr>
            <a:xfrm>
              <a:off x="7627207" y="3339789"/>
              <a:ext cx="1344299" cy="338554"/>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sz="1600" dirty="0"/>
                <a:t>Galvanometer</a:t>
              </a:r>
              <a:endParaRPr lang="zh-CN" altLang="en-US" sz="1600" dirty="0"/>
            </a:p>
          </p:txBody>
        </p:sp>
        <p:sp>
          <p:nvSpPr>
            <p:cNvPr id="266" name="文本框 265">
              <a:extLst>
                <a:ext uri="{FF2B5EF4-FFF2-40B4-BE49-F238E27FC236}">
                  <a16:creationId xmlns:a16="http://schemas.microsoft.com/office/drawing/2014/main" id="{82EE801E-4A19-4CE9-B85B-B09996423721}"/>
                </a:ext>
              </a:extLst>
            </p:cNvPr>
            <p:cNvSpPr txBox="1"/>
            <p:nvPr/>
          </p:nvSpPr>
          <p:spPr>
            <a:xfrm>
              <a:off x="9326960" y="3339789"/>
              <a:ext cx="1344299" cy="338554"/>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sz="1600" dirty="0"/>
                <a:t>Galvanometer</a:t>
              </a:r>
              <a:endParaRPr lang="zh-CN" altLang="en-US" sz="1600" dirty="0"/>
            </a:p>
          </p:txBody>
        </p:sp>
        <p:sp>
          <p:nvSpPr>
            <p:cNvPr id="269" name="文本框 268">
              <a:extLst>
                <a:ext uri="{FF2B5EF4-FFF2-40B4-BE49-F238E27FC236}">
                  <a16:creationId xmlns:a16="http://schemas.microsoft.com/office/drawing/2014/main" id="{ED8B936F-6F5C-4EEC-96DB-37EC66F7E9C1}"/>
                </a:ext>
              </a:extLst>
            </p:cNvPr>
            <p:cNvSpPr txBox="1"/>
            <p:nvPr/>
          </p:nvSpPr>
          <p:spPr>
            <a:xfrm>
              <a:off x="10852095" y="3339789"/>
              <a:ext cx="634233" cy="338554"/>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sz="1600" dirty="0"/>
                <a:t>LDV</a:t>
              </a:r>
              <a:endParaRPr lang="zh-CN" altLang="en-US" sz="1600" dirty="0"/>
            </a:p>
          </p:txBody>
        </p:sp>
        <p:sp>
          <p:nvSpPr>
            <p:cNvPr id="273" name="文本框 272">
              <a:extLst>
                <a:ext uri="{FF2B5EF4-FFF2-40B4-BE49-F238E27FC236}">
                  <a16:creationId xmlns:a16="http://schemas.microsoft.com/office/drawing/2014/main" id="{5391BE41-200A-47F1-9A46-F865B7843F80}"/>
                </a:ext>
              </a:extLst>
            </p:cNvPr>
            <p:cNvSpPr txBox="1"/>
            <p:nvPr/>
          </p:nvSpPr>
          <p:spPr>
            <a:xfrm>
              <a:off x="6191417" y="4454388"/>
              <a:ext cx="1695760" cy="369332"/>
            </a:xfrm>
            <a:prstGeom prst="rect">
              <a:avLst/>
            </a:prstGeom>
            <a:noFill/>
          </p:spPr>
          <p:txBody>
            <a:bodyPr wrap="square" rtlCol="0">
              <a:spAutoFit/>
            </a:bodyPr>
            <a:lstStyle>
              <a:defPPr>
                <a:defRPr lang="zh-CN"/>
              </a:defPPr>
              <a:lvl1pPr>
                <a:defRPr sz="1600">
                  <a:latin typeface="Times New Roman" panose="02020603050405020304" pitchFamily="18" charset="0"/>
                  <a:cs typeface="Times New Roman" panose="02020603050405020304" pitchFamily="18" charset="0"/>
                </a:defRPr>
              </a:lvl1pPr>
            </a:lstStyle>
            <a:p>
              <a:r>
                <a:rPr lang="en-US" altLang="zh-CN" sz="1800" b="1" dirty="0"/>
                <a:t>Excitation Unit</a:t>
              </a:r>
              <a:endParaRPr lang="zh-CN" altLang="en-US" sz="1800" b="1" dirty="0"/>
            </a:p>
          </p:txBody>
        </p:sp>
        <p:sp>
          <p:nvSpPr>
            <p:cNvPr id="275" name="文本框 274">
              <a:extLst>
                <a:ext uri="{FF2B5EF4-FFF2-40B4-BE49-F238E27FC236}">
                  <a16:creationId xmlns:a16="http://schemas.microsoft.com/office/drawing/2014/main" id="{B1A74D54-EBFC-477A-B1C1-043F6A887C71}"/>
                </a:ext>
              </a:extLst>
            </p:cNvPr>
            <p:cNvSpPr txBox="1"/>
            <p:nvPr/>
          </p:nvSpPr>
          <p:spPr>
            <a:xfrm>
              <a:off x="10150175" y="4454388"/>
              <a:ext cx="1467974" cy="369332"/>
            </a:xfrm>
            <a:prstGeom prst="rect">
              <a:avLst/>
            </a:prstGeom>
            <a:noFill/>
          </p:spPr>
          <p:txBody>
            <a:bodyPr wrap="square" rtlCol="0">
              <a:spAutoFit/>
            </a:bodyPr>
            <a:lstStyle>
              <a:defPPr>
                <a:defRPr lang="zh-CN"/>
              </a:defPPr>
              <a:lvl1pPr>
                <a:defRPr sz="1600">
                  <a:latin typeface="Times New Roman" panose="02020603050405020304" pitchFamily="18" charset="0"/>
                  <a:cs typeface="Times New Roman" panose="02020603050405020304" pitchFamily="18" charset="0"/>
                </a:defRPr>
              </a:lvl1pPr>
            </a:lstStyle>
            <a:p>
              <a:r>
                <a:rPr lang="en-US" altLang="zh-CN" sz="1800" b="1" dirty="0"/>
                <a:t>Sensing Unit</a:t>
              </a:r>
              <a:endParaRPr lang="zh-CN" altLang="en-US" sz="1800" b="1" dirty="0"/>
            </a:p>
          </p:txBody>
        </p:sp>
      </p:grpSp>
      <p:sp>
        <p:nvSpPr>
          <p:cNvPr id="279" name="矩形 278">
            <a:extLst>
              <a:ext uri="{FF2B5EF4-FFF2-40B4-BE49-F238E27FC236}">
                <a16:creationId xmlns:a16="http://schemas.microsoft.com/office/drawing/2014/main" id="{D023A359-219D-41E7-954B-5640803A0FFA}"/>
              </a:ext>
            </a:extLst>
          </p:cNvPr>
          <p:cNvSpPr/>
          <p:nvPr/>
        </p:nvSpPr>
        <p:spPr>
          <a:xfrm>
            <a:off x="125770" y="787552"/>
            <a:ext cx="5889172" cy="400110"/>
          </a:xfrm>
          <a:prstGeom prst="rect">
            <a:avLst/>
          </a:prstGeom>
          <a:solidFill>
            <a:schemeClr val="accent5">
              <a:lumMod val="20000"/>
              <a:lumOff val="80000"/>
            </a:schemeClr>
          </a:solid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Schematic diagram of the laser ultrasonic system</a:t>
            </a:r>
            <a:endParaRPr lang="zh-CN" altLang="en-US" sz="2000" b="1" dirty="0">
              <a:latin typeface="Times New Roman" panose="02020603050405020304" pitchFamily="18" charset="0"/>
              <a:cs typeface="Times New Roman" panose="02020603050405020304" pitchFamily="18" charset="0"/>
            </a:endParaRPr>
          </a:p>
        </p:txBody>
      </p:sp>
      <p:sp>
        <p:nvSpPr>
          <p:cNvPr id="176" name="椭圆 175">
            <a:extLst>
              <a:ext uri="{FF2B5EF4-FFF2-40B4-BE49-F238E27FC236}">
                <a16:creationId xmlns:a16="http://schemas.microsoft.com/office/drawing/2014/main" id="{17814D16-285A-4F92-8163-1EB0494E515F}"/>
              </a:ext>
            </a:extLst>
          </p:cNvPr>
          <p:cNvSpPr/>
          <p:nvPr/>
        </p:nvSpPr>
        <p:spPr>
          <a:xfrm>
            <a:off x="9121391" y="2115844"/>
            <a:ext cx="533402" cy="33114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8" name="箭头: 下 177">
            <a:extLst>
              <a:ext uri="{FF2B5EF4-FFF2-40B4-BE49-F238E27FC236}">
                <a16:creationId xmlns:a16="http://schemas.microsoft.com/office/drawing/2014/main" id="{5B6CFC5E-0E02-4C20-8C78-557233286160}"/>
              </a:ext>
            </a:extLst>
          </p:cNvPr>
          <p:cNvSpPr/>
          <p:nvPr/>
        </p:nvSpPr>
        <p:spPr>
          <a:xfrm>
            <a:off x="9257465" y="1200144"/>
            <a:ext cx="195074" cy="1081274"/>
          </a:xfrm>
          <a:prstGeom prst="downArrow">
            <a:avLst/>
          </a:prstGeom>
          <a:gradFill flip="none" rotWithShape="1">
            <a:gsLst>
              <a:gs pos="0">
                <a:schemeClr val="accent1">
                  <a:lumMod val="5000"/>
                  <a:lumOff val="95000"/>
                </a:schemeClr>
              </a:gs>
              <a:gs pos="23000">
                <a:schemeClr val="accent4">
                  <a:lumMod val="20000"/>
                  <a:lumOff val="80000"/>
                </a:schemeClr>
              </a:gs>
              <a:gs pos="53000">
                <a:schemeClr val="accent4">
                  <a:lumMod val="40000"/>
                  <a:lumOff val="60000"/>
                </a:schemeClr>
              </a:gs>
              <a:gs pos="82000">
                <a:schemeClr val="accent4">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文本框 178">
            <a:extLst>
              <a:ext uri="{FF2B5EF4-FFF2-40B4-BE49-F238E27FC236}">
                <a16:creationId xmlns:a16="http://schemas.microsoft.com/office/drawing/2014/main" id="{4A595A1C-5883-46FC-93C1-A17D0AC092E5}"/>
              </a:ext>
            </a:extLst>
          </p:cNvPr>
          <p:cNvSpPr txBox="1"/>
          <p:nvPr/>
        </p:nvSpPr>
        <p:spPr>
          <a:xfrm>
            <a:off x="9387016" y="1357319"/>
            <a:ext cx="69762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Laser</a:t>
            </a:r>
            <a:endParaRPr lang="zh-CN" altLang="en-US" dirty="0">
              <a:latin typeface="Times New Roman" panose="02020603050405020304" pitchFamily="18" charset="0"/>
              <a:cs typeface="Times New Roman" panose="02020603050405020304" pitchFamily="18" charset="0"/>
            </a:endParaRPr>
          </a:p>
        </p:txBody>
      </p:sp>
      <p:cxnSp>
        <p:nvCxnSpPr>
          <p:cNvPr id="180" name="直接箭头连接符 179">
            <a:extLst>
              <a:ext uri="{FF2B5EF4-FFF2-40B4-BE49-F238E27FC236}">
                <a16:creationId xmlns:a16="http://schemas.microsoft.com/office/drawing/2014/main" id="{FA75145E-CB0E-4362-A63D-E68F07F5B328}"/>
              </a:ext>
            </a:extLst>
          </p:cNvPr>
          <p:cNvCxnSpPr>
            <a:cxnSpLocks/>
          </p:cNvCxnSpPr>
          <p:nvPr/>
        </p:nvCxnSpPr>
        <p:spPr>
          <a:xfrm flipH="1">
            <a:off x="9021589" y="2422595"/>
            <a:ext cx="270779" cy="275853"/>
          </a:xfrm>
          <a:prstGeom prst="straightConnector1">
            <a:avLst/>
          </a:prstGeom>
          <a:ln>
            <a:solidFill>
              <a:schemeClr val="tx1">
                <a:lumMod val="95000"/>
                <a:lumOff val="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1" name="直接箭头连接符 180">
            <a:extLst>
              <a:ext uri="{FF2B5EF4-FFF2-40B4-BE49-F238E27FC236}">
                <a16:creationId xmlns:a16="http://schemas.microsoft.com/office/drawing/2014/main" id="{DC6D069F-1CF2-4106-9C26-4B2740C02218}"/>
              </a:ext>
            </a:extLst>
          </p:cNvPr>
          <p:cNvCxnSpPr>
            <a:cxnSpLocks/>
          </p:cNvCxnSpPr>
          <p:nvPr/>
        </p:nvCxnSpPr>
        <p:spPr>
          <a:xfrm>
            <a:off x="9654793" y="2279672"/>
            <a:ext cx="341824" cy="0"/>
          </a:xfrm>
          <a:prstGeom prst="straightConnector1">
            <a:avLst/>
          </a:prstGeom>
          <a:ln>
            <a:solidFill>
              <a:schemeClr val="tx1">
                <a:lumMod val="95000"/>
                <a:lumOff val="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2" name="直接箭头连接符 181">
            <a:extLst>
              <a:ext uri="{FF2B5EF4-FFF2-40B4-BE49-F238E27FC236}">
                <a16:creationId xmlns:a16="http://schemas.microsoft.com/office/drawing/2014/main" id="{587C1AD9-3DD3-4240-94FD-83E3D3B5D51F}"/>
              </a:ext>
            </a:extLst>
          </p:cNvPr>
          <p:cNvCxnSpPr>
            <a:cxnSpLocks/>
          </p:cNvCxnSpPr>
          <p:nvPr/>
        </p:nvCxnSpPr>
        <p:spPr>
          <a:xfrm flipV="1">
            <a:off x="9506525" y="1925998"/>
            <a:ext cx="202254" cy="210773"/>
          </a:xfrm>
          <a:prstGeom prst="straightConnector1">
            <a:avLst/>
          </a:prstGeom>
          <a:ln>
            <a:solidFill>
              <a:schemeClr val="tx1">
                <a:lumMod val="95000"/>
                <a:lumOff val="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4" name="直接箭头连接符 183">
            <a:extLst>
              <a:ext uri="{FF2B5EF4-FFF2-40B4-BE49-F238E27FC236}">
                <a16:creationId xmlns:a16="http://schemas.microsoft.com/office/drawing/2014/main" id="{2A61F767-A7E6-4C3E-87DF-49BE24637E7D}"/>
              </a:ext>
            </a:extLst>
          </p:cNvPr>
          <p:cNvCxnSpPr>
            <a:cxnSpLocks/>
          </p:cNvCxnSpPr>
          <p:nvPr/>
        </p:nvCxnSpPr>
        <p:spPr>
          <a:xfrm rot="5400000">
            <a:off x="8947686" y="2112173"/>
            <a:ext cx="0" cy="331147"/>
          </a:xfrm>
          <a:prstGeom prst="straightConnector1">
            <a:avLst/>
          </a:prstGeom>
          <a:ln>
            <a:solidFill>
              <a:schemeClr val="tx1">
                <a:lumMod val="95000"/>
                <a:lumOff val="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85" name="直接箭头连接符 184">
            <a:extLst>
              <a:ext uri="{FF2B5EF4-FFF2-40B4-BE49-F238E27FC236}">
                <a16:creationId xmlns:a16="http://schemas.microsoft.com/office/drawing/2014/main" id="{E0833F14-2E93-432F-B704-96DF51673F22}"/>
              </a:ext>
            </a:extLst>
          </p:cNvPr>
          <p:cNvCxnSpPr>
            <a:cxnSpLocks/>
          </p:cNvCxnSpPr>
          <p:nvPr/>
        </p:nvCxnSpPr>
        <p:spPr>
          <a:xfrm>
            <a:off x="9452539" y="2436976"/>
            <a:ext cx="0" cy="149400"/>
          </a:xfrm>
          <a:prstGeom prst="straightConnector1">
            <a:avLst/>
          </a:prstGeom>
          <a:ln>
            <a:solidFill>
              <a:schemeClr val="tx1">
                <a:lumMod val="95000"/>
                <a:lumOff val="5000"/>
              </a:schemeClr>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187" name="直接箭头连接符 186">
            <a:extLst>
              <a:ext uri="{FF2B5EF4-FFF2-40B4-BE49-F238E27FC236}">
                <a16:creationId xmlns:a16="http://schemas.microsoft.com/office/drawing/2014/main" id="{2897B262-EAB3-40BA-B71C-7E0D950F48E2}"/>
              </a:ext>
            </a:extLst>
          </p:cNvPr>
          <p:cNvCxnSpPr>
            <a:cxnSpLocks/>
          </p:cNvCxnSpPr>
          <p:nvPr/>
        </p:nvCxnSpPr>
        <p:spPr>
          <a:xfrm>
            <a:off x="9156978" y="2362276"/>
            <a:ext cx="0" cy="149400"/>
          </a:xfrm>
          <a:prstGeom prst="straightConnector1">
            <a:avLst/>
          </a:prstGeom>
          <a:ln>
            <a:solidFill>
              <a:schemeClr val="tx1">
                <a:lumMod val="95000"/>
                <a:lumOff val="5000"/>
              </a:schemeClr>
            </a:solidFill>
            <a:tailEnd type="stealth" w="med" len="med"/>
          </a:ln>
        </p:spPr>
        <p:style>
          <a:lnRef idx="1">
            <a:schemeClr val="accent1"/>
          </a:lnRef>
          <a:fillRef idx="0">
            <a:schemeClr val="accent1"/>
          </a:fillRef>
          <a:effectRef idx="0">
            <a:schemeClr val="accent1"/>
          </a:effectRef>
          <a:fontRef idx="minor">
            <a:schemeClr val="tx1"/>
          </a:fontRef>
        </p:style>
      </p:cxnSp>
      <p:sp>
        <p:nvSpPr>
          <p:cNvPr id="189" name="立方体 188">
            <a:extLst>
              <a:ext uri="{FF2B5EF4-FFF2-40B4-BE49-F238E27FC236}">
                <a16:creationId xmlns:a16="http://schemas.microsoft.com/office/drawing/2014/main" id="{0137AFC0-B262-4D78-AE41-8EBB4D48BBAB}"/>
              </a:ext>
            </a:extLst>
          </p:cNvPr>
          <p:cNvSpPr/>
          <p:nvPr/>
        </p:nvSpPr>
        <p:spPr>
          <a:xfrm>
            <a:off x="7974729" y="4666426"/>
            <a:ext cx="2917373" cy="1230086"/>
          </a:xfrm>
          <a:prstGeom prst="cube">
            <a:avLst>
              <a:gd name="adj" fmla="val 73673"/>
            </a:avLst>
          </a:prstGeom>
          <a:solidFill>
            <a:schemeClr val="bg2">
              <a:lumMod val="7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椭圆 189">
            <a:extLst>
              <a:ext uri="{FF2B5EF4-FFF2-40B4-BE49-F238E27FC236}">
                <a16:creationId xmlns:a16="http://schemas.microsoft.com/office/drawing/2014/main" id="{ABBABBA3-0BAA-4C1A-AC56-96135AB81DDD}"/>
              </a:ext>
            </a:extLst>
          </p:cNvPr>
          <p:cNvSpPr/>
          <p:nvPr/>
        </p:nvSpPr>
        <p:spPr>
          <a:xfrm>
            <a:off x="9166714" y="4877198"/>
            <a:ext cx="533402" cy="331148"/>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箭头: 下 218">
            <a:extLst>
              <a:ext uri="{FF2B5EF4-FFF2-40B4-BE49-F238E27FC236}">
                <a16:creationId xmlns:a16="http://schemas.microsoft.com/office/drawing/2014/main" id="{E3EAFCA3-4B77-4BCC-B3F8-19AB555BAD9C}"/>
              </a:ext>
            </a:extLst>
          </p:cNvPr>
          <p:cNvSpPr/>
          <p:nvPr/>
        </p:nvSpPr>
        <p:spPr>
          <a:xfrm>
            <a:off x="9302788" y="3961498"/>
            <a:ext cx="195074" cy="1081274"/>
          </a:xfrm>
          <a:prstGeom prst="downArrow">
            <a:avLst/>
          </a:prstGeom>
          <a:gradFill flip="none" rotWithShape="1">
            <a:gsLst>
              <a:gs pos="0">
                <a:schemeClr val="accent1">
                  <a:lumMod val="5000"/>
                  <a:lumOff val="95000"/>
                </a:schemeClr>
              </a:gs>
              <a:gs pos="23000">
                <a:schemeClr val="accent4">
                  <a:lumMod val="20000"/>
                  <a:lumOff val="80000"/>
                </a:schemeClr>
              </a:gs>
              <a:gs pos="53000">
                <a:schemeClr val="accent4">
                  <a:lumMod val="40000"/>
                  <a:lumOff val="60000"/>
                </a:schemeClr>
              </a:gs>
              <a:gs pos="82000">
                <a:schemeClr val="accent4">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文本框 219">
            <a:extLst>
              <a:ext uri="{FF2B5EF4-FFF2-40B4-BE49-F238E27FC236}">
                <a16:creationId xmlns:a16="http://schemas.microsoft.com/office/drawing/2014/main" id="{C2351754-8CF6-4C91-8A7E-045440EE6AD5}"/>
              </a:ext>
            </a:extLst>
          </p:cNvPr>
          <p:cNvSpPr txBox="1"/>
          <p:nvPr/>
        </p:nvSpPr>
        <p:spPr>
          <a:xfrm>
            <a:off x="9411150" y="4120215"/>
            <a:ext cx="69762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Laser</a:t>
            </a:r>
            <a:endParaRPr lang="zh-CN" altLang="en-US" dirty="0">
              <a:latin typeface="Times New Roman" panose="02020603050405020304" pitchFamily="18" charset="0"/>
              <a:cs typeface="Times New Roman" panose="02020603050405020304" pitchFamily="18" charset="0"/>
            </a:endParaRPr>
          </a:p>
        </p:txBody>
      </p:sp>
      <p:cxnSp>
        <p:nvCxnSpPr>
          <p:cNvPr id="221" name="直接箭头连接符 220">
            <a:extLst>
              <a:ext uri="{FF2B5EF4-FFF2-40B4-BE49-F238E27FC236}">
                <a16:creationId xmlns:a16="http://schemas.microsoft.com/office/drawing/2014/main" id="{0DA137AB-7EC7-4B52-82B3-BCF73AE198FD}"/>
              </a:ext>
            </a:extLst>
          </p:cNvPr>
          <p:cNvCxnSpPr>
            <a:cxnSpLocks/>
          </p:cNvCxnSpPr>
          <p:nvPr/>
        </p:nvCxnSpPr>
        <p:spPr>
          <a:xfrm flipH="1">
            <a:off x="9241366" y="5183949"/>
            <a:ext cx="96326" cy="137926"/>
          </a:xfrm>
          <a:prstGeom prst="straightConnector1">
            <a:avLst/>
          </a:prstGeom>
          <a:ln>
            <a:solidFill>
              <a:schemeClr val="tx1">
                <a:lumMod val="95000"/>
                <a:lumOff val="5000"/>
              </a:schemeClr>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22" name="直接箭头连接符 221">
            <a:extLst>
              <a:ext uri="{FF2B5EF4-FFF2-40B4-BE49-F238E27FC236}">
                <a16:creationId xmlns:a16="http://schemas.microsoft.com/office/drawing/2014/main" id="{7BDC1F92-4A55-4AC4-B09A-64845E91B244}"/>
              </a:ext>
            </a:extLst>
          </p:cNvPr>
          <p:cNvCxnSpPr>
            <a:cxnSpLocks/>
          </p:cNvCxnSpPr>
          <p:nvPr/>
        </p:nvCxnSpPr>
        <p:spPr>
          <a:xfrm>
            <a:off x="9700116" y="5041026"/>
            <a:ext cx="146750" cy="0"/>
          </a:xfrm>
          <a:prstGeom prst="straightConnector1">
            <a:avLst/>
          </a:prstGeom>
          <a:ln>
            <a:solidFill>
              <a:schemeClr val="tx1">
                <a:lumMod val="95000"/>
                <a:lumOff val="5000"/>
              </a:schemeClr>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24" name="直接箭头连接符 223">
            <a:extLst>
              <a:ext uri="{FF2B5EF4-FFF2-40B4-BE49-F238E27FC236}">
                <a16:creationId xmlns:a16="http://schemas.microsoft.com/office/drawing/2014/main" id="{BDCE2C79-6F7C-40B7-AB45-F4B789ECAEF8}"/>
              </a:ext>
            </a:extLst>
          </p:cNvPr>
          <p:cNvCxnSpPr>
            <a:cxnSpLocks/>
          </p:cNvCxnSpPr>
          <p:nvPr/>
        </p:nvCxnSpPr>
        <p:spPr>
          <a:xfrm flipV="1">
            <a:off x="9551848" y="4783887"/>
            <a:ext cx="95869" cy="114240"/>
          </a:xfrm>
          <a:prstGeom prst="straightConnector1">
            <a:avLst/>
          </a:prstGeom>
          <a:ln>
            <a:solidFill>
              <a:schemeClr val="tx1">
                <a:lumMod val="95000"/>
                <a:lumOff val="5000"/>
              </a:schemeClr>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27" name="直接箭头连接符 226">
            <a:extLst>
              <a:ext uri="{FF2B5EF4-FFF2-40B4-BE49-F238E27FC236}">
                <a16:creationId xmlns:a16="http://schemas.microsoft.com/office/drawing/2014/main" id="{4D4A4C31-45DE-4BAA-946E-69CA44AA7EFF}"/>
              </a:ext>
            </a:extLst>
          </p:cNvPr>
          <p:cNvCxnSpPr>
            <a:cxnSpLocks/>
          </p:cNvCxnSpPr>
          <p:nvPr/>
        </p:nvCxnSpPr>
        <p:spPr>
          <a:xfrm flipH="1" flipV="1">
            <a:off x="9019964" y="5039100"/>
            <a:ext cx="138619" cy="1"/>
          </a:xfrm>
          <a:prstGeom prst="straightConnector1">
            <a:avLst/>
          </a:prstGeom>
          <a:ln>
            <a:solidFill>
              <a:schemeClr val="tx1">
                <a:lumMod val="95000"/>
                <a:lumOff val="5000"/>
              </a:schemeClr>
            </a:solidFill>
            <a:tailEnd type="stealth" w="med" len="med"/>
          </a:ln>
        </p:spPr>
        <p:style>
          <a:lnRef idx="1">
            <a:schemeClr val="accent1"/>
          </a:lnRef>
          <a:fillRef idx="0">
            <a:schemeClr val="accent1"/>
          </a:fillRef>
          <a:effectRef idx="0">
            <a:schemeClr val="accent1"/>
          </a:effectRef>
          <a:fontRef idx="minor">
            <a:schemeClr val="tx1"/>
          </a:fontRef>
        </p:style>
      </p:cxnSp>
      <p:cxnSp>
        <p:nvCxnSpPr>
          <p:cNvPr id="228" name="直接箭头连接符 227">
            <a:extLst>
              <a:ext uri="{FF2B5EF4-FFF2-40B4-BE49-F238E27FC236}">
                <a16:creationId xmlns:a16="http://schemas.microsoft.com/office/drawing/2014/main" id="{6172AE82-BD3A-4953-AAF0-B10BB7173C08}"/>
              </a:ext>
            </a:extLst>
          </p:cNvPr>
          <p:cNvCxnSpPr>
            <a:cxnSpLocks/>
          </p:cNvCxnSpPr>
          <p:nvPr/>
        </p:nvCxnSpPr>
        <p:spPr>
          <a:xfrm>
            <a:off x="9497862" y="5198330"/>
            <a:ext cx="0" cy="286719"/>
          </a:xfrm>
          <a:prstGeom prst="straightConnector1">
            <a:avLst/>
          </a:prstGeom>
          <a:ln>
            <a:solidFill>
              <a:schemeClr val="tx1">
                <a:lumMod val="95000"/>
                <a:lumOff val="5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0" name="直接箭头连接符 229">
            <a:extLst>
              <a:ext uri="{FF2B5EF4-FFF2-40B4-BE49-F238E27FC236}">
                <a16:creationId xmlns:a16="http://schemas.microsoft.com/office/drawing/2014/main" id="{312980DE-0A08-4A87-8589-1E1078AF7B13}"/>
              </a:ext>
            </a:extLst>
          </p:cNvPr>
          <p:cNvCxnSpPr>
            <a:cxnSpLocks/>
          </p:cNvCxnSpPr>
          <p:nvPr/>
        </p:nvCxnSpPr>
        <p:spPr>
          <a:xfrm>
            <a:off x="9202301" y="5123630"/>
            <a:ext cx="0" cy="397138"/>
          </a:xfrm>
          <a:prstGeom prst="straightConnector1">
            <a:avLst/>
          </a:prstGeom>
          <a:ln>
            <a:solidFill>
              <a:schemeClr val="tx1">
                <a:lumMod val="95000"/>
                <a:lumOff val="5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243" name="矩形 242">
            <a:extLst>
              <a:ext uri="{FF2B5EF4-FFF2-40B4-BE49-F238E27FC236}">
                <a16:creationId xmlns:a16="http://schemas.microsoft.com/office/drawing/2014/main" id="{330D6AB8-425B-484B-8FDD-BFD727BD0FCE}"/>
              </a:ext>
            </a:extLst>
          </p:cNvPr>
          <p:cNvSpPr/>
          <p:nvPr/>
        </p:nvSpPr>
        <p:spPr>
          <a:xfrm>
            <a:off x="7925694" y="3249998"/>
            <a:ext cx="3038011" cy="400110"/>
          </a:xfrm>
          <a:prstGeom prst="rect">
            <a:avLst/>
          </a:prstGeom>
          <a:noFill/>
        </p:spPr>
        <p:txBody>
          <a:bodyPr wrap="none" rtlCol="0">
            <a:spAutoFit/>
          </a:bodyPr>
          <a:lstStyle/>
          <a:p>
            <a:r>
              <a:rPr lang="en-US" altLang="zh-CN" sz="2000" dirty="0">
                <a:latin typeface="Times New Roman" panose="02020603050405020304" pitchFamily="18" charset="0"/>
                <a:cs typeface="Times New Roman" panose="02020603050405020304" pitchFamily="18" charset="0"/>
              </a:rPr>
              <a:t>(power density&lt;10</a:t>
            </a:r>
            <a:r>
              <a:rPr lang="en-US" altLang="zh-CN" sz="2000" baseline="30000" dirty="0">
                <a:latin typeface="Times New Roman" panose="02020603050405020304" pitchFamily="18" charset="0"/>
                <a:cs typeface="Times New Roman" panose="02020603050405020304" pitchFamily="18" charset="0"/>
              </a:rPr>
              <a:t>6</a:t>
            </a:r>
            <a:r>
              <a:rPr lang="en-US" altLang="zh-CN" sz="2000" dirty="0">
                <a:latin typeface="Times New Roman" panose="02020603050405020304" pitchFamily="18" charset="0"/>
                <a:cs typeface="Times New Roman" panose="02020603050405020304" pitchFamily="18" charset="0"/>
              </a:rPr>
              <a:t>W/cm</a:t>
            </a:r>
            <a:r>
              <a:rPr lang="en-US" altLang="zh-CN" sz="2000" baseline="30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p:txBody>
      </p:sp>
      <p:sp>
        <p:nvSpPr>
          <p:cNvPr id="245" name="矩形 244">
            <a:extLst>
              <a:ext uri="{FF2B5EF4-FFF2-40B4-BE49-F238E27FC236}">
                <a16:creationId xmlns:a16="http://schemas.microsoft.com/office/drawing/2014/main" id="{DC672A8B-0E39-4EEE-8523-553AA3BD834D}"/>
              </a:ext>
            </a:extLst>
          </p:cNvPr>
          <p:cNvSpPr/>
          <p:nvPr/>
        </p:nvSpPr>
        <p:spPr>
          <a:xfrm>
            <a:off x="6558502" y="4962277"/>
            <a:ext cx="1140089" cy="646331"/>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Ablation effect</a:t>
            </a:r>
            <a:endParaRPr lang="zh-CN" altLang="en-US"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16321085-660D-48FD-B64C-FEA6F9B848BC}"/>
              </a:ext>
            </a:extLst>
          </p:cNvPr>
          <p:cNvSpPr/>
          <p:nvPr/>
        </p:nvSpPr>
        <p:spPr>
          <a:xfrm>
            <a:off x="6381673" y="2196949"/>
            <a:ext cx="1493747" cy="646331"/>
          </a:xfrm>
          <a:prstGeom prst="rect">
            <a:avLst/>
          </a:prstGeom>
        </p:spPr>
        <p:txBody>
          <a:bodyPr wrap="square">
            <a:spAutoFit/>
          </a:bodyPr>
          <a:lstStyle/>
          <a:p>
            <a:pPr algn="ctr"/>
            <a:r>
              <a:rPr lang="en-US" altLang="zh-CN" dirty="0">
                <a:latin typeface="Times New Roman" panose="02020603050405020304" pitchFamily="18" charset="0"/>
                <a:cs typeface="Times New Roman" panose="02020603050405020304" pitchFamily="18" charset="0"/>
              </a:rPr>
              <a:t>Thermoelastic effect</a:t>
            </a:r>
            <a:endParaRPr lang="zh-CN" altLang="en-US" dirty="0"/>
          </a:p>
        </p:txBody>
      </p:sp>
      <p:sp>
        <p:nvSpPr>
          <p:cNvPr id="8" name="矩形 7">
            <a:extLst>
              <a:ext uri="{FF2B5EF4-FFF2-40B4-BE49-F238E27FC236}">
                <a16:creationId xmlns:a16="http://schemas.microsoft.com/office/drawing/2014/main" id="{193ED4DF-22FC-4C6B-AB44-C9253CAAD5F6}"/>
              </a:ext>
            </a:extLst>
          </p:cNvPr>
          <p:cNvSpPr/>
          <p:nvPr/>
        </p:nvSpPr>
        <p:spPr>
          <a:xfrm>
            <a:off x="7974729" y="6008978"/>
            <a:ext cx="2693366"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(power density&gt;10</a:t>
            </a:r>
            <a:r>
              <a:rPr lang="en-US" altLang="zh-CN" baseline="30000" dirty="0">
                <a:latin typeface="Times New Roman" panose="02020603050405020304" pitchFamily="18" charset="0"/>
                <a:cs typeface="Times New Roman" panose="02020603050405020304" pitchFamily="18" charset="0"/>
              </a:rPr>
              <a:t>7</a:t>
            </a:r>
            <a:r>
              <a:rPr lang="en-US" altLang="zh-CN" dirty="0">
                <a:latin typeface="Times New Roman" panose="02020603050405020304" pitchFamily="18" charset="0"/>
                <a:cs typeface="Times New Roman" panose="02020603050405020304" pitchFamily="18" charset="0"/>
              </a:rPr>
              <a:t>W/cm</a:t>
            </a:r>
            <a:r>
              <a:rPr lang="en-US" altLang="zh-CN" baseline="30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t>
            </a:r>
            <a:endParaRPr lang="zh-CN" altLang="en-US" dirty="0"/>
          </a:p>
        </p:txBody>
      </p:sp>
      <p:sp>
        <p:nvSpPr>
          <p:cNvPr id="247" name="矩形 246">
            <a:extLst>
              <a:ext uri="{FF2B5EF4-FFF2-40B4-BE49-F238E27FC236}">
                <a16:creationId xmlns:a16="http://schemas.microsoft.com/office/drawing/2014/main" id="{9E775CD0-E191-4F70-9D13-DE5AEB562564}"/>
              </a:ext>
            </a:extLst>
          </p:cNvPr>
          <p:cNvSpPr/>
          <p:nvPr/>
        </p:nvSpPr>
        <p:spPr>
          <a:xfrm>
            <a:off x="6165093" y="756711"/>
            <a:ext cx="5827786" cy="5686601"/>
          </a:xfrm>
          <a:prstGeom prst="rect">
            <a:avLst/>
          </a:prstGeom>
          <a:noFill/>
          <a:ln w="317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cxnSp>
        <p:nvCxnSpPr>
          <p:cNvPr id="11" name="直接连接符 10">
            <a:extLst>
              <a:ext uri="{FF2B5EF4-FFF2-40B4-BE49-F238E27FC236}">
                <a16:creationId xmlns:a16="http://schemas.microsoft.com/office/drawing/2014/main" id="{3B835311-BFF7-466A-926F-619AF68D909A}"/>
              </a:ext>
            </a:extLst>
          </p:cNvPr>
          <p:cNvCxnSpPr>
            <a:cxnSpLocks/>
          </p:cNvCxnSpPr>
          <p:nvPr/>
        </p:nvCxnSpPr>
        <p:spPr>
          <a:xfrm>
            <a:off x="6176950" y="3814698"/>
            <a:ext cx="5827896" cy="0"/>
          </a:xfrm>
          <a:prstGeom prst="line">
            <a:avLst/>
          </a:prstGeom>
          <a:noFill/>
          <a:ln w="317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cxnSp>
      <p:sp>
        <p:nvSpPr>
          <p:cNvPr id="248" name="矩形 247">
            <a:extLst>
              <a:ext uri="{FF2B5EF4-FFF2-40B4-BE49-F238E27FC236}">
                <a16:creationId xmlns:a16="http://schemas.microsoft.com/office/drawing/2014/main" id="{656793BB-0129-4745-866B-813717997C6C}"/>
              </a:ext>
            </a:extLst>
          </p:cNvPr>
          <p:cNvSpPr/>
          <p:nvPr/>
        </p:nvSpPr>
        <p:spPr>
          <a:xfrm>
            <a:off x="6188807" y="783058"/>
            <a:ext cx="5804070" cy="400110"/>
          </a:xfrm>
          <a:prstGeom prst="rect">
            <a:avLst/>
          </a:prstGeom>
          <a:solidFill>
            <a:schemeClr val="accent2">
              <a:lumMod val="20000"/>
              <a:lumOff val="80000"/>
            </a:schemeClr>
          </a:solidFill>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Excitation Unit</a:t>
            </a:r>
            <a:endParaRPr lang="zh-CN" altLang="en-US" sz="2000" b="1" dirty="0">
              <a:latin typeface="Times New Roman" panose="02020603050405020304" pitchFamily="18" charset="0"/>
              <a:cs typeface="Times New Roman" panose="02020603050405020304" pitchFamily="18" charset="0"/>
            </a:endParaRPr>
          </a:p>
        </p:txBody>
      </p:sp>
      <p:sp>
        <p:nvSpPr>
          <p:cNvPr id="106" name="灯片编号占位符 3">
            <a:extLst>
              <a:ext uri="{FF2B5EF4-FFF2-40B4-BE49-F238E27FC236}">
                <a16:creationId xmlns:a16="http://schemas.microsoft.com/office/drawing/2014/main" id="{1170B006-686A-4EA3-923A-41513B18C2D8}"/>
              </a:ext>
            </a:extLst>
          </p:cNvPr>
          <p:cNvSpPr>
            <a:spLocks noGrp="1"/>
          </p:cNvSpPr>
          <p:nvPr>
            <p:ph type="sldNum" sz="quarter" idx="12"/>
          </p:nvPr>
        </p:nvSpPr>
        <p:spPr>
          <a:xfrm>
            <a:off x="9316278" y="6426615"/>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10DF9B2F-2DE2-483B-95D9-81E7E9385051}" type="slidenum">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100" name="文本框 99">
            <a:extLst>
              <a:ext uri="{FF2B5EF4-FFF2-40B4-BE49-F238E27FC236}">
                <a16:creationId xmlns:a16="http://schemas.microsoft.com/office/drawing/2014/main" id="{171D9ED0-0F81-43BC-ACDE-53A56755BB38}"/>
              </a:ext>
            </a:extLst>
          </p:cNvPr>
          <p:cNvSpPr txBox="1"/>
          <p:nvPr/>
        </p:nvSpPr>
        <p:spPr>
          <a:xfrm>
            <a:off x="9627144" y="1943736"/>
            <a:ext cx="1674626"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Transverse Stress </a:t>
            </a:r>
            <a:endParaRPr lang="zh-CN" altLang="en-US" sz="1200" dirty="0">
              <a:latin typeface="Times New Roman" panose="02020603050405020304" pitchFamily="18" charset="0"/>
              <a:cs typeface="Times New Roman" panose="02020603050405020304" pitchFamily="18" charset="0"/>
            </a:endParaRPr>
          </a:p>
        </p:txBody>
      </p:sp>
      <p:sp>
        <p:nvSpPr>
          <p:cNvPr id="101" name="文本框 100">
            <a:extLst>
              <a:ext uri="{FF2B5EF4-FFF2-40B4-BE49-F238E27FC236}">
                <a16:creationId xmlns:a16="http://schemas.microsoft.com/office/drawing/2014/main" id="{1FC3AC08-C1CA-40E0-A6FB-73BBAD55F4E5}"/>
              </a:ext>
            </a:extLst>
          </p:cNvPr>
          <p:cNvSpPr txBox="1"/>
          <p:nvPr/>
        </p:nvSpPr>
        <p:spPr>
          <a:xfrm>
            <a:off x="9544558" y="5200428"/>
            <a:ext cx="1757212" cy="338554"/>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Longitudinal stress</a:t>
            </a:r>
            <a:endParaRPr lang="zh-CN" altLang="en-US" sz="1600" dirty="0">
              <a:latin typeface="Times New Roman" panose="02020603050405020304" pitchFamily="18" charset="0"/>
              <a:cs typeface="Times New Roman" panose="02020603050405020304" pitchFamily="18" charset="0"/>
            </a:endParaRPr>
          </a:p>
        </p:txBody>
      </p:sp>
      <p:sp>
        <p:nvSpPr>
          <p:cNvPr id="102" name="文本框 101">
            <a:extLst>
              <a:ext uri="{FF2B5EF4-FFF2-40B4-BE49-F238E27FC236}">
                <a16:creationId xmlns:a16="http://schemas.microsoft.com/office/drawing/2014/main" id="{146D3C53-6CA7-42F2-97FB-5BFEE44FF13D}"/>
              </a:ext>
            </a:extLst>
          </p:cNvPr>
          <p:cNvSpPr txBox="1"/>
          <p:nvPr/>
        </p:nvSpPr>
        <p:spPr>
          <a:xfrm>
            <a:off x="9592004" y="4671694"/>
            <a:ext cx="1486433"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Transverse Stress </a:t>
            </a:r>
            <a:endParaRPr lang="zh-CN" altLang="en-US" sz="1100" dirty="0">
              <a:latin typeface="Times New Roman" panose="02020603050405020304" pitchFamily="18" charset="0"/>
              <a:cs typeface="Times New Roman" panose="02020603050405020304" pitchFamily="18" charset="0"/>
            </a:endParaRPr>
          </a:p>
        </p:txBody>
      </p:sp>
      <p:sp>
        <p:nvSpPr>
          <p:cNvPr id="103" name="文本框 102">
            <a:extLst>
              <a:ext uri="{FF2B5EF4-FFF2-40B4-BE49-F238E27FC236}">
                <a16:creationId xmlns:a16="http://schemas.microsoft.com/office/drawing/2014/main" id="{1AE1C998-3B43-45D0-A09F-4B560DD4D7A8}"/>
              </a:ext>
            </a:extLst>
          </p:cNvPr>
          <p:cNvSpPr txBox="1"/>
          <p:nvPr/>
        </p:nvSpPr>
        <p:spPr>
          <a:xfrm>
            <a:off x="9257465" y="2457903"/>
            <a:ext cx="1556836"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Longitudinal stress</a:t>
            </a:r>
            <a:endParaRPr lang="zh-CN" altLang="en-US" sz="1400" dirty="0">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245300477"/>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图片 105">
            <a:extLst>
              <a:ext uri="{FF2B5EF4-FFF2-40B4-BE49-F238E27FC236}">
                <a16:creationId xmlns:a16="http://schemas.microsoft.com/office/drawing/2014/main" id="{45338F40-6FC4-450B-9865-ED438DEF8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0722" y="2294902"/>
            <a:ext cx="5689337" cy="3215712"/>
          </a:xfrm>
          <a:prstGeom prst="rect">
            <a:avLst/>
          </a:prstGeom>
        </p:spPr>
      </p:pic>
      <p:sp>
        <p:nvSpPr>
          <p:cNvPr id="121" name="矩形 120">
            <a:extLst>
              <a:ext uri="{FF2B5EF4-FFF2-40B4-BE49-F238E27FC236}">
                <a16:creationId xmlns:a16="http://schemas.microsoft.com/office/drawing/2014/main" id="{899EFCA3-989E-49A8-95C1-EF8EF3841E61}"/>
              </a:ext>
            </a:extLst>
          </p:cNvPr>
          <p:cNvSpPr/>
          <p:nvPr/>
        </p:nvSpPr>
        <p:spPr>
          <a:xfrm>
            <a:off x="110289" y="767309"/>
            <a:ext cx="5916619" cy="5691239"/>
          </a:xfrm>
          <a:prstGeom prst="rect">
            <a:avLst/>
          </a:prstGeom>
          <a:noFill/>
          <a:ln w="317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2" name="组合 121">
            <a:extLst>
              <a:ext uri="{FF2B5EF4-FFF2-40B4-BE49-F238E27FC236}">
                <a16:creationId xmlns:a16="http://schemas.microsoft.com/office/drawing/2014/main" id="{E5E9A97C-3368-4E9D-A0E7-7E87E77794F2}"/>
              </a:ext>
            </a:extLst>
          </p:cNvPr>
          <p:cNvGrpSpPr/>
          <p:nvPr/>
        </p:nvGrpSpPr>
        <p:grpSpPr>
          <a:xfrm>
            <a:off x="232073" y="1251996"/>
            <a:ext cx="5535772" cy="4981249"/>
            <a:chOff x="6191417" y="1175794"/>
            <a:chExt cx="5535772" cy="4981249"/>
          </a:xfrm>
        </p:grpSpPr>
        <p:sp>
          <p:nvSpPr>
            <p:cNvPr id="124" name="立方体 123">
              <a:extLst>
                <a:ext uri="{FF2B5EF4-FFF2-40B4-BE49-F238E27FC236}">
                  <a16:creationId xmlns:a16="http://schemas.microsoft.com/office/drawing/2014/main" id="{4CB4FFEC-C1E2-4C13-AA03-8CF031467B57}"/>
                </a:ext>
              </a:extLst>
            </p:cNvPr>
            <p:cNvSpPr/>
            <p:nvPr/>
          </p:nvSpPr>
          <p:spPr>
            <a:xfrm>
              <a:off x="6543302" y="5518218"/>
              <a:ext cx="4784213" cy="638825"/>
            </a:xfrm>
            <a:prstGeom prst="cub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5" name="组合 124">
              <a:extLst>
                <a:ext uri="{FF2B5EF4-FFF2-40B4-BE49-F238E27FC236}">
                  <a16:creationId xmlns:a16="http://schemas.microsoft.com/office/drawing/2014/main" id="{5A808AA4-E663-4B52-86CB-CAF7179BF167}"/>
                </a:ext>
              </a:extLst>
            </p:cNvPr>
            <p:cNvGrpSpPr/>
            <p:nvPr/>
          </p:nvGrpSpPr>
          <p:grpSpPr>
            <a:xfrm>
              <a:off x="8604842" y="5681398"/>
              <a:ext cx="240062" cy="443815"/>
              <a:chOff x="1215970" y="2234665"/>
              <a:chExt cx="316520" cy="366845"/>
            </a:xfrm>
          </p:grpSpPr>
          <p:sp>
            <p:nvSpPr>
              <p:cNvPr id="184" name="任意多边形: 形状 183">
                <a:extLst>
                  <a:ext uri="{FF2B5EF4-FFF2-40B4-BE49-F238E27FC236}">
                    <a16:creationId xmlns:a16="http://schemas.microsoft.com/office/drawing/2014/main" id="{04C1A901-CEBB-4252-861A-82C1A9AE2660}"/>
                  </a:ext>
                </a:extLst>
              </p:cNvPr>
              <p:cNvSpPr/>
              <p:nvPr/>
            </p:nvSpPr>
            <p:spPr>
              <a:xfrm>
                <a:off x="1417170" y="2234665"/>
                <a:ext cx="115320" cy="292342"/>
              </a:xfrm>
              <a:custGeom>
                <a:avLst/>
                <a:gdLst>
                  <a:gd name="connsiteX0" fmla="*/ 9521 w 148067"/>
                  <a:gd name="connsiteY0" fmla="*/ 0 h 581891"/>
                  <a:gd name="connsiteX1" fmla="*/ 9521 w 148067"/>
                  <a:gd name="connsiteY1" fmla="*/ 267854 h 581891"/>
                  <a:gd name="connsiteX2" fmla="*/ 37230 w 148067"/>
                  <a:gd name="connsiteY2" fmla="*/ 286327 h 581891"/>
                  <a:gd name="connsiteX3" fmla="*/ 120357 w 148067"/>
                  <a:gd name="connsiteY3" fmla="*/ 350982 h 581891"/>
                  <a:gd name="connsiteX4" fmla="*/ 148067 w 148067"/>
                  <a:gd name="connsiteY4" fmla="*/ 369454 h 581891"/>
                  <a:gd name="connsiteX5" fmla="*/ 138830 w 148067"/>
                  <a:gd name="connsiteY5" fmla="*/ 526473 h 581891"/>
                  <a:gd name="connsiteX6" fmla="*/ 111121 w 148067"/>
                  <a:gd name="connsiteY6" fmla="*/ 535709 h 581891"/>
                  <a:gd name="connsiteX7" fmla="*/ 92648 w 148067"/>
                  <a:gd name="connsiteY7" fmla="*/ 563418 h 581891"/>
                  <a:gd name="connsiteX8" fmla="*/ 64939 w 148067"/>
                  <a:gd name="connsiteY8" fmla="*/ 581891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7" h="581891">
                    <a:moveTo>
                      <a:pt x="9521" y="0"/>
                    </a:moveTo>
                    <a:cubicBezTo>
                      <a:pt x="5280" y="67864"/>
                      <a:pt x="-9599" y="196153"/>
                      <a:pt x="9521" y="267854"/>
                    </a:cubicBezTo>
                    <a:cubicBezTo>
                      <a:pt x="12381" y="278580"/>
                      <a:pt x="28702" y="279220"/>
                      <a:pt x="37230" y="286327"/>
                    </a:cubicBezTo>
                    <a:cubicBezTo>
                      <a:pt x="124036" y="358666"/>
                      <a:pt x="-19692" y="257617"/>
                      <a:pt x="120357" y="350982"/>
                    </a:cubicBezTo>
                    <a:lnTo>
                      <a:pt x="148067" y="369454"/>
                    </a:lnTo>
                    <a:cubicBezTo>
                      <a:pt x="144988" y="421794"/>
                      <a:pt x="150204" y="475291"/>
                      <a:pt x="138830" y="526473"/>
                    </a:cubicBezTo>
                    <a:cubicBezTo>
                      <a:pt x="136718" y="535977"/>
                      <a:pt x="118724" y="529627"/>
                      <a:pt x="111121" y="535709"/>
                    </a:cubicBezTo>
                    <a:cubicBezTo>
                      <a:pt x="102453" y="542644"/>
                      <a:pt x="100497" y="555569"/>
                      <a:pt x="92648" y="563418"/>
                    </a:cubicBezTo>
                    <a:cubicBezTo>
                      <a:pt x="84799" y="571267"/>
                      <a:pt x="64939" y="581891"/>
                      <a:pt x="64939" y="5818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490F2563-F1AF-4ABD-8B65-94C6D560BA0D}"/>
                  </a:ext>
                </a:extLst>
              </p:cNvPr>
              <p:cNvSpPr/>
              <p:nvPr/>
            </p:nvSpPr>
            <p:spPr>
              <a:xfrm>
                <a:off x="1215970" y="2373874"/>
                <a:ext cx="215808" cy="227636"/>
              </a:xfrm>
              <a:custGeom>
                <a:avLst/>
                <a:gdLst>
                  <a:gd name="connsiteX0" fmla="*/ 110836 w 110836"/>
                  <a:gd name="connsiteY0" fmla="*/ 0 h 277284"/>
                  <a:gd name="connsiteX1" fmla="*/ 36946 w 110836"/>
                  <a:gd name="connsiteY1" fmla="*/ 230909 h 277284"/>
                  <a:gd name="connsiteX2" fmla="*/ 46182 w 110836"/>
                  <a:gd name="connsiteY2" fmla="*/ 258618 h 277284"/>
                  <a:gd name="connsiteX3" fmla="*/ 0 w 110836"/>
                  <a:gd name="connsiteY3" fmla="*/ 277091 h 277284"/>
                </a:gdLst>
                <a:ahLst/>
                <a:cxnLst>
                  <a:cxn ang="0">
                    <a:pos x="connsiteX0" y="connsiteY0"/>
                  </a:cxn>
                  <a:cxn ang="0">
                    <a:pos x="connsiteX1" y="connsiteY1"/>
                  </a:cxn>
                  <a:cxn ang="0">
                    <a:pos x="connsiteX2" y="connsiteY2"/>
                  </a:cxn>
                  <a:cxn ang="0">
                    <a:pos x="connsiteX3" y="connsiteY3"/>
                  </a:cxn>
                </a:cxnLst>
                <a:rect l="l" t="t" r="r" b="b"/>
                <a:pathLst>
                  <a:path w="110836" h="277284">
                    <a:moveTo>
                      <a:pt x="110836" y="0"/>
                    </a:moveTo>
                    <a:cubicBezTo>
                      <a:pt x="22676" y="146933"/>
                      <a:pt x="16095" y="95380"/>
                      <a:pt x="36946" y="230909"/>
                    </a:cubicBezTo>
                    <a:cubicBezTo>
                      <a:pt x="38426" y="240532"/>
                      <a:pt x="43103" y="249382"/>
                      <a:pt x="46182" y="258618"/>
                    </a:cubicBezTo>
                    <a:cubicBezTo>
                      <a:pt x="13350" y="280507"/>
                      <a:pt x="29574" y="277091"/>
                      <a:pt x="0" y="2770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8" name="组合 127">
              <a:extLst>
                <a:ext uri="{FF2B5EF4-FFF2-40B4-BE49-F238E27FC236}">
                  <a16:creationId xmlns:a16="http://schemas.microsoft.com/office/drawing/2014/main" id="{9F341CD6-A9CE-4FFB-ADEE-01276870A660}"/>
                </a:ext>
              </a:extLst>
            </p:cNvPr>
            <p:cNvGrpSpPr/>
            <p:nvPr/>
          </p:nvGrpSpPr>
          <p:grpSpPr>
            <a:xfrm>
              <a:off x="7966018" y="5739875"/>
              <a:ext cx="368297" cy="403690"/>
              <a:chOff x="952500" y="2700665"/>
              <a:chExt cx="657791" cy="391785"/>
            </a:xfrm>
          </p:grpSpPr>
          <p:cxnSp>
            <p:nvCxnSpPr>
              <p:cNvPr id="174" name="直接连接符 173">
                <a:extLst>
                  <a:ext uri="{FF2B5EF4-FFF2-40B4-BE49-F238E27FC236}">
                    <a16:creationId xmlns:a16="http://schemas.microsoft.com/office/drawing/2014/main" id="{E1138FE0-4BA1-4D0B-B7DD-9AB1B4EBAB44}"/>
                  </a:ext>
                </a:extLst>
              </p:cNvPr>
              <p:cNvCxnSpPr/>
              <p:nvPr/>
            </p:nvCxnSpPr>
            <p:spPr>
              <a:xfrm>
                <a:off x="952500" y="2898775"/>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5" name="组合 174">
                <a:extLst>
                  <a:ext uri="{FF2B5EF4-FFF2-40B4-BE49-F238E27FC236}">
                    <a16:creationId xmlns:a16="http://schemas.microsoft.com/office/drawing/2014/main" id="{C688E87E-1A9E-43F3-A216-2275D98B13DA}"/>
                  </a:ext>
                </a:extLst>
              </p:cNvPr>
              <p:cNvGrpSpPr/>
              <p:nvPr/>
            </p:nvGrpSpPr>
            <p:grpSpPr>
              <a:xfrm>
                <a:off x="1114425" y="2705100"/>
                <a:ext cx="98425" cy="387350"/>
                <a:chOff x="1114425" y="2705100"/>
                <a:chExt cx="98425" cy="387350"/>
              </a:xfrm>
            </p:grpSpPr>
            <p:cxnSp>
              <p:nvCxnSpPr>
                <p:cNvPr id="181" name="直接连接符 180">
                  <a:extLst>
                    <a:ext uri="{FF2B5EF4-FFF2-40B4-BE49-F238E27FC236}">
                      <a16:creationId xmlns:a16="http://schemas.microsoft.com/office/drawing/2014/main" id="{4D1FF3E7-F6F0-4709-895D-D3DEAECB078D}"/>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B0964BD5-4DB5-4DB6-B527-4286CACC4619}"/>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264420C6-226D-4EDF-A4B1-C56FE946E9FF}"/>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76" name="直接连接符 175">
                <a:extLst>
                  <a:ext uri="{FF2B5EF4-FFF2-40B4-BE49-F238E27FC236}">
                    <a16:creationId xmlns:a16="http://schemas.microsoft.com/office/drawing/2014/main" id="{34E583F1-8507-40A6-BED6-B2B692BAC1B7}"/>
                  </a:ext>
                </a:extLst>
              </p:cNvPr>
              <p:cNvCxnSpPr>
                <a:cxnSpLocks/>
              </p:cNvCxnSpPr>
              <p:nvPr/>
            </p:nvCxnSpPr>
            <p:spPr>
              <a:xfrm>
                <a:off x="1387475" y="2894340"/>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F011DBF5-E51E-4837-A05B-291642A18088}"/>
                  </a:ext>
                </a:extLst>
              </p:cNvPr>
              <p:cNvCxnSpPr>
                <a:cxnSpLocks/>
              </p:cNvCxnSpPr>
              <p:nvPr/>
            </p:nvCxnSpPr>
            <p:spPr>
              <a:xfrm>
                <a:off x="1212850" y="270066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602726F4-A61A-4CFF-99C8-9D0FB2A7C106}"/>
                  </a:ext>
                </a:extLst>
              </p:cNvPr>
              <p:cNvCxnSpPr/>
              <p:nvPr/>
            </p:nvCxnSpPr>
            <p:spPr>
              <a:xfrm>
                <a:off x="1244600" y="2894340"/>
                <a:ext cx="14287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AFD61B67-4A8F-4C83-AD59-35C578124D44}"/>
                  </a:ext>
                </a:extLst>
              </p:cNvPr>
              <p:cNvCxnSpPr>
                <a:cxnSpLocks/>
              </p:cNvCxnSpPr>
              <p:nvPr/>
            </p:nvCxnSpPr>
            <p:spPr>
              <a:xfrm flipH="1">
                <a:off x="1419225" y="2894339"/>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9A3DE7E6-F9F1-48F8-9CD1-5879FA20EB38}"/>
                  </a:ext>
                </a:extLst>
              </p:cNvPr>
              <p:cNvCxnSpPr/>
              <p:nvPr/>
            </p:nvCxnSpPr>
            <p:spPr>
              <a:xfrm>
                <a:off x="1448366" y="2894339"/>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1" name="组合 130">
              <a:extLst>
                <a:ext uri="{FF2B5EF4-FFF2-40B4-BE49-F238E27FC236}">
                  <a16:creationId xmlns:a16="http://schemas.microsoft.com/office/drawing/2014/main" id="{31200321-14A1-44F2-A446-E1643BEF88EC}"/>
                </a:ext>
              </a:extLst>
            </p:cNvPr>
            <p:cNvGrpSpPr/>
            <p:nvPr/>
          </p:nvGrpSpPr>
          <p:grpSpPr>
            <a:xfrm>
              <a:off x="9667252" y="5727511"/>
              <a:ext cx="394106" cy="307567"/>
              <a:chOff x="1793875" y="2984783"/>
              <a:chExt cx="377419" cy="216596"/>
            </a:xfrm>
          </p:grpSpPr>
          <p:cxnSp>
            <p:nvCxnSpPr>
              <p:cNvPr id="162" name="直接连接符 161">
                <a:extLst>
                  <a:ext uri="{FF2B5EF4-FFF2-40B4-BE49-F238E27FC236}">
                    <a16:creationId xmlns:a16="http://schemas.microsoft.com/office/drawing/2014/main" id="{C03402ED-3B56-4E05-B704-93F942639021}"/>
                  </a:ext>
                </a:extLst>
              </p:cNvPr>
              <p:cNvCxnSpPr/>
              <p:nvPr/>
            </p:nvCxnSpPr>
            <p:spPr>
              <a:xfrm>
                <a:off x="1793875" y="3094690"/>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3" name="组合 162">
                <a:extLst>
                  <a:ext uri="{FF2B5EF4-FFF2-40B4-BE49-F238E27FC236}">
                    <a16:creationId xmlns:a16="http://schemas.microsoft.com/office/drawing/2014/main" id="{89DBC9E0-B32E-469B-BE23-222F305998B4}"/>
                  </a:ext>
                </a:extLst>
              </p:cNvPr>
              <p:cNvGrpSpPr/>
              <p:nvPr/>
            </p:nvGrpSpPr>
            <p:grpSpPr>
              <a:xfrm>
                <a:off x="1880698" y="2988001"/>
                <a:ext cx="45719" cy="213378"/>
                <a:chOff x="1114425" y="2705100"/>
                <a:chExt cx="98425" cy="387350"/>
              </a:xfrm>
            </p:grpSpPr>
            <p:cxnSp>
              <p:nvCxnSpPr>
                <p:cNvPr id="171" name="直接连接符 170">
                  <a:extLst>
                    <a:ext uri="{FF2B5EF4-FFF2-40B4-BE49-F238E27FC236}">
                      <a16:creationId xmlns:a16="http://schemas.microsoft.com/office/drawing/2014/main" id="{8E445E34-D60F-4265-A8BC-BEBEC9123E66}"/>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5B2DF54A-E612-4EE3-91EA-99BC3A537359}"/>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C47E40C1-A1AB-4DE9-B70F-21A33813DC8E}"/>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64" name="直接连接符 163">
                <a:extLst>
                  <a:ext uri="{FF2B5EF4-FFF2-40B4-BE49-F238E27FC236}">
                    <a16:creationId xmlns:a16="http://schemas.microsoft.com/office/drawing/2014/main" id="{A9D202F6-A05C-43CB-832C-A1D36BE7DFBC}"/>
                  </a:ext>
                </a:extLst>
              </p:cNvPr>
              <p:cNvCxnSpPr>
                <a:cxnSpLocks/>
              </p:cNvCxnSpPr>
              <p:nvPr/>
            </p:nvCxnSpPr>
            <p:spPr>
              <a:xfrm flipV="1">
                <a:off x="2020050" y="3094690"/>
                <a:ext cx="21870" cy="306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87E11D4B-C486-4A9A-B9D4-DD89EBA2C3EA}"/>
                  </a:ext>
                </a:extLst>
              </p:cNvPr>
              <p:cNvCxnSpPr>
                <a:cxnSpLocks/>
              </p:cNvCxnSpPr>
              <p:nvPr/>
            </p:nvCxnSpPr>
            <p:spPr>
              <a:xfrm>
                <a:off x="1926417" y="2984783"/>
                <a:ext cx="17024" cy="14053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7A7C6294-3DBA-4267-8052-A741E73141F9}"/>
                  </a:ext>
                </a:extLst>
              </p:cNvPr>
              <p:cNvCxnSpPr/>
              <p:nvPr/>
            </p:nvCxnSpPr>
            <p:spPr>
              <a:xfrm>
                <a:off x="1943441" y="3125318"/>
                <a:ext cx="76609"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4B5A8906-9EA3-42DA-897F-B926BE8C85F6}"/>
                  </a:ext>
                </a:extLst>
              </p:cNvPr>
              <p:cNvCxnSpPr>
                <a:cxnSpLocks/>
              </p:cNvCxnSpPr>
              <p:nvPr/>
            </p:nvCxnSpPr>
            <p:spPr>
              <a:xfrm flipH="1" flipV="1">
                <a:off x="2037377" y="3094690"/>
                <a:ext cx="16722" cy="3062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2B504953-5D79-493C-A2CB-65B4FCB49B66}"/>
                  </a:ext>
                </a:extLst>
              </p:cNvPr>
              <p:cNvCxnSpPr/>
              <p:nvPr/>
            </p:nvCxnSpPr>
            <p:spPr>
              <a:xfrm>
                <a:off x="2052699" y="3125317"/>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625734B8-3338-435A-93D1-05A8FCC48D30}"/>
                  </a:ext>
                </a:extLst>
              </p:cNvPr>
              <p:cNvCxnSpPr>
                <a:cxnSpLocks/>
              </p:cNvCxnSpPr>
              <p:nvPr/>
            </p:nvCxnSpPr>
            <p:spPr>
              <a:xfrm>
                <a:off x="2139522" y="3126926"/>
                <a:ext cx="17024" cy="551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B82D7E93-A1D1-4CE8-B133-E62D0369FFA3}"/>
                  </a:ext>
                </a:extLst>
              </p:cNvPr>
              <p:cNvCxnSpPr>
                <a:cxnSpLocks/>
              </p:cNvCxnSpPr>
              <p:nvPr/>
            </p:nvCxnSpPr>
            <p:spPr>
              <a:xfrm flipH="1">
                <a:off x="2154268" y="3121389"/>
                <a:ext cx="17026" cy="5517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33" name="直接箭头连接符 132">
              <a:extLst>
                <a:ext uri="{FF2B5EF4-FFF2-40B4-BE49-F238E27FC236}">
                  <a16:creationId xmlns:a16="http://schemas.microsoft.com/office/drawing/2014/main" id="{B5D629B5-55C9-4F9E-A200-568D713175F9}"/>
                </a:ext>
              </a:extLst>
            </p:cNvPr>
            <p:cNvCxnSpPr>
              <a:cxnSpLocks/>
              <a:stCxn id="143" idx="3"/>
              <a:endCxn id="134" idx="2"/>
            </p:cNvCxnSpPr>
            <p:nvPr/>
          </p:nvCxnSpPr>
          <p:spPr>
            <a:xfrm flipV="1">
              <a:off x="7251641" y="4028177"/>
              <a:ext cx="764278" cy="1880"/>
            </a:xfrm>
            <a:prstGeom prst="straightConnector1">
              <a:avLst/>
            </a:prstGeom>
            <a:ln w="19050">
              <a:solidFill>
                <a:schemeClr val="accent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134" name="椭圆 133">
              <a:extLst>
                <a:ext uri="{FF2B5EF4-FFF2-40B4-BE49-F238E27FC236}">
                  <a16:creationId xmlns:a16="http://schemas.microsoft.com/office/drawing/2014/main" id="{BF8D7907-70EC-49A1-96A2-18C6A3A6C922}"/>
                </a:ext>
              </a:extLst>
            </p:cNvPr>
            <p:cNvSpPr/>
            <p:nvPr/>
          </p:nvSpPr>
          <p:spPr>
            <a:xfrm rot="-2700000">
              <a:off x="7984222" y="3632243"/>
              <a:ext cx="216435" cy="638825"/>
            </a:xfrm>
            <a:prstGeom prst="ellipse">
              <a:avLst/>
            </a:prstGeom>
            <a:gradFill flip="none" rotWithShape="1">
              <a:gsLst>
                <a:gs pos="0">
                  <a:schemeClr val="accent1">
                    <a:lumMod val="5000"/>
                    <a:lumOff val="95000"/>
                  </a:schemeClr>
                </a:gs>
                <a:gs pos="69000">
                  <a:srgbClr val="6DD9FF"/>
                </a:gs>
                <a:gs pos="83000">
                  <a:srgbClr val="6DD9FF"/>
                </a:gs>
                <a:gs pos="100000">
                  <a:srgbClr val="6DD9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5" name="直接箭头连接符 134">
              <a:extLst>
                <a:ext uri="{FF2B5EF4-FFF2-40B4-BE49-F238E27FC236}">
                  <a16:creationId xmlns:a16="http://schemas.microsoft.com/office/drawing/2014/main" id="{C2064942-56C4-489C-8759-926A70DBF965}"/>
                </a:ext>
              </a:extLst>
            </p:cNvPr>
            <p:cNvCxnSpPr>
              <a:stCxn id="134" idx="2"/>
            </p:cNvCxnSpPr>
            <p:nvPr/>
          </p:nvCxnSpPr>
          <p:spPr>
            <a:xfrm flipH="1">
              <a:off x="7831341" y="4028177"/>
              <a:ext cx="184578" cy="1490041"/>
            </a:xfrm>
            <a:prstGeom prst="straightConnector1">
              <a:avLst/>
            </a:prstGeom>
            <a:ln w="19050">
              <a:solidFill>
                <a:schemeClr val="accent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CEF007AD-9CC8-470F-A828-6F97FE1E8488}"/>
                </a:ext>
              </a:extLst>
            </p:cNvPr>
            <p:cNvCxnSpPr>
              <a:cxnSpLocks/>
            </p:cNvCxnSpPr>
            <p:nvPr/>
          </p:nvCxnSpPr>
          <p:spPr>
            <a:xfrm flipH="1">
              <a:off x="8015919" y="4022482"/>
              <a:ext cx="9290" cy="1522403"/>
            </a:xfrm>
            <a:prstGeom prst="straightConnector1">
              <a:avLst/>
            </a:prstGeom>
            <a:ln w="19050">
              <a:solidFill>
                <a:schemeClr val="accent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405871E0-83EA-4366-BF8E-717641DB18DB}"/>
                </a:ext>
              </a:extLst>
            </p:cNvPr>
            <p:cNvCxnSpPr>
              <a:cxnSpLocks/>
            </p:cNvCxnSpPr>
            <p:nvPr/>
          </p:nvCxnSpPr>
          <p:spPr>
            <a:xfrm>
              <a:off x="8025209" y="4046924"/>
              <a:ext cx="184578" cy="1490041"/>
            </a:xfrm>
            <a:prstGeom prst="straightConnector1">
              <a:avLst/>
            </a:prstGeom>
            <a:ln w="19050">
              <a:solidFill>
                <a:schemeClr val="accent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B4253685-2B62-4D39-AFF3-316F2245EA05}"/>
                </a:ext>
              </a:extLst>
            </p:cNvPr>
            <p:cNvCxnSpPr>
              <a:cxnSpLocks/>
            </p:cNvCxnSpPr>
            <p:nvPr/>
          </p:nvCxnSpPr>
          <p:spPr>
            <a:xfrm flipV="1">
              <a:off x="10101115" y="3961633"/>
              <a:ext cx="527997" cy="10070"/>
            </a:xfrm>
            <a:prstGeom prst="straightConnector1">
              <a:avLst/>
            </a:prstGeom>
            <a:ln w="19050">
              <a:solidFill>
                <a:schemeClr val="accent2">
                  <a:lumMod val="50000"/>
                </a:schemeClr>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39" name="椭圆 138">
              <a:extLst>
                <a:ext uri="{FF2B5EF4-FFF2-40B4-BE49-F238E27FC236}">
                  <a16:creationId xmlns:a16="http://schemas.microsoft.com/office/drawing/2014/main" id="{C8F9E782-7C5A-48C6-8C96-F0356938E00C}"/>
                </a:ext>
              </a:extLst>
            </p:cNvPr>
            <p:cNvSpPr/>
            <p:nvPr/>
          </p:nvSpPr>
          <p:spPr>
            <a:xfrm rot="-2700000">
              <a:off x="9818014" y="3633201"/>
              <a:ext cx="216435" cy="638825"/>
            </a:xfrm>
            <a:prstGeom prst="ellipse">
              <a:avLst/>
            </a:prstGeom>
            <a:gradFill flip="none" rotWithShape="1">
              <a:gsLst>
                <a:gs pos="0">
                  <a:schemeClr val="accent1">
                    <a:lumMod val="5000"/>
                    <a:lumOff val="95000"/>
                  </a:schemeClr>
                </a:gs>
                <a:gs pos="69000">
                  <a:srgbClr val="6DD9FF"/>
                </a:gs>
                <a:gs pos="83000">
                  <a:srgbClr val="6DD9FF"/>
                </a:gs>
                <a:gs pos="100000">
                  <a:srgbClr val="6DD9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0" name="直接箭头连接符 139">
              <a:extLst>
                <a:ext uri="{FF2B5EF4-FFF2-40B4-BE49-F238E27FC236}">
                  <a16:creationId xmlns:a16="http://schemas.microsoft.com/office/drawing/2014/main" id="{239ABB01-A8DA-4465-A1C8-26AB01B8A39B}"/>
                </a:ext>
              </a:extLst>
            </p:cNvPr>
            <p:cNvCxnSpPr>
              <a:stCxn id="139" idx="2"/>
            </p:cNvCxnSpPr>
            <p:nvPr/>
          </p:nvCxnSpPr>
          <p:spPr>
            <a:xfrm flipH="1">
              <a:off x="9665133" y="4029135"/>
              <a:ext cx="184578" cy="1490041"/>
            </a:xfrm>
            <a:prstGeom prst="straightConnector1">
              <a:avLst/>
            </a:prstGeom>
            <a:ln w="19050">
              <a:solidFill>
                <a:schemeClr val="accent2">
                  <a:lumMod val="50000"/>
                </a:schemeClr>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6A351442-3CFE-44C3-AB43-E7546D79322B}"/>
                </a:ext>
              </a:extLst>
            </p:cNvPr>
            <p:cNvCxnSpPr>
              <a:cxnSpLocks/>
            </p:cNvCxnSpPr>
            <p:nvPr/>
          </p:nvCxnSpPr>
          <p:spPr>
            <a:xfrm flipH="1">
              <a:off x="9849711" y="4023440"/>
              <a:ext cx="9290" cy="1522403"/>
            </a:xfrm>
            <a:prstGeom prst="straightConnector1">
              <a:avLst/>
            </a:prstGeom>
            <a:ln w="19050">
              <a:solidFill>
                <a:schemeClr val="accent2">
                  <a:lumMod val="50000"/>
                </a:schemeClr>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E282E81D-84EB-4B26-8DA9-0AE985B1B44E}"/>
                </a:ext>
              </a:extLst>
            </p:cNvPr>
            <p:cNvCxnSpPr>
              <a:cxnSpLocks/>
            </p:cNvCxnSpPr>
            <p:nvPr/>
          </p:nvCxnSpPr>
          <p:spPr>
            <a:xfrm>
              <a:off x="9859001" y="4047882"/>
              <a:ext cx="184578" cy="1490041"/>
            </a:xfrm>
            <a:prstGeom prst="straightConnector1">
              <a:avLst/>
            </a:prstGeom>
            <a:ln w="19050">
              <a:solidFill>
                <a:schemeClr val="accent2">
                  <a:lumMod val="50000"/>
                </a:schemeClr>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pic>
          <p:nvPicPr>
            <p:cNvPr id="143" name="图片 142">
              <a:extLst>
                <a:ext uri="{FF2B5EF4-FFF2-40B4-BE49-F238E27FC236}">
                  <a16:creationId xmlns:a16="http://schemas.microsoft.com/office/drawing/2014/main" id="{49A22EC0-E4D2-40E8-BAB2-F0631D4BCE63}"/>
                </a:ext>
              </a:extLst>
            </p:cNvPr>
            <p:cNvPicPr>
              <a:picLocks noChangeAspect="1"/>
            </p:cNvPicPr>
            <p:nvPr/>
          </p:nvPicPr>
          <p:blipFill>
            <a:blip r:embed="rId4"/>
            <a:stretch>
              <a:fillRect/>
            </a:stretch>
          </p:blipFill>
          <p:spPr>
            <a:xfrm>
              <a:off x="6524339" y="3845390"/>
              <a:ext cx="727302" cy="369333"/>
            </a:xfrm>
            <a:prstGeom prst="rect">
              <a:avLst/>
            </a:prstGeom>
          </p:spPr>
        </p:pic>
        <p:pic>
          <p:nvPicPr>
            <p:cNvPr id="144" name="图片 143">
              <a:extLst>
                <a:ext uri="{FF2B5EF4-FFF2-40B4-BE49-F238E27FC236}">
                  <a16:creationId xmlns:a16="http://schemas.microsoft.com/office/drawing/2014/main" id="{FF180EEA-A42C-4899-99F4-174DF0CA82D1}"/>
                </a:ext>
              </a:extLst>
            </p:cNvPr>
            <p:cNvPicPr>
              <a:picLocks noChangeAspect="1"/>
            </p:cNvPicPr>
            <p:nvPr/>
          </p:nvPicPr>
          <p:blipFill>
            <a:blip r:embed="rId5"/>
            <a:stretch>
              <a:fillRect/>
            </a:stretch>
          </p:blipFill>
          <p:spPr>
            <a:xfrm>
              <a:off x="10636384" y="3717694"/>
              <a:ext cx="934215" cy="452510"/>
            </a:xfrm>
            <a:prstGeom prst="rect">
              <a:avLst/>
            </a:prstGeom>
          </p:spPr>
        </p:pic>
        <p:sp>
          <p:nvSpPr>
            <p:cNvPr id="145" name="desktop-computer_5088">
              <a:extLst>
                <a:ext uri="{FF2B5EF4-FFF2-40B4-BE49-F238E27FC236}">
                  <a16:creationId xmlns:a16="http://schemas.microsoft.com/office/drawing/2014/main" id="{CCB5B40A-F4BE-4106-96FB-99FAFD65865E}"/>
                </a:ext>
              </a:extLst>
            </p:cNvPr>
            <p:cNvSpPr>
              <a:spLocks noChangeAspect="1"/>
            </p:cNvSpPr>
            <p:nvPr/>
          </p:nvSpPr>
          <p:spPr>
            <a:xfrm>
              <a:off x="8260658" y="1727328"/>
              <a:ext cx="1349501" cy="983727"/>
            </a:xfrm>
            <a:custGeom>
              <a:avLst/>
              <a:gdLst>
                <a:gd name="T0" fmla="*/ 344 w 459"/>
                <a:gd name="T1" fmla="*/ 93 h 335"/>
                <a:gd name="T2" fmla="*/ 431 w 459"/>
                <a:gd name="T3" fmla="*/ 79 h 335"/>
                <a:gd name="T4" fmla="*/ 431 w 459"/>
                <a:gd name="T5" fmla="*/ 102 h 335"/>
                <a:gd name="T6" fmla="*/ 344 w 459"/>
                <a:gd name="T7" fmla="*/ 115 h 335"/>
                <a:gd name="T8" fmla="*/ 431 w 459"/>
                <a:gd name="T9" fmla="*/ 102 h 335"/>
                <a:gd name="T10" fmla="*/ 344 w 459"/>
                <a:gd name="T11" fmla="*/ 40 h 335"/>
                <a:gd name="T12" fmla="*/ 431 w 459"/>
                <a:gd name="T13" fmla="*/ 70 h 335"/>
                <a:gd name="T14" fmla="*/ 459 w 459"/>
                <a:gd name="T15" fmla="*/ 9 h 335"/>
                <a:gd name="T16" fmla="*/ 450 w 459"/>
                <a:gd name="T17" fmla="*/ 335 h 335"/>
                <a:gd name="T18" fmla="*/ 316 w 459"/>
                <a:gd name="T19" fmla="*/ 326 h 335"/>
                <a:gd name="T20" fmla="*/ 325 w 459"/>
                <a:gd name="T21" fmla="*/ 0 h 335"/>
                <a:gd name="T22" fmla="*/ 459 w 459"/>
                <a:gd name="T23" fmla="*/ 9 h 335"/>
                <a:gd name="T24" fmla="*/ 334 w 459"/>
                <a:gd name="T25" fmla="*/ 17 h 335"/>
                <a:gd name="T26" fmla="*/ 442 w 459"/>
                <a:gd name="T27" fmla="*/ 318 h 335"/>
                <a:gd name="T28" fmla="*/ 431 w 459"/>
                <a:gd name="T29" fmla="*/ 124 h 335"/>
                <a:gd name="T30" fmla="*/ 344 w 459"/>
                <a:gd name="T31" fmla="*/ 137 h 335"/>
                <a:gd name="T32" fmla="*/ 431 w 459"/>
                <a:gd name="T33" fmla="*/ 124 h 335"/>
                <a:gd name="T34" fmla="*/ 389 w 459"/>
                <a:gd name="T35" fmla="*/ 252 h 335"/>
                <a:gd name="T36" fmla="*/ 389 w 459"/>
                <a:gd name="T37" fmla="*/ 196 h 335"/>
                <a:gd name="T38" fmla="*/ 407 w 459"/>
                <a:gd name="T39" fmla="*/ 224 h 335"/>
                <a:gd name="T40" fmla="*/ 371 w 459"/>
                <a:gd name="T41" fmla="*/ 224 h 335"/>
                <a:gd name="T42" fmla="*/ 407 w 459"/>
                <a:gd name="T43" fmla="*/ 224 h 335"/>
                <a:gd name="T44" fmla="*/ 292 w 459"/>
                <a:gd name="T45" fmla="*/ 241 h 335"/>
                <a:gd name="T46" fmla="*/ 176 w 459"/>
                <a:gd name="T47" fmla="*/ 261 h 335"/>
                <a:gd name="T48" fmla="*/ 205 w 459"/>
                <a:gd name="T49" fmla="*/ 320 h 335"/>
                <a:gd name="T50" fmla="*/ 117 w 459"/>
                <a:gd name="T51" fmla="*/ 320 h 335"/>
                <a:gd name="T52" fmla="*/ 87 w 459"/>
                <a:gd name="T53" fmla="*/ 300 h 335"/>
                <a:gd name="T54" fmla="*/ 20 w 459"/>
                <a:gd name="T55" fmla="*/ 261 h 335"/>
                <a:gd name="T56" fmla="*/ 0 w 459"/>
                <a:gd name="T57" fmla="*/ 61 h 335"/>
                <a:gd name="T58" fmla="*/ 273 w 459"/>
                <a:gd name="T59" fmla="*/ 41 h 335"/>
                <a:gd name="T60" fmla="*/ 164 w 459"/>
                <a:gd name="T61" fmla="*/ 237 h 335"/>
                <a:gd name="T62" fmla="*/ 131 w 459"/>
                <a:gd name="T63" fmla="*/ 237 h 335"/>
                <a:gd name="T64" fmla="*/ 164 w 459"/>
                <a:gd name="T65" fmla="*/ 237 h 335"/>
                <a:gd name="T66" fmla="*/ 21 w 459"/>
                <a:gd name="T67" fmla="*/ 62 h 335"/>
                <a:gd name="T68" fmla="*/ 272 w 459"/>
                <a:gd name="T69" fmla="*/ 214 h 335"/>
                <a:gd name="T70" fmla="*/ 272 w 459"/>
                <a:gd name="T71" fmla="*/ 62 h 335"/>
                <a:gd name="T72" fmla="*/ 137 w 459"/>
                <a:gd name="T73" fmla="*/ 237 h 335"/>
                <a:gd name="T74" fmla="*/ 158 w 459"/>
                <a:gd name="T75" fmla="*/ 23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9" h="335">
                  <a:moveTo>
                    <a:pt x="431" y="93"/>
                  </a:moveTo>
                  <a:lnTo>
                    <a:pt x="344" y="93"/>
                  </a:lnTo>
                  <a:lnTo>
                    <a:pt x="344" y="79"/>
                  </a:lnTo>
                  <a:lnTo>
                    <a:pt x="431" y="79"/>
                  </a:lnTo>
                  <a:lnTo>
                    <a:pt x="431" y="93"/>
                  </a:lnTo>
                  <a:close/>
                  <a:moveTo>
                    <a:pt x="431" y="102"/>
                  </a:moveTo>
                  <a:lnTo>
                    <a:pt x="344" y="102"/>
                  </a:lnTo>
                  <a:lnTo>
                    <a:pt x="344" y="115"/>
                  </a:lnTo>
                  <a:lnTo>
                    <a:pt x="431" y="115"/>
                  </a:lnTo>
                  <a:lnTo>
                    <a:pt x="431" y="102"/>
                  </a:lnTo>
                  <a:close/>
                  <a:moveTo>
                    <a:pt x="431" y="40"/>
                  </a:moveTo>
                  <a:lnTo>
                    <a:pt x="344" y="40"/>
                  </a:lnTo>
                  <a:lnTo>
                    <a:pt x="344" y="70"/>
                  </a:lnTo>
                  <a:lnTo>
                    <a:pt x="431" y="70"/>
                  </a:lnTo>
                  <a:lnTo>
                    <a:pt x="431" y="40"/>
                  </a:lnTo>
                  <a:close/>
                  <a:moveTo>
                    <a:pt x="459" y="9"/>
                  </a:moveTo>
                  <a:lnTo>
                    <a:pt x="459" y="326"/>
                  </a:lnTo>
                  <a:cubicBezTo>
                    <a:pt x="459" y="331"/>
                    <a:pt x="455" y="335"/>
                    <a:pt x="450" y="335"/>
                  </a:cubicBezTo>
                  <a:lnTo>
                    <a:pt x="325" y="335"/>
                  </a:lnTo>
                  <a:cubicBezTo>
                    <a:pt x="320" y="335"/>
                    <a:pt x="316" y="331"/>
                    <a:pt x="316" y="326"/>
                  </a:cubicBezTo>
                  <a:lnTo>
                    <a:pt x="316" y="9"/>
                  </a:lnTo>
                  <a:cubicBezTo>
                    <a:pt x="316" y="4"/>
                    <a:pt x="320" y="0"/>
                    <a:pt x="325" y="0"/>
                  </a:cubicBezTo>
                  <a:lnTo>
                    <a:pt x="450" y="0"/>
                  </a:lnTo>
                  <a:cubicBezTo>
                    <a:pt x="455" y="0"/>
                    <a:pt x="459" y="4"/>
                    <a:pt x="459" y="9"/>
                  </a:cubicBezTo>
                  <a:close/>
                  <a:moveTo>
                    <a:pt x="442" y="17"/>
                  </a:moveTo>
                  <a:lnTo>
                    <a:pt x="334" y="17"/>
                  </a:lnTo>
                  <a:lnTo>
                    <a:pt x="334" y="318"/>
                  </a:lnTo>
                  <a:lnTo>
                    <a:pt x="442" y="318"/>
                  </a:lnTo>
                  <a:lnTo>
                    <a:pt x="442" y="17"/>
                  </a:lnTo>
                  <a:close/>
                  <a:moveTo>
                    <a:pt x="431" y="124"/>
                  </a:moveTo>
                  <a:lnTo>
                    <a:pt x="344" y="124"/>
                  </a:lnTo>
                  <a:lnTo>
                    <a:pt x="344" y="137"/>
                  </a:lnTo>
                  <a:lnTo>
                    <a:pt x="431" y="137"/>
                  </a:lnTo>
                  <a:lnTo>
                    <a:pt x="431" y="124"/>
                  </a:lnTo>
                  <a:close/>
                  <a:moveTo>
                    <a:pt x="417" y="224"/>
                  </a:moveTo>
                  <a:cubicBezTo>
                    <a:pt x="417" y="239"/>
                    <a:pt x="404" y="252"/>
                    <a:pt x="389" y="252"/>
                  </a:cubicBezTo>
                  <a:cubicBezTo>
                    <a:pt x="374" y="252"/>
                    <a:pt x="361" y="239"/>
                    <a:pt x="361" y="224"/>
                  </a:cubicBezTo>
                  <a:cubicBezTo>
                    <a:pt x="361" y="209"/>
                    <a:pt x="374" y="196"/>
                    <a:pt x="389" y="196"/>
                  </a:cubicBezTo>
                  <a:cubicBezTo>
                    <a:pt x="404" y="196"/>
                    <a:pt x="417" y="209"/>
                    <a:pt x="417" y="224"/>
                  </a:cubicBezTo>
                  <a:close/>
                  <a:moveTo>
                    <a:pt x="407" y="224"/>
                  </a:moveTo>
                  <a:cubicBezTo>
                    <a:pt x="407" y="214"/>
                    <a:pt x="399" y="206"/>
                    <a:pt x="389" y="206"/>
                  </a:cubicBezTo>
                  <a:cubicBezTo>
                    <a:pt x="379" y="206"/>
                    <a:pt x="371" y="214"/>
                    <a:pt x="371" y="224"/>
                  </a:cubicBezTo>
                  <a:cubicBezTo>
                    <a:pt x="371" y="234"/>
                    <a:pt x="379" y="242"/>
                    <a:pt x="389" y="242"/>
                  </a:cubicBezTo>
                  <a:cubicBezTo>
                    <a:pt x="399" y="242"/>
                    <a:pt x="407" y="234"/>
                    <a:pt x="407" y="224"/>
                  </a:cubicBezTo>
                  <a:close/>
                  <a:moveTo>
                    <a:pt x="292" y="61"/>
                  </a:moveTo>
                  <a:lnTo>
                    <a:pt x="292" y="241"/>
                  </a:lnTo>
                  <a:cubicBezTo>
                    <a:pt x="292" y="252"/>
                    <a:pt x="284" y="261"/>
                    <a:pt x="273" y="261"/>
                  </a:cubicBezTo>
                  <a:lnTo>
                    <a:pt x="176" y="261"/>
                  </a:lnTo>
                  <a:cubicBezTo>
                    <a:pt x="176" y="261"/>
                    <a:pt x="170" y="300"/>
                    <a:pt x="205" y="300"/>
                  </a:cubicBezTo>
                  <a:lnTo>
                    <a:pt x="205" y="320"/>
                  </a:lnTo>
                  <a:lnTo>
                    <a:pt x="176" y="320"/>
                  </a:lnTo>
                  <a:lnTo>
                    <a:pt x="117" y="320"/>
                  </a:lnTo>
                  <a:lnTo>
                    <a:pt x="87" y="320"/>
                  </a:lnTo>
                  <a:lnTo>
                    <a:pt x="87" y="300"/>
                  </a:lnTo>
                  <a:cubicBezTo>
                    <a:pt x="121" y="300"/>
                    <a:pt x="117" y="261"/>
                    <a:pt x="117" y="261"/>
                  </a:cubicBezTo>
                  <a:lnTo>
                    <a:pt x="20" y="261"/>
                  </a:lnTo>
                  <a:cubicBezTo>
                    <a:pt x="9" y="261"/>
                    <a:pt x="0" y="252"/>
                    <a:pt x="0" y="241"/>
                  </a:cubicBezTo>
                  <a:lnTo>
                    <a:pt x="0" y="61"/>
                  </a:lnTo>
                  <a:cubicBezTo>
                    <a:pt x="0" y="50"/>
                    <a:pt x="9" y="41"/>
                    <a:pt x="20" y="41"/>
                  </a:cubicBezTo>
                  <a:lnTo>
                    <a:pt x="273" y="41"/>
                  </a:lnTo>
                  <a:cubicBezTo>
                    <a:pt x="284" y="41"/>
                    <a:pt x="292" y="50"/>
                    <a:pt x="292" y="61"/>
                  </a:cubicBezTo>
                  <a:close/>
                  <a:moveTo>
                    <a:pt x="164" y="237"/>
                  </a:moveTo>
                  <a:cubicBezTo>
                    <a:pt x="164" y="227"/>
                    <a:pt x="157" y="220"/>
                    <a:pt x="148" y="220"/>
                  </a:cubicBezTo>
                  <a:cubicBezTo>
                    <a:pt x="138" y="220"/>
                    <a:pt x="131" y="227"/>
                    <a:pt x="131" y="237"/>
                  </a:cubicBezTo>
                  <a:cubicBezTo>
                    <a:pt x="131" y="246"/>
                    <a:pt x="138" y="253"/>
                    <a:pt x="148" y="253"/>
                  </a:cubicBezTo>
                  <a:cubicBezTo>
                    <a:pt x="157" y="253"/>
                    <a:pt x="164" y="246"/>
                    <a:pt x="164" y="237"/>
                  </a:cubicBezTo>
                  <a:close/>
                  <a:moveTo>
                    <a:pt x="272" y="62"/>
                  </a:moveTo>
                  <a:lnTo>
                    <a:pt x="21" y="62"/>
                  </a:lnTo>
                  <a:lnTo>
                    <a:pt x="21" y="214"/>
                  </a:lnTo>
                  <a:lnTo>
                    <a:pt x="272" y="214"/>
                  </a:lnTo>
                  <a:lnTo>
                    <a:pt x="272" y="214"/>
                  </a:lnTo>
                  <a:lnTo>
                    <a:pt x="272" y="62"/>
                  </a:lnTo>
                  <a:close/>
                  <a:moveTo>
                    <a:pt x="148" y="226"/>
                  </a:moveTo>
                  <a:cubicBezTo>
                    <a:pt x="142" y="226"/>
                    <a:pt x="137" y="231"/>
                    <a:pt x="137" y="237"/>
                  </a:cubicBezTo>
                  <a:cubicBezTo>
                    <a:pt x="137" y="242"/>
                    <a:pt x="142" y="247"/>
                    <a:pt x="148" y="247"/>
                  </a:cubicBezTo>
                  <a:cubicBezTo>
                    <a:pt x="154" y="247"/>
                    <a:pt x="158" y="242"/>
                    <a:pt x="158" y="237"/>
                  </a:cubicBezTo>
                  <a:cubicBezTo>
                    <a:pt x="158" y="231"/>
                    <a:pt x="154" y="226"/>
                    <a:pt x="148" y="22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矩形 145">
              <a:extLst>
                <a:ext uri="{FF2B5EF4-FFF2-40B4-BE49-F238E27FC236}">
                  <a16:creationId xmlns:a16="http://schemas.microsoft.com/office/drawing/2014/main" id="{1F9DFA8D-02ED-452D-AB29-D89C02715126}"/>
                </a:ext>
              </a:extLst>
            </p:cNvPr>
            <p:cNvSpPr/>
            <p:nvPr/>
          </p:nvSpPr>
          <p:spPr>
            <a:xfrm>
              <a:off x="6235766" y="3297880"/>
              <a:ext cx="2671821" cy="1116500"/>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47" name="连接符: 肘形 146">
              <a:extLst>
                <a:ext uri="{FF2B5EF4-FFF2-40B4-BE49-F238E27FC236}">
                  <a16:creationId xmlns:a16="http://schemas.microsoft.com/office/drawing/2014/main" id="{0B989EB0-FF9C-4B0D-9267-60B2FFE8CEC1}"/>
                </a:ext>
              </a:extLst>
            </p:cNvPr>
            <p:cNvCxnSpPr>
              <a:cxnSpLocks/>
              <a:stCxn id="146" idx="0"/>
              <a:endCxn id="148" idx="1"/>
            </p:cNvCxnSpPr>
            <p:nvPr/>
          </p:nvCxnSpPr>
          <p:spPr>
            <a:xfrm rot="5400000" flipH="1" flipV="1">
              <a:off x="7156718" y="2603683"/>
              <a:ext cx="1109156" cy="279238"/>
            </a:xfrm>
            <a:prstGeom prst="bentConnector2">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48" name="矩形 147">
              <a:extLst>
                <a:ext uri="{FF2B5EF4-FFF2-40B4-BE49-F238E27FC236}">
                  <a16:creationId xmlns:a16="http://schemas.microsoft.com/office/drawing/2014/main" id="{BDC0983D-5EB2-45B0-993F-E6BFA7894A1A}"/>
                </a:ext>
              </a:extLst>
            </p:cNvPr>
            <p:cNvSpPr/>
            <p:nvPr/>
          </p:nvSpPr>
          <p:spPr>
            <a:xfrm>
              <a:off x="7850915" y="1557860"/>
              <a:ext cx="2168986" cy="1261727"/>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矩形 148">
              <a:extLst>
                <a:ext uri="{FF2B5EF4-FFF2-40B4-BE49-F238E27FC236}">
                  <a16:creationId xmlns:a16="http://schemas.microsoft.com/office/drawing/2014/main" id="{40B90815-9995-471A-A934-50DCD4C0D818}"/>
                </a:ext>
              </a:extLst>
            </p:cNvPr>
            <p:cNvSpPr/>
            <p:nvPr/>
          </p:nvSpPr>
          <p:spPr>
            <a:xfrm>
              <a:off x="9350234" y="3305223"/>
              <a:ext cx="2266723" cy="1109158"/>
            </a:xfrm>
            <a:prstGeom prst="rect">
              <a:avLst/>
            </a:prstGeom>
            <a:noFill/>
            <a:ln w="317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50" name="连接符: 肘形 149">
              <a:extLst>
                <a:ext uri="{FF2B5EF4-FFF2-40B4-BE49-F238E27FC236}">
                  <a16:creationId xmlns:a16="http://schemas.microsoft.com/office/drawing/2014/main" id="{E041D163-D79B-4416-8F10-2DB7532F3F7C}"/>
                </a:ext>
              </a:extLst>
            </p:cNvPr>
            <p:cNvCxnSpPr>
              <a:cxnSpLocks/>
              <a:stCxn id="149" idx="0"/>
              <a:endCxn id="148" idx="3"/>
            </p:cNvCxnSpPr>
            <p:nvPr/>
          </p:nvCxnSpPr>
          <p:spPr>
            <a:xfrm rot="16200000" flipV="1">
              <a:off x="9693500" y="2515126"/>
              <a:ext cx="1116499" cy="463695"/>
            </a:xfrm>
            <a:prstGeom prst="bentConnector2">
              <a:avLst/>
            </a:prstGeom>
            <a:ln w="25400">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51" name="连接符: 肘形 150">
              <a:extLst>
                <a:ext uri="{FF2B5EF4-FFF2-40B4-BE49-F238E27FC236}">
                  <a16:creationId xmlns:a16="http://schemas.microsoft.com/office/drawing/2014/main" id="{8B0ABF11-3EE1-45C3-BEF8-CB9F2E6C4C69}"/>
                </a:ext>
              </a:extLst>
            </p:cNvPr>
            <p:cNvCxnSpPr>
              <a:cxnSpLocks/>
            </p:cNvCxnSpPr>
            <p:nvPr/>
          </p:nvCxnSpPr>
          <p:spPr>
            <a:xfrm rot="16200000" flipH="1">
              <a:off x="9725505" y="2290090"/>
              <a:ext cx="1324939" cy="736147"/>
            </a:xfrm>
            <a:prstGeom prst="bentConnector3">
              <a:avLst>
                <a:gd name="adj1" fmla="val -1761"/>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52" name="文本框 151">
              <a:extLst>
                <a:ext uri="{FF2B5EF4-FFF2-40B4-BE49-F238E27FC236}">
                  <a16:creationId xmlns:a16="http://schemas.microsoft.com/office/drawing/2014/main" id="{A975C954-1E0C-45D8-8878-7F9DE5BF28D1}"/>
                </a:ext>
              </a:extLst>
            </p:cNvPr>
            <p:cNvSpPr txBox="1"/>
            <p:nvPr/>
          </p:nvSpPr>
          <p:spPr>
            <a:xfrm>
              <a:off x="8207942" y="1175794"/>
              <a:ext cx="1454932"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b="1" dirty="0"/>
                <a:t>Control Unit</a:t>
              </a:r>
              <a:endParaRPr lang="zh-CN" altLang="en-US" b="1" dirty="0"/>
            </a:p>
          </p:txBody>
        </p:sp>
        <p:sp>
          <p:nvSpPr>
            <p:cNvPr id="153" name="文本框 152">
              <a:extLst>
                <a:ext uri="{FF2B5EF4-FFF2-40B4-BE49-F238E27FC236}">
                  <a16:creationId xmlns:a16="http://schemas.microsoft.com/office/drawing/2014/main" id="{196AA087-8A27-4ECF-AD63-952A4CBFE20B}"/>
                </a:ext>
              </a:extLst>
            </p:cNvPr>
            <p:cNvSpPr txBox="1"/>
            <p:nvPr/>
          </p:nvSpPr>
          <p:spPr>
            <a:xfrm>
              <a:off x="6610974" y="2809939"/>
              <a:ext cx="874076"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dirty="0"/>
                <a:t>Trigger</a:t>
              </a:r>
              <a:endParaRPr lang="zh-CN" altLang="en-US" dirty="0"/>
            </a:p>
          </p:txBody>
        </p:sp>
        <p:sp>
          <p:nvSpPr>
            <p:cNvPr id="154" name="文本框 153">
              <a:extLst>
                <a:ext uri="{FF2B5EF4-FFF2-40B4-BE49-F238E27FC236}">
                  <a16:creationId xmlns:a16="http://schemas.microsoft.com/office/drawing/2014/main" id="{8D6CF44D-0AD8-4ABA-ABA2-10B2477EB626}"/>
                </a:ext>
              </a:extLst>
            </p:cNvPr>
            <p:cNvSpPr txBox="1"/>
            <p:nvPr/>
          </p:nvSpPr>
          <p:spPr>
            <a:xfrm>
              <a:off x="9623851" y="2882407"/>
              <a:ext cx="874076"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dirty="0"/>
                <a:t>Trigger</a:t>
              </a:r>
              <a:endParaRPr lang="zh-CN" altLang="en-US" dirty="0"/>
            </a:p>
          </p:txBody>
        </p:sp>
        <p:sp>
          <p:nvSpPr>
            <p:cNvPr id="155" name="文本框 154">
              <a:extLst>
                <a:ext uri="{FF2B5EF4-FFF2-40B4-BE49-F238E27FC236}">
                  <a16:creationId xmlns:a16="http://schemas.microsoft.com/office/drawing/2014/main" id="{8ADEAE49-DD61-4016-B03A-FE2EC8ABD5DC}"/>
                </a:ext>
              </a:extLst>
            </p:cNvPr>
            <p:cNvSpPr txBox="1"/>
            <p:nvPr/>
          </p:nvSpPr>
          <p:spPr>
            <a:xfrm>
              <a:off x="10645605" y="2339060"/>
              <a:ext cx="1081584"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pPr algn="ctr"/>
              <a:r>
                <a:rPr lang="en-US" altLang="zh-CN" dirty="0"/>
                <a:t>Receiver</a:t>
              </a:r>
              <a:endParaRPr lang="zh-CN" altLang="en-US" dirty="0"/>
            </a:p>
          </p:txBody>
        </p:sp>
        <p:sp>
          <p:nvSpPr>
            <p:cNvPr id="156" name="文本框 155">
              <a:extLst>
                <a:ext uri="{FF2B5EF4-FFF2-40B4-BE49-F238E27FC236}">
                  <a16:creationId xmlns:a16="http://schemas.microsoft.com/office/drawing/2014/main" id="{E7003D1B-D5C9-44A4-9CCD-52FC8D3E4B80}"/>
                </a:ext>
              </a:extLst>
            </p:cNvPr>
            <p:cNvSpPr txBox="1"/>
            <p:nvPr/>
          </p:nvSpPr>
          <p:spPr>
            <a:xfrm>
              <a:off x="6254263" y="3339789"/>
              <a:ext cx="1526024" cy="338554"/>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sz="1600" dirty="0"/>
                <a:t>Nd: </a:t>
              </a:r>
              <a:r>
                <a:rPr lang="en-US" altLang="zh-CN" sz="1600" dirty="0" err="1"/>
                <a:t>Yag</a:t>
              </a:r>
              <a:r>
                <a:rPr lang="en-US" altLang="zh-CN" sz="1600" dirty="0"/>
                <a:t> Laser</a:t>
              </a:r>
              <a:endParaRPr lang="zh-CN" altLang="en-US" sz="1600" dirty="0"/>
            </a:p>
          </p:txBody>
        </p:sp>
        <p:sp>
          <p:nvSpPr>
            <p:cNvPr id="157" name="文本框 156">
              <a:extLst>
                <a:ext uri="{FF2B5EF4-FFF2-40B4-BE49-F238E27FC236}">
                  <a16:creationId xmlns:a16="http://schemas.microsoft.com/office/drawing/2014/main" id="{14091B24-C440-4098-86DD-2B4616D00AE2}"/>
                </a:ext>
              </a:extLst>
            </p:cNvPr>
            <p:cNvSpPr txBox="1"/>
            <p:nvPr/>
          </p:nvSpPr>
          <p:spPr>
            <a:xfrm>
              <a:off x="7627207" y="3339789"/>
              <a:ext cx="1344299" cy="338554"/>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sz="1600" dirty="0"/>
                <a:t>Galvanometer</a:t>
              </a:r>
              <a:endParaRPr lang="zh-CN" altLang="en-US" sz="1600" dirty="0"/>
            </a:p>
          </p:txBody>
        </p:sp>
        <p:sp>
          <p:nvSpPr>
            <p:cNvPr id="158" name="文本框 157">
              <a:extLst>
                <a:ext uri="{FF2B5EF4-FFF2-40B4-BE49-F238E27FC236}">
                  <a16:creationId xmlns:a16="http://schemas.microsoft.com/office/drawing/2014/main" id="{CB8B85CF-7049-4D3F-B7FE-D871F52F9D18}"/>
                </a:ext>
              </a:extLst>
            </p:cNvPr>
            <p:cNvSpPr txBox="1"/>
            <p:nvPr/>
          </p:nvSpPr>
          <p:spPr>
            <a:xfrm>
              <a:off x="9326960" y="3339789"/>
              <a:ext cx="1344299" cy="338554"/>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sz="1600"/>
                <a:t>Galvanometer</a:t>
              </a:r>
              <a:endParaRPr lang="zh-CN" altLang="en-US" sz="1600" dirty="0"/>
            </a:p>
          </p:txBody>
        </p:sp>
        <p:sp>
          <p:nvSpPr>
            <p:cNvPr id="159" name="文本框 158">
              <a:extLst>
                <a:ext uri="{FF2B5EF4-FFF2-40B4-BE49-F238E27FC236}">
                  <a16:creationId xmlns:a16="http://schemas.microsoft.com/office/drawing/2014/main" id="{4CB91C8A-575F-4038-80F8-A004F6903B59}"/>
                </a:ext>
              </a:extLst>
            </p:cNvPr>
            <p:cNvSpPr txBox="1"/>
            <p:nvPr/>
          </p:nvSpPr>
          <p:spPr>
            <a:xfrm>
              <a:off x="10852095" y="3339789"/>
              <a:ext cx="634233" cy="338554"/>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sz="1600" dirty="0"/>
                <a:t>LDV</a:t>
              </a:r>
              <a:endParaRPr lang="zh-CN" altLang="en-US" sz="1600" dirty="0"/>
            </a:p>
          </p:txBody>
        </p:sp>
        <p:sp>
          <p:nvSpPr>
            <p:cNvPr id="160" name="文本框 159">
              <a:extLst>
                <a:ext uri="{FF2B5EF4-FFF2-40B4-BE49-F238E27FC236}">
                  <a16:creationId xmlns:a16="http://schemas.microsoft.com/office/drawing/2014/main" id="{875E2FE5-85D0-42CA-B37C-020467B860F3}"/>
                </a:ext>
              </a:extLst>
            </p:cNvPr>
            <p:cNvSpPr txBox="1"/>
            <p:nvPr/>
          </p:nvSpPr>
          <p:spPr>
            <a:xfrm>
              <a:off x="6191417" y="4454388"/>
              <a:ext cx="1695760" cy="369332"/>
            </a:xfrm>
            <a:prstGeom prst="rect">
              <a:avLst/>
            </a:prstGeom>
            <a:noFill/>
          </p:spPr>
          <p:txBody>
            <a:bodyPr wrap="square" rtlCol="0">
              <a:spAutoFit/>
            </a:bodyPr>
            <a:lstStyle>
              <a:defPPr>
                <a:defRPr lang="zh-CN"/>
              </a:defPPr>
              <a:lvl1pPr>
                <a:defRPr sz="1600">
                  <a:latin typeface="Times New Roman" panose="02020603050405020304" pitchFamily="18" charset="0"/>
                  <a:cs typeface="Times New Roman" panose="02020603050405020304" pitchFamily="18" charset="0"/>
                </a:defRPr>
              </a:lvl1pPr>
            </a:lstStyle>
            <a:p>
              <a:r>
                <a:rPr lang="en-US" altLang="zh-CN" sz="1800" b="1" dirty="0"/>
                <a:t>Excitation Unit</a:t>
              </a:r>
              <a:endParaRPr lang="zh-CN" altLang="en-US" sz="1800" b="1" dirty="0"/>
            </a:p>
          </p:txBody>
        </p:sp>
      </p:grpSp>
      <p:sp>
        <p:nvSpPr>
          <p:cNvPr id="186" name="矩形 185">
            <a:extLst>
              <a:ext uri="{FF2B5EF4-FFF2-40B4-BE49-F238E27FC236}">
                <a16:creationId xmlns:a16="http://schemas.microsoft.com/office/drawing/2014/main" id="{5D54D97C-9793-41AC-A133-719DE2BA106E}"/>
              </a:ext>
            </a:extLst>
          </p:cNvPr>
          <p:cNvSpPr/>
          <p:nvPr/>
        </p:nvSpPr>
        <p:spPr>
          <a:xfrm>
            <a:off x="125770" y="787552"/>
            <a:ext cx="5889172" cy="400110"/>
          </a:xfrm>
          <a:prstGeom prst="rect">
            <a:avLst/>
          </a:prstGeom>
          <a:solidFill>
            <a:schemeClr val="accent5">
              <a:lumMod val="20000"/>
              <a:lumOff val="80000"/>
            </a:schemeClr>
          </a:solid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Schematic diagram of the laser ultrasonic system</a:t>
            </a:r>
            <a:endParaRPr lang="zh-CN" altLang="en-US" sz="2000" b="1" dirty="0">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5B299356-9221-4B2E-B62E-83ED98B54FEB}"/>
              </a:ext>
            </a:extLst>
          </p:cNvPr>
          <p:cNvSpPr/>
          <p:nvPr/>
        </p:nvSpPr>
        <p:spPr>
          <a:xfrm>
            <a:off x="6165094" y="789335"/>
            <a:ext cx="5837807" cy="400110"/>
          </a:xfrm>
          <a:prstGeom prst="rect">
            <a:avLst/>
          </a:prstGeom>
          <a:solidFill>
            <a:schemeClr val="accent2">
              <a:lumMod val="20000"/>
              <a:lumOff val="80000"/>
            </a:schemeClr>
          </a:solidFill>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Sensing Unit</a:t>
            </a:r>
            <a:endParaRPr lang="zh-CN" altLang="en-US" sz="2000" b="1" dirty="0">
              <a:latin typeface="Times New Roman" panose="02020603050405020304" pitchFamily="18" charset="0"/>
              <a:cs typeface="Times New Roman" panose="02020603050405020304" pitchFamily="18" charset="0"/>
            </a:endParaRPr>
          </a:p>
        </p:txBody>
      </p:sp>
      <p:sp>
        <p:nvSpPr>
          <p:cNvPr id="187" name="矩形 186">
            <a:extLst>
              <a:ext uri="{FF2B5EF4-FFF2-40B4-BE49-F238E27FC236}">
                <a16:creationId xmlns:a16="http://schemas.microsoft.com/office/drawing/2014/main" id="{180321DF-DC18-478F-B175-79A2A2B58375}"/>
              </a:ext>
            </a:extLst>
          </p:cNvPr>
          <p:cNvSpPr/>
          <p:nvPr/>
        </p:nvSpPr>
        <p:spPr>
          <a:xfrm>
            <a:off x="6165094" y="767308"/>
            <a:ext cx="5837807" cy="5691239"/>
          </a:xfrm>
          <a:prstGeom prst="rect">
            <a:avLst/>
          </a:prstGeom>
          <a:noFill/>
          <a:ln w="317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9" name="矩形 108">
            <a:extLst>
              <a:ext uri="{FF2B5EF4-FFF2-40B4-BE49-F238E27FC236}">
                <a16:creationId xmlns:a16="http://schemas.microsoft.com/office/drawing/2014/main" id="{FAAFD0B4-D88F-4F86-A28E-A32BCBF0BC58}"/>
              </a:ext>
            </a:extLst>
          </p:cNvPr>
          <p:cNvSpPr/>
          <p:nvPr/>
        </p:nvSpPr>
        <p:spPr>
          <a:xfrm>
            <a:off x="7644014" y="1624367"/>
            <a:ext cx="2801151" cy="369332"/>
          </a:xfrm>
          <a:prstGeom prst="rect">
            <a:avLst/>
          </a:prstGeom>
        </p:spPr>
        <p:txBody>
          <a:bodyPr wrap="none">
            <a:spAutoFit/>
          </a:bodyPr>
          <a:lstStyle/>
          <a:p>
            <a:pPr algn="ctr"/>
            <a:r>
              <a:rPr lang="en-US" altLang="zh-CN" b="1" dirty="0">
                <a:latin typeface="Times New Roman" panose="02020603050405020304" pitchFamily="18" charset="0"/>
                <a:cs typeface="Times New Roman" panose="02020603050405020304" pitchFamily="18" charset="0"/>
              </a:rPr>
              <a:t>Laser Doppler Vibrometer</a:t>
            </a:r>
            <a:endParaRPr lang="zh-CN" altLang="en-US"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89578A5E-2096-413B-BD22-6AE3ABD0931E}"/>
              </a:ext>
            </a:extLst>
          </p:cNvPr>
          <p:cNvSpPr/>
          <p:nvPr/>
        </p:nvSpPr>
        <p:spPr>
          <a:xfrm>
            <a:off x="2418" y="6429347"/>
            <a:ext cx="9541631" cy="430887"/>
          </a:xfrm>
          <a:prstGeom prst="rect">
            <a:avLst/>
          </a:prstGeom>
        </p:spPr>
        <p:txBody>
          <a:bodyPr wrap="square">
            <a:spAutoFit/>
          </a:bodyPr>
          <a:lstStyle/>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https://www.simtrum.com/WebShop/ProductList5.aspx?pid=1778.</a:t>
            </a:r>
          </a:p>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Laser Doppler </a:t>
            </a:r>
            <a:r>
              <a:rPr lang="en-US" altLang="zh-CN" sz="1100" dirty="0" err="1">
                <a:latin typeface="Times New Roman" panose="02020603050405020304" pitchFamily="18" charset="0"/>
                <a:cs typeface="Times New Roman" panose="02020603050405020304" pitchFamily="18" charset="0"/>
              </a:rPr>
              <a:t>vibrometry</a:t>
            </a:r>
            <a:r>
              <a:rPr lang="en-US" altLang="zh-CN" sz="1100" dirty="0">
                <a:latin typeface="Times New Roman" panose="02020603050405020304" pitchFamily="18" charset="0"/>
                <a:cs typeface="Times New Roman" panose="02020603050405020304" pitchFamily="18" charset="0"/>
              </a:rPr>
              <a:t> for measuring vibration in ultrasonic transducers[J]. </a:t>
            </a:r>
            <a:r>
              <a:rPr lang="en-US" altLang="zh-CN" sz="1100" i="1" dirty="0">
                <a:latin typeface="Times New Roman" panose="02020603050405020304" pitchFamily="18" charset="0"/>
                <a:cs typeface="Times New Roman" panose="02020603050405020304" pitchFamily="18" charset="0"/>
              </a:rPr>
              <a:t>Ultrasonic Transducers</a:t>
            </a:r>
            <a:r>
              <a:rPr lang="en-US" altLang="zh-CN" sz="1100" dirty="0">
                <a:latin typeface="Times New Roman" panose="02020603050405020304" pitchFamily="18" charset="0"/>
                <a:cs typeface="Times New Roman" panose="02020603050405020304" pitchFamily="18" charset="0"/>
              </a:rPr>
              <a:t>, 2012, : 277-313.</a:t>
            </a:r>
            <a:endParaRPr lang="zh-CN" altLang="en-US" sz="1100" dirty="0">
              <a:latin typeface="Times New Roman" panose="02020603050405020304" pitchFamily="18" charset="0"/>
              <a:cs typeface="Times New Roman" panose="02020603050405020304" pitchFamily="18" charset="0"/>
            </a:endParaRPr>
          </a:p>
        </p:txBody>
      </p:sp>
      <p:grpSp>
        <p:nvGrpSpPr>
          <p:cNvPr id="76" name="组合 75">
            <a:extLst>
              <a:ext uri="{FF2B5EF4-FFF2-40B4-BE49-F238E27FC236}">
                <a16:creationId xmlns:a16="http://schemas.microsoft.com/office/drawing/2014/main" id="{7E2B479F-86FE-486C-981D-59D94D9B3AD5}"/>
              </a:ext>
            </a:extLst>
          </p:cNvPr>
          <p:cNvGrpSpPr/>
          <p:nvPr/>
        </p:nvGrpSpPr>
        <p:grpSpPr>
          <a:xfrm>
            <a:off x="0" y="0"/>
            <a:ext cx="12192000" cy="638825"/>
            <a:chOff x="0" y="0"/>
            <a:chExt cx="12192000" cy="638825"/>
          </a:xfrm>
        </p:grpSpPr>
        <p:sp>
          <p:nvSpPr>
            <p:cNvPr id="77" name="矩形 58">
              <a:extLst>
                <a:ext uri="{FF2B5EF4-FFF2-40B4-BE49-F238E27FC236}">
                  <a16:creationId xmlns:a16="http://schemas.microsoft.com/office/drawing/2014/main" id="{769AD0DC-272B-4C16-9565-A09E708156EF}"/>
                </a:ext>
              </a:extLst>
            </p:cNvPr>
            <p:cNvSpPr/>
            <p:nvPr/>
          </p:nvSpPr>
          <p:spPr>
            <a:xfrm>
              <a:off x="0" y="0"/>
              <a:ext cx="12192000" cy="638825"/>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defTabSz="457200">
                <a:defRPr/>
              </a:pP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2.6</a:t>
              </a:r>
              <a:r>
                <a:rPr kumimoji="0" lang="en-US" altLang="zh-CN" sz="40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a:t>
              </a: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Literature Review - </a:t>
              </a:r>
              <a:r>
                <a:rPr lang="en-US" altLang="zh-CN" sz="2000" b="1" dirty="0">
                  <a:solidFill>
                    <a:prstClr val="white"/>
                  </a:solidFill>
                  <a:latin typeface="Arial" panose="020B0604020202020204" pitchFamily="34" charset="0"/>
                  <a:ea typeface="宋体" panose="02010600030101010101" pitchFamily="2" charset="-122"/>
                  <a:cs typeface="Arial" panose="020B0604020202020204" pitchFamily="34" charset="0"/>
                </a:rPr>
                <a:t>Laser Ultrasonic Method</a:t>
              </a:r>
            </a:p>
          </p:txBody>
        </p:sp>
        <p:pic>
          <p:nvPicPr>
            <p:cNvPr id="78" name="图片 77">
              <a:extLst>
                <a:ext uri="{FF2B5EF4-FFF2-40B4-BE49-F238E27FC236}">
                  <a16:creationId xmlns:a16="http://schemas.microsoft.com/office/drawing/2014/main" id="{42EAD74F-D326-4060-BA4F-A3D971D9A50E}"/>
                </a:ext>
              </a:extLst>
            </p:cNvPr>
            <p:cNvPicPr>
              <a:picLocks noChangeAspect="1"/>
            </p:cNvPicPr>
            <p:nvPr/>
          </p:nvPicPr>
          <p:blipFill rotWithShape="1">
            <a:blip r:embed="rId6">
              <a:extLst>
                <a:ext uri="{28A0092B-C50C-407E-A947-70E740481C1C}">
                  <a14:useLocalDpi xmlns:a14="http://schemas.microsoft.com/office/drawing/2010/main" val="0"/>
                </a:ext>
              </a:extLst>
            </a:blip>
            <a:srcRect t="9911" b="8712"/>
            <a:stretch/>
          </p:blipFill>
          <p:spPr>
            <a:xfrm>
              <a:off x="11404796" y="5690"/>
              <a:ext cx="778037" cy="633135"/>
            </a:xfrm>
            <a:prstGeom prst="rect">
              <a:avLst/>
            </a:prstGeom>
          </p:spPr>
        </p:pic>
      </p:grpSp>
      <p:sp>
        <p:nvSpPr>
          <p:cNvPr id="79" name="灯片编号占位符 3">
            <a:extLst>
              <a:ext uri="{FF2B5EF4-FFF2-40B4-BE49-F238E27FC236}">
                <a16:creationId xmlns:a16="http://schemas.microsoft.com/office/drawing/2014/main" id="{FB849F0E-7601-4FEB-80A5-6E999F457ED4}"/>
              </a:ext>
            </a:extLst>
          </p:cNvPr>
          <p:cNvSpPr>
            <a:spLocks noGrp="1"/>
          </p:cNvSpPr>
          <p:nvPr>
            <p:ph type="sldNum" sz="quarter" idx="12"/>
          </p:nvPr>
        </p:nvSpPr>
        <p:spPr>
          <a:xfrm>
            <a:off x="9316278" y="6426615"/>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10DF9B2F-2DE2-483B-95D9-81E7E9385051}" type="slidenum">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72" name="文本框 71">
            <a:extLst>
              <a:ext uri="{FF2B5EF4-FFF2-40B4-BE49-F238E27FC236}">
                <a16:creationId xmlns:a16="http://schemas.microsoft.com/office/drawing/2014/main" id="{9DBDCA7E-9F5A-476C-8E64-6A52AA4E8FDA}"/>
              </a:ext>
            </a:extLst>
          </p:cNvPr>
          <p:cNvSpPr txBox="1"/>
          <p:nvPr/>
        </p:nvSpPr>
        <p:spPr>
          <a:xfrm>
            <a:off x="4190831" y="4530590"/>
            <a:ext cx="1467974" cy="369332"/>
          </a:xfrm>
          <a:prstGeom prst="rect">
            <a:avLst/>
          </a:prstGeom>
          <a:noFill/>
        </p:spPr>
        <p:txBody>
          <a:bodyPr wrap="square" rtlCol="0">
            <a:spAutoFit/>
          </a:bodyPr>
          <a:lstStyle>
            <a:defPPr>
              <a:defRPr lang="zh-CN"/>
            </a:defPPr>
            <a:lvl1pPr>
              <a:defRPr sz="1600">
                <a:latin typeface="Times New Roman" panose="02020603050405020304" pitchFamily="18" charset="0"/>
                <a:cs typeface="Times New Roman" panose="02020603050405020304" pitchFamily="18" charset="0"/>
              </a:defRPr>
            </a:lvl1pPr>
          </a:lstStyle>
          <a:p>
            <a:r>
              <a:rPr lang="en-US" altLang="zh-CN" sz="1800" b="1" dirty="0"/>
              <a:t>Sensing Unit</a:t>
            </a:r>
            <a:endParaRPr lang="zh-CN" altLang="en-US" sz="1800" b="1" dirty="0"/>
          </a:p>
        </p:txBody>
      </p:sp>
    </p:spTree>
    <p:extLst>
      <p:ext uri="{BB962C8B-B14F-4D97-AF65-F5344CB8AC3E}">
        <p14:creationId xmlns:p14="http://schemas.microsoft.com/office/powerpoint/2010/main" val="715442369"/>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1" name="矩形 58"/>
          <p:cNvSpPr/>
          <p:nvPr/>
        </p:nvSpPr>
        <p:spPr>
          <a:xfrm>
            <a:off x="0" y="1"/>
            <a:ext cx="12192000" cy="2197150"/>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Calibri"/>
              <a:ea typeface="宋体" panose="02010600030101010101" pitchFamily="2" charset="-122"/>
              <a:cs typeface="+mn-cs"/>
            </a:endParaRPr>
          </a:p>
        </p:txBody>
      </p:sp>
      <p:sp>
        <p:nvSpPr>
          <p:cNvPr id="8194" name="文本框 2"/>
          <p:cNvSpPr txBox="1">
            <a:spLocks noChangeArrowheads="1"/>
          </p:cNvSpPr>
          <p:nvPr/>
        </p:nvSpPr>
        <p:spPr bwMode="auto">
          <a:xfrm>
            <a:off x="4396880" y="636911"/>
            <a:ext cx="3398241"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zh-CN" sz="5400" b="0" i="0" u="none" strike="noStrike" kern="1200" cap="all"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Outline</a:t>
            </a:r>
          </a:p>
        </p:txBody>
      </p:sp>
      <p:sp>
        <p:nvSpPr>
          <p:cNvPr id="4" name="椭圆 3">
            <a:extLst>
              <a:ext uri="{FF2B5EF4-FFF2-40B4-BE49-F238E27FC236}">
                <a16:creationId xmlns:a16="http://schemas.microsoft.com/office/drawing/2014/main" id="{81FB51B2-7A31-4717-9E2C-7F16EE20CB1C}"/>
              </a:ext>
            </a:extLst>
          </p:cNvPr>
          <p:cNvSpPr>
            <a:spLocks noChangeAspect="1"/>
          </p:cNvSpPr>
          <p:nvPr/>
        </p:nvSpPr>
        <p:spPr>
          <a:xfrm>
            <a:off x="1418223" y="2941646"/>
            <a:ext cx="2808683" cy="2808000"/>
          </a:xfrm>
          <a:prstGeom prst="ellipse">
            <a:avLst/>
          </a:prstGeom>
          <a:solidFill>
            <a:srgbClr val="739A59"/>
          </a:solidFill>
          <a:ln>
            <a:noFill/>
          </a:ln>
          <a:effectLst>
            <a:outerShdw blurRad="50800" dist="38100" dir="5400000" algn="t"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4400" b="1" i="0" u="none" strike="noStrike" kern="1200" cap="all"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01</a:t>
            </a:r>
          </a:p>
          <a:p>
            <a:pPr lvl="0" algn="ctr">
              <a:lnSpc>
                <a:spcPct val="150000"/>
              </a:lnSpc>
            </a:pPr>
            <a:r>
              <a:rPr lang="en-US" altLang="zh-CN" b="1" cap="all" dirty="0">
                <a:solidFill>
                  <a:prstClr val="white"/>
                </a:solidFill>
                <a:latin typeface="Arial" panose="020B0604020202020204" pitchFamily="34" charset="0"/>
                <a:ea typeface="微软雅黑" panose="020B0503020204020204" pitchFamily="34" charset="-122"/>
                <a:cs typeface="Arial" panose="020B0604020202020204" pitchFamily="34" charset="0"/>
              </a:rPr>
              <a:t>Introduction</a:t>
            </a:r>
            <a:endParaRPr kumimoji="0" lang="en-US" altLang="zh-CN" sz="4800" b="1" i="0" u="none" strike="noStrike" kern="1200" cap="all"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20" name="椭圆 19">
            <a:extLst>
              <a:ext uri="{FF2B5EF4-FFF2-40B4-BE49-F238E27FC236}">
                <a16:creationId xmlns:a16="http://schemas.microsoft.com/office/drawing/2014/main" id="{39B9E72B-BD4F-4ACD-903F-C7CA86DBDB21}"/>
              </a:ext>
            </a:extLst>
          </p:cNvPr>
          <p:cNvSpPr>
            <a:spLocks noChangeAspect="1"/>
          </p:cNvSpPr>
          <p:nvPr/>
        </p:nvSpPr>
        <p:spPr>
          <a:xfrm>
            <a:off x="7965095" y="2924973"/>
            <a:ext cx="2808683" cy="2808000"/>
          </a:xfrm>
          <a:prstGeom prst="ellipse">
            <a:avLst/>
          </a:prstGeom>
          <a:solidFill>
            <a:schemeClr val="accent2">
              <a:lumMod val="50000"/>
            </a:schemeClr>
          </a:solidFill>
          <a:ln>
            <a:noFill/>
          </a:ln>
          <a:effectLst>
            <a:outerShdw blurRad="50800" dist="38100" dir="5400000" algn="t"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4400" b="1" i="0" u="none" strike="noStrike" kern="1200" cap="all"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03</a:t>
            </a: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1800" b="1" i="0" u="none" strike="noStrike" kern="1200" cap="all"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Plan</a:t>
            </a:r>
          </a:p>
        </p:txBody>
      </p:sp>
      <p:sp>
        <p:nvSpPr>
          <p:cNvPr id="24" name="椭圆 23">
            <a:extLst>
              <a:ext uri="{FF2B5EF4-FFF2-40B4-BE49-F238E27FC236}">
                <a16:creationId xmlns:a16="http://schemas.microsoft.com/office/drawing/2014/main" id="{94EE90D9-0C36-4492-BE80-452FC69F674C}"/>
              </a:ext>
            </a:extLst>
          </p:cNvPr>
          <p:cNvSpPr>
            <a:spLocks noChangeAspect="1"/>
          </p:cNvSpPr>
          <p:nvPr/>
        </p:nvSpPr>
        <p:spPr>
          <a:xfrm>
            <a:off x="4691659" y="2924973"/>
            <a:ext cx="2808683" cy="2808000"/>
          </a:xfrm>
          <a:prstGeom prst="ellipse">
            <a:avLst/>
          </a:prstGeom>
          <a:solidFill>
            <a:schemeClr val="accent5">
              <a:lumMod val="50000"/>
            </a:schemeClr>
          </a:solidFill>
          <a:ln>
            <a:noFill/>
          </a:ln>
          <a:effectLst>
            <a:outerShdw blurRad="50800" dist="38100" dir="5400000" algn="t" rotWithShape="0">
              <a:prstClr val="black">
                <a:alpha val="4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4400" b="1" i="0" u="none" strike="noStrike" kern="1200" cap="all"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rPr>
              <a:t>02 </a:t>
            </a:r>
          </a:p>
          <a:p>
            <a:pPr lvl="0" algn="ctr">
              <a:lnSpc>
                <a:spcPct val="150000"/>
              </a:lnSpc>
            </a:pPr>
            <a:r>
              <a:rPr lang="en-US" altLang="zh-CN" b="1" cap="all" dirty="0">
                <a:solidFill>
                  <a:prstClr val="white"/>
                </a:solidFill>
                <a:latin typeface="Arial" panose="020B0604020202020204" pitchFamily="34" charset="0"/>
                <a:ea typeface="微软雅黑" panose="020B0503020204020204" pitchFamily="34" charset="-122"/>
                <a:cs typeface="Arial" panose="020B0604020202020204" pitchFamily="34" charset="0"/>
              </a:rPr>
              <a:t>Literature review</a:t>
            </a:r>
            <a:endParaRPr kumimoji="0" lang="zh-CN" altLang="en-US" sz="1200" b="1" i="0" u="none" strike="noStrike" kern="1200" cap="all"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557007800"/>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20">
            <a:extLst>
              <a:ext uri="{FF2B5EF4-FFF2-40B4-BE49-F238E27FC236}">
                <a16:creationId xmlns:a16="http://schemas.microsoft.com/office/drawing/2014/main" id="{899EFCA3-989E-49A8-95C1-EF8EF3841E61}"/>
              </a:ext>
            </a:extLst>
          </p:cNvPr>
          <p:cNvSpPr/>
          <p:nvPr/>
        </p:nvSpPr>
        <p:spPr>
          <a:xfrm>
            <a:off x="96391" y="768315"/>
            <a:ext cx="5922059" cy="5663669"/>
          </a:xfrm>
          <a:prstGeom prst="rect">
            <a:avLst/>
          </a:prstGeom>
          <a:noFill/>
          <a:ln w="317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立方体 123">
            <a:extLst>
              <a:ext uri="{FF2B5EF4-FFF2-40B4-BE49-F238E27FC236}">
                <a16:creationId xmlns:a16="http://schemas.microsoft.com/office/drawing/2014/main" id="{4CB4FFEC-C1E2-4C13-AA03-8CF031467B57}"/>
              </a:ext>
            </a:extLst>
          </p:cNvPr>
          <p:cNvSpPr/>
          <p:nvPr/>
        </p:nvSpPr>
        <p:spPr>
          <a:xfrm>
            <a:off x="583958" y="5594420"/>
            <a:ext cx="4784213" cy="638825"/>
          </a:xfrm>
          <a:prstGeom prst="cub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5" name="组合 124">
            <a:extLst>
              <a:ext uri="{FF2B5EF4-FFF2-40B4-BE49-F238E27FC236}">
                <a16:creationId xmlns:a16="http://schemas.microsoft.com/office/drawing/2014/main" id="{5A808AA4-E663-4B52-86CB-CAF7179BF167}"/>
              </a:ext>
            </a:extLst>
          </p:cNvPr>
          <p:cNvGrpSpPr/>
          <p:nvPr/>
        </p:nvGrpSpPr>
        <p:grpSpPr>
          <a:xfrm>
            <a:off x="2645498" y="5757600"/>
            <a:ext cx="240062" cy="443815"/>
            <a:chOff x="1215970" y="2234665"/>
            <a:chExt cx="316520" cy="366845"/>
          </a:xfrm>
        </p:grpSpPr>
        <p:sp>
          <p:nvSpPr>
            <p:cNvPr id="184" name="任意多边形: 形状 183">
              <a:extLst>
                <a:ext uri="{FF2B5EF4-FFF2-40B4-BE49-F238E27FC236}">
                  <a16:creationId xmlns:a16="http://schemas.microsoft.com/office/drawing/2014/main" id="{04C1A901-CEBB-4252-861A-82C1A9AE2660}"/>
                </a:ext>
              </a:extLst>
            </p:cNvPr>
            <p:cNvSpPr/>
            <p:nvPr/>
          </p:nvSpPr>
          <p:spPr>
            <a:xfrm>
              <a:off x="1417170" y="2234665"/>
              <a:ext cx="115320" cy="292342"/>
            </a:xfrm>
            <a:custGeom>
              <a:avLst/>
              <a:gdLst>
                <a:gd name="connsiteX0" fmla="*/ 9521 w 148067"/>
                <a:gd name="connsiteY0" fmla="*/ 0 h 581891"/>
                <a:gd name="connsiteX1" fmla="*/ 9521 w 148067"/>
                <a:gd name="connsiteY1" fmla="*/ 267854 h 581891"/>
                <a:gd name="connsiteX2" fmla="*/ 37230 w 148067"/>
                <a:gd name="connsiteY2" fmla="*/ 286327 h 581891"/>
                <a:gd name="connsiteX3" fmla="*/ 120357 w 148067"/>
                <a:gd name="connsiteY3" fmla="*/ 350982 h 581891"/>
                <a:gd name="connsiteX4" fmla="*/ 148067 w 148067"/>
                <a:gd name="connsiteY4" fmla="*/ 369454 h 581891"/>
                <a:gd name="connsiteX5" fmla="*/ 138830 w 148067"/>
                <a:gd name="connsiteY5" fmla="*/ 526473 h 581891"/>
                <a:gd name="connsiteX6" fmla="*/ 111121 w 148067"/>
                <a:gd name="connsiteY6" fmla="*/ 535709 h 581891"/>
                <a:gd name="connsiteX7" fmla="*/ 92648 w 148067"/>
                <a:gd name="connsiteY7" fmla="*/ 563418 h 581891"/>
                <a:gd name="connsiteX8" fmla="*/ 64939 w 148067"/>
                <a:gd name="connsiteY8" fmla="*/ 581891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7" h="581891">
                  <a:moveTo>
                    <a:pt x="9521" y="0"/>
                  </a:moveTo>
                  <a:cubicBezTo>
                    <a:pt x="5280" y="67864"/>
                    <a:pt x="-9599" y="196153"/>
                    <a:pt x="9521" y="267854"/>
                  </a:cubicBezTo>
                  <a:cubicBezTo>
                    <a:pt x="12381" y="278580"/>
                    <a:pt x="28702" y="279220"/>
                    <a:pt x="37230" y="286327"/>
                  </a:cubicBezTo>
                  <a:cubicBezTo>
                    <a:pt x="124036" y="358666"/>
                    <a:pt x="-19692" y="257617"/>
                    <a:pt x="120357" y="350982"/>
                  </a:cubicBezTo>
                  <a:lnTo>
                    <a:pt x="148067" y="369454"/>
                  </a:lnTo>
                  <a:cubicBezTo>
                    <a:pt x="144988" y="421794"/>
                    <a:pt x="150204" y="475291"/>
                    <a:pt x="138830" y="526473"/>
                  </a:cubicBezTo>
                  <a:cubicBezTo>
                    <a:pt x="136718" y="535977"/>
                    <a:pt x="118724" y="529627"/>
                    <a:pt x="111121" y="535709"/>
                  </a:cubicBezTo>
                  <a:cubicBezTo>
                    <a:pt x="102453" y="542644"/>
                    <a:pt x="100497" y="555569"/>
                    <a:pt x="92648" y="563418"/>
                  </a:cubicBezTo>
                  <a:cubicBezTo>
                    <a:pt x="84799" y="571267"/>
                    <a:pt x="64939" y="581891"/>
                    <a:pt x="64939" y="5818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490F2563-F1AF-4ABD-8B65-94C6D560BA0D}"/>
                </a:ext>
              </a:extLst>
            </p:cNvPr>
            <p:cNvSpPr/>
            <p:nvPr/>
          </p:nvSpPr>
          <p:spPr>
            <a:xfrm>
              <a:off x="1215970" y="2373874"/>
              <a:ext cx="215808" cy="227636"/>
            </a:xfrm>
            <a:custGeom>
              <a:avLst/>
              <a:gdLst>
                <a:gd name="connsiteX0" fmla="*/ 110836 w 110836"/>
                <a:gd name="connsiteY0" fmla="*/ 0 h 277284"/>
                <a:gd name="connsiteX1" fmla="*/ 36946 w 110836"/>
                <a:gd name="connsiteY1" fmla="*/ 230909 h 277284"/>
                <a:gd name="connsiteX2" fmla="*/ 46182 w 110836"/>
                <a:gd name="connsiteY2" fmla="*/ 258618 h 277284"/>
                <a:gd name="connsiteX3" fmla="*/ 0 w 110836"/>
                <a:gd name="connsiteY3" fmla="*/ 277091 h 277284"/>
              </a:gdLst>
              <a:ahLst/>
              <a:cxnLst>
                <a:cxn ang="0">
                  <a:pos x="connsiteX0" y="connsiteY0"/>
                </a:cxn>
                <a:cxn ang="0">
                  <a:pos x="connsiteX1" y="connsiteY1"/>
                </a:cxn>
                <a:cxn ang="0">
                  <a:pos x="connsiteX2" y="connsiteY2"/>
                </a:cxn>
                <a:cxn ang="0">
                  <a:pos x="connsiteX3" y="connsiteY3"/>
                </a:cxn>
              </a:cxnLst>
              <a:rect l="l" t="t" r="r" b="b"/>
              <a:pathLst>
                <a:path w="110836" h="277284">
                  <a:moveTo>
                    <a:pt x="110836" y="0"/>
                  </a:moveTo>
                  <a:cubicBezTo>
                    <a:pt x="22676" y="146933"/>
                    <a:pt x="16095" y="95380"/>
                    <a:pt x="36946" y="230909"/>
                  </a:cubicBezTo>
                  <a:cubicBezTo>
                    <a:pt x="38426" y="240532"/>
                    <a:pt x="43103" y="249382"/>
                    <a:pt x="46182" y="258618"/>
                  </a:cubicBezTo>
                  <a:cubicBezTo>
                    <a:pt x="13350" y="280507"/>
                    <a:pt x="29574" y="277091"/>
                    <a:pt x="0" y="2770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8" name="组合 127">
            <a:extLst>
              <a:ext uri="{FF2B5EF4-FFF2-40B4-BE49-F238E27FC236}">
                <a16:creationId xmlns:a16="http://schemas.microsoft.com/office/drawing/2014/main" id="{9F341CD6-A9CE-4FFB-ADEE-01276870A660}"/>
              </a:ext>
            </a:extLst>
          </p:cNvPr>
          <p:cNvGrpSpPr/>
          <p:nvPr/>
        </p:nvGrpSpPr>
        <p:grpSpPr>
          <a:xfrm>
            <a:off x="2006674" y="5816077"/>
            <a:ext cx="368297" cy="403690"/>
            <a:chOff x="952500" y="2700665"/>
            <a:chExt cx="657791" cy="391785"/>
          </a:xfrm>
        </p:grpSpPr>
        <p:cxnSp>
          <p:nvCxnSpPr>
            <p:cNvPr id="174" name="直接连接符 173">
              <a:extLst>
                <a:ext uri="{FF2B5EF4-FFF2-40B4-BE49-F238E27FC236}">
                  <a16:creationId xmlns:a16="http://schemas.microsoft.com/office/drawing/2014/main" id="{E1138FE0-4BA1-4D0B-B7DD-9AB1B4EBAB44}"/>
                </a:ext>
              </a:extLst>
            </p:cNvPr>
            <p:cNvCxnSpPr/>
            <p:nvPr/>
          </p:nvCxnSpPr>
          <p:spPr>
            <a:xfrm>
              <a:off x="952500" y="2898775"/>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5" name="组合 174">
              <a:extLst>
                <a:ext uri="{FF2B5EF4-FFF2-40B4-BE49-F238E27FC236}">
                  <a16:creationId xmlns:a16="http://schemas.microsoft.com/office/drawing/2014/main" id="{C688E87E-1A9E-43F3-A216-2275D98B13DA}"/>
                </a:ext>
              </a:extLst>
            </p:cNvPr>
            <p:cNvGrpSpPr/>
            <p:nvPr/>
          </p:nvGrpSpPr>
          <p:grpSpPr>
            <a:xfrm>
              <a:off x="1114425" y="2705100"/>
              <a:ext cx="98425" cy="387350"/>
              <a:chOff x="1114425" y="2705100"/>
              <a:chExt cx="98425" cy="387350"/>
            </a:xfrm>
          </p:grpSpPr>
          <p:cxnSp>
            <p:nvCxnSpPr>
              <p:cNvPr id="181" name="直接连接符 180">
                <a:extLst>
                  <a:ext uri="{FF2B5EF4-FFF2-40B4-BE49-F238E27FC236}">
                    <a16:creationId xmlns:a16="http://schemas.microsoft.com/office/drawing/2014/main" id="{4D1FF3E7-F6F0-4709-895D-D3DEAECB078D}"/>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B0964BD5-4DB5-4DB6-B527-4286CACC4619}"/>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264420C6-226D-4EDF-A4B1-C56FE946E9FF}"/>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76" name="直接连接符 175">
              <a:extLst>
                <a:ext uri="{FF2B5EF4-FFF2-40B4-BE49-F238E27FC236}">
                  <a16:creationId xmlns:a16="http://schemas.microsoft.com/office/drawing/2014/main" id="{34E583F1-8507-40A6-BED6-B2B692BAC1B7}"/>
                </a:ext>
              </a:extLst>
            </p:cNvPr>
            <p:cNvCxnSpPr>
              <a:cxnSpLocks/>
            </p:cNvCxnSpPr>
            <p:nvPr/>
          </p:nvCxnSpPr>
          <p:spPr>
            <a:xfrm>
              <a:off x="1387475" y="2894340"/>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F011DBF5-E51E-4837-A05B-291642A18088}"/>
                </a:ext>
              </a:extLst>
            </p:cNvPr>
            <p:cNvCxnSpPr>
              <a:cxnSpLocks/>
            </p:cNvCxnSpPr>
            <p:nvPr/>
          </p:nvCxnSpPr>
          <p:spPr>
            <a:xfrm>
              <a:off x="1212850" y="270066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602726F4-A61A-4CFF-99C8-9D0FB2A7C106}"/>
                </a:ext>
              </a:extLst>
            </p:cNvPr>
            <p:cNvCxnSpPr/>
            <p:nvPr/>
          </p:nvCxnSpPr>
          <p:spPr>
            <a:xfrm>
              <a:off x="1244600" y="2894340"/>
              <a:ext cx="14287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AFD61B67-4A8F-4C83-AD59-35C578124D44}"/>
                </a:ext>
              </a:extLst>
            </p:cNvPr>
            <p:cNvCxnSpPr>
              <a:cxnSpLocks/>
            </p:cNvCxnSpPr>
            <p:nvPr/>
          </p:nvCxnSpPr>
          <p:spPr>
            <a:xfrm flipH="1">
              <a:off x="1419225" y="2894339"/>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9A3DE7E6-F9F1-48F8-9CD1-5879FA20EB38}"/>
                </a:ext>
              </a:extLst>
            </p:cNvPr>
            <p:cNvCxnSpPr/>
            <p:nvPr/>
          </p:nvCxnSpPr>
          <p:spPr>
            <a:xfrm>
              <a:off x="1448366" y="2894339"/>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1" name="组合 130">
            <a:extLst>
              <a:ext uri="{FF2B5EF4-FFF2-40B4-BE49-F238E27FC236}">
                <a16:creationId xmlns:a16="http://schemas.microsoft.com/office/drawing/2014/main" id="{31200321-14A1-44F2-A446-E1643BEF88EC}"/>
              </a:ext>
            </a:extLst>
          </p:cNvPr>
          <p:cNvGrpSpPr/>
          <p:nvPr/>
        </p:nvGrpSpPr>
        <p:grpSpPr>
          <a:xfrm>
            <a:off x="3707908" y="5803713"/>
            <a:ext cx="394106" cy="307567"/>
            <a:chOff x="1793875" y="2984783"/>
            <a:chExt cx="377419" cy="216596"/>
          </a:xfrm>
        </p:grpSpPr>
        <p:cxnSp>
          <p:nvCxnSpPr>
            <p:cNvPr id="162" name="直接连接符 161">
              <a:extLst>
                <a:ext uri="{FF2B5EF4-FFF2-40B4-BE49-F238E27FC236}">
                  <a16:creationId xmlns:a16="http://schemas.microsoft.com/office/drawing/2014/main" id="{C03402ED-3B56-4E05-B704-93F942639021}"/>
                </a:ext>
              </a:extLst>
            </p:cNvPr>
            <p:cNvCxnSpPr/>
            <p:nvPr/>
          </p:nvCxnSpPr>
          <p:spPr>
            <a:xfrm>
              <a:off x="1793875" y="3094690"/>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3" name="组合 162">
              <a:extLst>
                <a:ext uri="{FF2B5EF4-FFF2-40B4-BE49-F238E27FC236}">
                  <a16:creationId xmlns:a16="http://schemas.microsoft.com/office/drawing/2014/main" id="{89DBC9E0-B32E-469B-BE23-222F305998B4}"/>
                </a:ext>
              </a:extLst>
            </p:cNvPr>
            <p:cNvGrpSpPr/>
            <p:nvPr/>
          </p:nvGrpSpPr>
          <p:grpSpPr>
            <a:xfrm>
              <a:off x="1880698" y="2988001"/>
              <a:ext cx="45719" cy="213378"/>
              <a:chOff x="1114425" y="2705100"/>
              <a:chExt cx="98425" cy="387350"/>
            </a:xfrm>
          </p:grpSpPr>
          <p:cxnSp>
            <p:nvCxnSpPr>
              <p:cNvPr id="171" name="直接连接符 170">
                <a:extLst>
                  <a:ext uri="{FF2B5EF4-FFF2-40B4-BE49-F238E27FC236}">
                    <a16:creationId xmlns:a16="http://schemas.microsoft.com/office/drawing/2014/main" id="{8E445E34-D60F-4265-A8BC-BEBEC9123E66}"/>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5B2DF54A-E612-4EE3-91EA-99BC3A537359}"/>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C47E40C1-A1AB-4DE9-B70F-21A33813DC8E}"/>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64" name="直接连接符 163">
              <a:extLst>
                <a:ext uri="{FF2B5EF4-FFF2-40B4-BE49-F238E27FC236}">
                  <a16:creationId xmlns:a16="http://schemas.microsoft.com/office/drawing/2014/main" id="{A9D202F6-A05C-43CB-832C-A1D36BE7DFBC}"/>
                </a:ext>
              </a:extLst>
            </p:cNvPr>
            <p:cNvCxnSpPr>
              <a:cxnSpLocks/>
            </p:cNvCxnSpPr>
            <p:nvPr/>
          </p:nvCxnSpPr>
          <p:spPr>
            <a:xfrm flipV="1">
              <a:off x="2020050" y="3094690"/>
              <a:ext cx="21870" cy="306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87E11D4B-C486-4A9A-B9D4-DD89EBA2C3EA}"/>
                </a:ext>
              </a:extLst>
            </p:cNvPr>
            <p:cNvCxnSpPr>
              <a:cxnSpLocks/>
            </p:cNvCxnSpPr>
            <p:nvPr/>
          </p:nvCxnSpPr>
          <p:spPr>
            <a:xfrm>
              <a:off x="1926417" y="2984783"/>
              <a:ext cx="17024" cy="14053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7A7C6294-3DBA-4267-8052-A741E73141F9}"/>
                </a:ext>
              </a:extLst>
            </p:cNvPr>
            <p:cNvCxnSpPr/>
            <p:nvPr/>
          </p:nvCxnSpPr>
          <p:spPr>
            <a:xfrm>
              <a:off x="1943441" y="3125318"/>
              <a:ext cx="76609"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4B5A8906-9EA3-42DA-897F-B926BE8C85F6}"/>
                </a:ext>
              </a:extLst>
            </p:cNvPr>
            <p:cNvCxnSpPr>
              <a:cxnSpLocks/>
            </p:cNvCxnSpPr>
            <p:nvPr/>
          </p:nvCxnSpPr>
          <p:spPr>
            <a:xfrm flipH="1" flipV="1">
              <a:off x="2037377" y="3094690"/>
              <a:ext cx="16722" cy="3062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2B504953-5D79-493C-A2CB-65B4FCB49B66}"/>
                </a:ext>
              </a:extLst>
            </p:cNvPr>
            <p:cNvCxnSpPr/>
            <p:nvPr/>
          </p:nvCxnSpPr>
          <p:spPr>
            <a:xfrm>
              <a:off x="2052699" y="3125317"/>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625734B8-3338-435A-93D1-05A8FCC48D30}"/>
                </a:ext>
              </a:extLst>
            </p:cNvPr>
            <p:cNvCxnSpPr>
              <a:cxnSpLocks/>
            </p:cNvCxnSpPr>
            <p:nvPr/>
          </p:nvCxnSpPr>
          <p:spPr>
            <a:xfrm>
              <a:off x="2139522" y="3126926"/>
              <a:ext cx="17024" cy="551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B82D7E93-A1D1-4CE8-B133-E62D0369FFA3}"/>
                </a:ext>
              </a:extLst>
            </p:cNvPr>
            <p:cNvCxnSpPr>
              <a:cxnSpLocks/>
            </p:cNvCxnSpPr>
            <p:nvPr/>
          </p:nvCxnSpPr>
          <p:spPr>
            <a:xfrm flipH="1">
              <a:off x="2154268" y="3121389"/>
              <a:ext cx="17026" cy="5517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33" name="直接箭头连接符 132">
            <a:extLst>
              <a:ext uri="{FF2B5EF4-FFF2-40B4-BE49-F238E27FC236}">
                <a16:creationId xmlns:a16="http://schemas.microsoft.com/office/drawing/2014/main" id="{B5D629B5-55C9-4F9E-A200-568D713175F9}"/>
              </a:ext>
            </a:extLst>
          </p:cNvPr>
          <p:cNvCxnSpPr>
            <a:cxnSpLocks/>
            <a:stCxn id="143" idx="3"/>
            <a:endCxn id="134" idx="2"/>
          </p:cNvCxnSpPr>
          <p:nvPr/>
        </p:nvCxnSpPr>
        <p:spPr>
          <a:xfrm flipV="1">
            <a:off x="1292297" y="4104379"/>
            <a:ext cx="764278" cy="1880"/>
          </a:xfrm>
          <a:prstGeom prst="straightConnector1">
            <a:avLst/>
          </a:prstGeom>
          <a:ln w="19050">
            <a:solidFill>
              <a:schemeClr val="accent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134" name="椭圆 133">
            <a:extLst>
              <a:ext uri="{FF2B5EF4-FFF2-40B4-BE49-F238E27FC236}">
                <a16:creationId xmlns:a16="http://schemas.microsoft.com/office/drawing/2014/main" id="{BF8D7907-70EC-49A1-96A2-18C6A3A6C922}"/>
              </a:ext>
            </a:extLst>
          </p:cNvPr>
          <p:cNvSpPr/>
          <p:nvPr/>
        </p:nvSpPr>
        <p:spPr>
          <a:xfrm rot="18900000">
            <a:off x="2024878" y="3708445"/>
            <a:ext cx="216435" cy="638825"/>
          </a:xfrm>
          <a:prstGeom prst="ellipse">
            <a:avLst/>
          </a:prstGeom>
          <a:gradFill flip="none" rotWithShape="1">
            <a:gsLst>
              <a:gs pos="0">
                <a:schemeClr val="accent1">
                  <a:lumMod val="5000"/>
                  <a:lumOff val="95000"/>
                </a:schemeClr>
              </a:gs>
              <a:gs pos="69000">
                <a:srgbClr val="6DD9FF"/>
              </a:gs>
              <a:gs pos="83000">
                <a:srgbClr val="6DD9FF"/>
              </a:gs>
              <a:gs pos="100000">
                <a:srgbClr val="6DD9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5" name="直接箭头连接符 134">
            <a:extLst>
              <a:ext uri="{FF2B5EF4-FFF2-40B4-BE49-F238E27FC236}">
                <a16:creationId xmlns:a16="http://schemas.microsoft.com/office/drawing/2014/main" id="{C2064942-56C4-489C-8759-926A70DBF965}"/>
              </a:ext>
            </a:extLst>
          </p:cNvPr>
          <p:cNvCxnSpPr>
            <a:cxnSpLocks/>
            <a:stCxn id="134" idx="2"/>
          </p:cNvCxnSpPr>
          <p:nvPr/>
        </p:nvCxnSpPr>
        <p:spPr>
          <a:xfrm flipH="1">
            <a:off x="1871997" y="4104379"/>
            <a:ext cx="184578" cy="1490041"/>
          </a:xfrm>
          <a:prstGeom prst="straightConnector1">
            <a:avLst/>
          </a:prstGeom>
          <a:ln w="19050">
            <a:solidFill>
              <a:schemeClr val="accent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CEF007AD-9CC8-470F-A828-6F97FE1E8488}"/>
              </a:ext>
            </a:extLst>
          </p:cNvPr>
          <p:cNvCxnSpPr>
            <a:cxnSpLocks/>
          </p:cNvCxnSpPr>
          <p:nvPr/>
        </p:nvCxnSpPr>
        <p:spPr>
          <a:xfrm flipH="1">
            <a:off x="2056575" y="4098684"/>
            <a:ext cx="9290" cy="1522403"/>
          </a:xfrm>
          <a:prstGeom prst="straightConnector1">
            <a:avLst/>
          </a:prstGeom>
          <a:ln w="19050">
            <a:solidFill>
              <a:schemeClr val="accent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405871E0-83EA-4366-BF8E-717641DB18DB}"/>
              </a:ext>
            </a:extLst>
          </p:cNvPr>
          <p:cNvCxnSpPr>
            <a:cxnSpLocks/>
          </p:cNvCxnSpPr>
          <p:nvPr/>
        </p:nvCxnSpPr>
        <p:spPr>
          <a:xfrm>
            <a:off x="2065865" y="4123126"/>
            <a:ext cx="184578" cy="1490041"/>
          </a:xfrm>
          <a:prstGeom prst="straightConnector1">
            <a:avLst/>
          </a:prstGeom>
          <a:ln w="19050">
            <a:solidFill>
              <a:schemeClr val="accent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B4253685-2B62-4D39-AFF3-316F2245EA05}"/>
              </a:ext>
            </a:extLst>
          </p:cNvPr>
          <p:cNvCxnSpPr>
            <a:cxnSpLocks/>
          </p:cNvCxnSpPr>
          <p:nvPr/>
        </p:nvCxnSpPr>
        <p:spPr>
          <a:xfrm flipV="1">
            <a:off x="4141771" y="4037835"/>
            <a:ext cx="527997" cy="10070"/>
          </a:xfrm>
          <a:prstGeom prst="straightConnector1">
            <a:avLst/>
          </a:prstGeom>
          <a:ln w="19050">
            <a:solidFill>
              <a:schemeClr val="accent2">
                <a:lumMod val="50000"/>
              </a:schemeClr>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39" name="椭圆 138">
            <a:extLst>
              <a:ext uri="{FF2B5EF4-FFF2-40B4-BE49-F238E27FC236}">
                <a16:creationId xmlns:a16="http://schemas.microsoft.com/office/drawing/2014/main" id="{C8F9E782-7C5A-48C6-8C96-F0356938E00C}"/>
              </a:ext>
            </a:extLst>
          </p:cNvPr>
          <p:cNvSpPr/>
          <p:nvPr/>
        </p:nvSpPr>
        <p:spPr>
          <a:xfrm rot="18900000">
            <a:off x="3858670" y="3709403"/>
            <a:ext cx="216435" cy="638825"/>
          </a:xfrm>
          <a:prstGeom prst="ellipse">
            <a:avLst/>
          </a:prstGeom>
          <a:gradFill flip="none" rotWithShape="1">
            <a:gsLst>
              <a:gs pos="0">
                <a:schemeClr val="accent1">
                  <a:lumMod val="5000"/>
                  <a:lumOff val="95000"/>
                </a:schemeClr>
              </a:gs>
              <a:gs pos="69000">
                <a:srgbClr val="6DD9FF"/>
              </a:gs>
              <a:gs pos="83000">
                <a:srgbClr val="6DD9FF"/>
              </a:gs>
              <a:gs pos="100000">
                <a:srgbClr val="6DD9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0" name="直接箭头连接符 139">
            <a:extLst>
              <a:ext uri="{FF2B5EF4-FFF2-40B4-BE49-F238E27FC236}">
                <a16:creationId xmlns:a16="http://schemas.microsoft.com/office/drawing/2014/main" id="{239ABB01-A8DA-4465-A1C8-26AB01B8A39B}"/>
              </a:ext>
            </a:extLst>
          </p:cNvPr>
          <p:cNvCxnSpPr>
            <a:cxnSpLocks/>
            <a:stCxn id="139" idx="2"/>
          </p:cNvCxnSpPr>
          <p:nvPr/>
        </p:nvCxnSpPr>
        <p:spPr>
          <a:xfrm flipH="1">
            <a:off x="3705789" y="4105337"/>
            <a:ext cx="184578" cy="1490041"/>
          </a:xfrm>
          <a:prstGeom prst="straightConnector1">
            <a:avLst/>
          </a:prstGeom>
          <a:ln w="19050">
            <a:solidFill>
              <a:schemeClr val="accent2">
                <a:lumMod val="50000"/>
              </a:schemeClr>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6A351442-3CFE-44C3-AB43-E7546D79322B}"/>
              </a:ext>
            </a:extLst>
          </p:cNvPr>
          <p:cNvCxnSpPr>
            <a:cxnSpLocks/>
          </p:cNvCxnSpPr>
          <p:nvPr/>
        </p:nvCxnSpPr>
        <p:spPr>
          <a:xfrm flipH="1">
            <a:off x="3890367" y="4099642"/>
            <a:ext cx="9290" cy="1522403"/>
          </a:xfrm>
          <a:prstGeom prst="straightConnector1">
            <a:avLst/>
          </a:prstGeom>
          <a:ln w="19050">
            <a:solidFill>
              <a:schemeClr val="accent2">
                <a:lumMod val="50000"/>
              </a:schemeClr>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E282E81D-84EB-4B26-8DA9-0AE985B1B44E}"/>
              </a:ext>
            </a:extLst>
          </p:cNvPr>
          <p:cNvCxnSpPr>
            <a:cxnSpLocks/>
          </p:cNvCxnSpPr>
          <p:nvPr/>
        </p:nvCxnSpPr>
        <p:spPr>
          <a:xfrm>
            <a:off x="3899657" y="4124084"/>
            <a:ext cx="184578" cy="1490041"/>
          </a:xfrm>
          <a:prstGeom prst="straightConnector1">
            <a:avLst/>
          </a:prstGeom>
          <a:ln w="19050">
            <a:solidFill>
              <a:schemeClr val="accent2">
                <a:lumMod val="50000"/>
              </a:schemeClr>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pic>
        <p:nvPicPr>
          <p:cNvPr id="143" name="图片 142">
            <a:extLst>
              <a:ext uri="{FF2B5EF4-FFF2-40B4-BE49-F238E27FC236}">
                <a16:creationId xmlns:a16="http://schemas.microsoft.com/office/drawing/2014/main" id="{49A22EC0-E4D2-40E8-BAB2-F0631D4BCE63}"/>
              </a:ext>
            </a:extLst>
          </p:cNvPr>
          <p:cNvPicPr>
            <a:picLocks noChangeAspect="1"/>
          </p:cNvPicPr>
          <p:nvPr/>
        </p:nvPicPr>
        <p:blipFill>
          <a:blip r:embed="rId3"/>
          <a:stretch>
            <a:fillRect/>
          </a:stretch>
        </p:blipFill>
        <p:spPr>
          <a:xfrm>
            <a:off x="564995" y="3921592"/>
            <a:ext cx="727302" cy="369333"/>
          </a:xfrm>
          <a:prstGeom prst="rect">
            <a:avLst/>
          </a:prstGeom>
        </p:spPr>
      </p:pic>
      <p:pic>
        <p:nvPicPr>
          <p:cNvPr id="144" name="图片 143">
            <a:extLst>
              <a:ext uri="{FF2B5EF4-FFF2-40B4-BE49-F238E27FC236}">
                <a16:creationId xmlns:a16="http://schemas.microsoft.com/office/drawing/2014/main" id="{FF180EEA-A42C-4899-99F4-174DF0CA82D1}"/>
              </a:ext>
            </a:extLst>
          </p:cNvPr>
          <p:cNvPicPr>
            <a:picLocks noChangeAspect="1"/>
          </p:cNvPicPr>
          <p:nvPr/>
        </p:nvPicPr>
        <p:blipFill>
          <a:blip r:embed="rId4"/>
          <a:stretch>
            <a:fillRect/>
          </a:stretch>
        </p:blipFill>
        <p:spPr>
          <a:xfrm>
            <a:off x="4677040" y="3793896"/>
            <a:ext cx="934215" cy="452510"/>
          </a:xfrm>
          <a:prstGeom prst="rect">
            <a:avLst/>
          </a:prstGeom>
        </p:spPr>
      </p:pic>
      <p:sp>
        <p:nvSpPr>
          <p:cNvPr id="145" name="desktop-computer_5088">
            <a:extLst>
              <a:ext uri="{FF2B5EF4-FFF2-40B4-BE49-F238E27FC236}">
                <a16:creationId xmlns:a16="http://schemas.microsoft.com/office/drawing/2014/main" id="{CCB5B40A-F4BE-4106-96FB-99FAFD65865E}"/>
              </a:ext>
            </a:extLst>
          </p:cNvPr>
          <p:cNvSpPr>
            <a:spLocks noChangeAspect="1"/>
          </p:cNvSpPr>
          <p:nvPr/>
        </p:nvSpPr>
        <p:spPr>
          <a:xfrm>
            <a:off x="2301314" y="1803530"/>
            <a:ext cx="1349501" cy="983727"/>
          </a:xfrm>
          <a:custGeom>
            <a:avLst/>
            <a:gdLst>
              <a:gd name="T0" fmla="*/ 344 w 459"/>
              <a:gd name="T1" fmla="*/ 93 h 335"/>
              <a:gd name="T2" fmla="*/ 431 w 459"/>
              <a:gd name="T3" fmla="*/ 79 h 335"/>
              <a:gd name="T4" fmla="*/ 431 w 459"/>
              <a:gd name="T5" fmla="*/ 102 h 335"/>
              <a:gd name="T6" fmla="*/ 344 w 459"/>
              <a:gd name="T7" fmla="*/ 115 h 335"/>
              <a:gd name="T8" fmla="*/ 431 w 459"/>
              <a:gd name="T9" fmla="*/ 102 h 335"/>
              <a:gd name="T10" fmla="*/ 344 w 459"/>
              <a:gd name="T11" fmla="*/ 40 h 335"/>
              <a:gd name="T12" fmla="*/ 431 w 459"/>
              <a:gd name="T13" fmla="*/ 70 h 335"/>
              <a:gd name="T14" fmla="*/ 459 w 459"/>
              <a:gd name="T15" fmla="*/ 9 h 335"/>
              <a:gd name="T16" fmla="*/ 450 w 459"/>
              <a:gd name="T17" fmla="*/ 335 h 335"/>
              <a:gd name="T18" fmla="*/ 316 w 459"/>
              <a:gd name="T19" fmla="*/ 326 h 335"/>
              <a:gd name="T20" fmla="*/ 325 w 459"/>
              <a:gd name="T21" fmla="*/ 0 h 335"/>
              <a:gd name="T22" fmla="*/ 459 w 459"/>
              <a:gd name="T23" fmla="*/ 9 h 335"/>
              <a:gd name="T24" fmla="*/ 334 w 459"/>
              <a:gd name="T25" fmla="*/ 17 h 335"/>
              <a:gd name="T26" fmla="*/ 442 w 459"/>
              <a:gd name="T27" fmla="*/ 318 h 335"/>
              <a:gd name="T28" fmla="*/ 431 w 459"/>
              <a:gd name="T29" fmla="*/ 124 h 335"/>
              <a:gd name="T30" fmla="*/ 344 w 459"/>
              <a:gd name="T31" fmla="*/ 137 h 335"/>
              <a:gd name="T32" fmla="*/ 431 w 459"/>
              <a:gd name="T33" fmla="*/ 124 h 335"/>
              <a:gd name="T34" fmla="*/ 389 w 459"/>
              <a:gd name="T35" fmla="*/ 252 h 335"/>
              <a:gd name="T36" fmla="*/ 389 w 459"/>
              <a:gd name="T37" fmla="*/ 196 h 335"/>
              <a:gd name="T38" fmla="*/ 407 w 459"/>
              <a:gd name="T39" fmla="*/ 224 h 335"/>
              <a:gd name="T40" fmla="*/ 371 w 459"/>
              <a:gd name="T41" fmla="*/ 224 h 335"/>
              <a:gd name="T42" fmla="*/ 407 w 459"/>
              <a:gd name="T43" fmla="*/ 224 h 335"/>
              <a:gd name="T44" fmla="*/ 292 w 459"/>
              <a:gd name="T45" fmla="*/ 241 h 335"/>
              <a:gd name="T46" fmla="*/ 176 w 459"/>
              <a:gd name="T47" fmla="*/ 261 h 335"/>
              <a:gd name="T48" fmla="*/ 205 w 459"/>
              <a:gd name="T49" fmla="*/ 320 h 335"/>
              <a:gd name="T50" fmla="*/ 117 w 459"/>
              <a:gd name="T51" fmla="*/ 320 h 335"/>
              <a:gd name="T52" fmla="*/ 87 w 459"/>
              <a:gd name="T53" fmla="*/ 300 h 335"/>
              <a:gd name="T54" fmla="*/ 20 w 459"/>
              <a:gd name="T55" fmla="*/ 261 h 335"/>
              <a:gd name="T56" fmla="*/ 0 w 459"/>
              <a:gd name="T57" fmla="*/ 61 h 335"/>
              <a:gd name="T58" fmla="*/ 273 w 459"/>
              <a:gd name="T59" fmla="*/ 41 h 335"/>
              <a:gd name="T60" fmla="*/ 164 w 459"/>
              <a:gd name="T61" fmla="*/ 237 h 335"/>
              <a:gd name="T62" fmla="*/ 131 w 459"/>
              <a:gd name="T63" fmla="*/ 237 h 335"/>
              <a:gd name="T64" fmla="*/ 164 w 459"/>
              <a:gd name="T65" fmla="*/ 237 h 335"/>
              <a:gd name="T66" fmla="*/ 21 w 459"/>
              <a:gd name="T67" fmla="*/ 62 h 335"/>
              <a:gd name="T68" fmla="*/ 272 w 459"/>
              <a:gd name="T69" fmla="*/ 214 h 335"/>
              <a:gd name="T70" fmla="*/ 272 w 459"/>
              <a:gd name="T71" fmla="*/ 62 h 335"/>
              <a:gd name="T72" fmla="*/ 137 w 459"/>
              <a:gd name="T73" fmla="*/ 237 h 335"/>
              <a:gd name="T74" fmla="*/ 158 w 459"/>
              <a:gd name="T75" fmla="*/ 23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9" h="335">
                <a:moveTo>
                  <a:pt x="431" y="93"/>
                </a:moveTo>
                <a:lnTo>
                  <a:pt x="344" y="93"/>
                </a:lnTo>
                <a:lnTo>
                  <a:pt x="344" y="79"/>
                </a:lnTo>
                <a:lnTo>
                  <a:pt x="431" y="79"/>
                </a:lnTo>
                <a:lnTo>
                  <a:pt x="431" y="93"/>
                </a:lnTo>
                <a:close/>
                <a:moveTo>
                  <a:pt x="431" y="102"/>
                </a:moveTo>
                <a:lnTo>
                  <a:pt x="344" y="102"/>
                </a:lnTo>
                <a:lnTo>
                  <a:pt x="344" y="115"/>
                </a:lnTo>
                <a:lnTo>
                  <a:pt x="431" y="115"/>
                </a:lnTo>
                <a:lnTo>
                  <a:pt x="431" y="102"/>
                </a:lnTo>
                <a:close/>
                <a:moveTo>
                  <a:pt x="431" y="40"/>
                </a:moveTo>
                <a:lnTo>
                  <a:pt x="344" y="40"/>
                </a:lnTo>
                <a:lnTo>
                  <a:pt x="344" y="70"/>
                </a:lnTo>
                <a:lnTo>
                  <a:pt x="431" y="70"/>
                </a:lnTo>
                <a:lnTo>
                  <a:pt x="431" y="40"/>
                </a:lnTo>
                <a:close/>
                <a:moveTo>
                  <a:pt x="459" y="9"/>
                </a:moveTo>
                <a:lnTo>
                  <a:pt x="459" y="326"/>
                </a:lnTo>
                <a:cubicBezTo>
                  <a:pt x="459" y="331"/>
                  <a:pt x="455" y="335"/>
                  <a:pt x="450" y="335"/>
                </a:cubicBezTo>
                <a:lnTo>
                  <a:pt x="325" y="335"/>
                </a:lnTo>
                <a:cubicBezTo>
                  <a:pt x="320" y="335"/>
                  <a:pt x="316" y="331"/>
                  <a:pt x="316" y="326"/>
                </a:cubicBezTo>
                <a:lnTo>
                  <a:pt x="316" y="9"/>
                </a:lnTo>
                <a:cubicBezTo>
                  <a:pt x="316" y="4"/>
                  <a:pt x="320" y="0"/>
                  <a:pt x="325" y="0"/>
                </a:cubicBezTo>
                <a:lnTo>
                  <a:pt x="450" y="0"/>
                </a:lnTo>
                <a:cubicBezTo>
                  <a:pt x="455" y="0"/>
                  <a:pt x="459" y="4"/>
                  <a:pt x="459" y="9"/>
                </a:cubicBezTo>
                <a:close/>
                <a:moveTo>
                  <a:pt x="442" y="17"/>
                </a:moveTo>
                <a:lnTo>
                  <a:pt x="334" y="17"/>
                </a:lnTo>
                <a:lnTo>
                  <a:pt x="334" y="318"/>
                </a:lnTo>
                <a:lnTo>
                  <a:pt x="442" y="318"/>
                </a:lnTo>
                <a:lnTo>
                  <a:pt x="442" y="17"/>
                </a:lnTo>
                <a:close/>
                <a:moveTo>
                  <a:pt x="431" y="124"/>
                </a:moveTo>
                <a:lnTo>
                  <a:pt x="344" y="124"/>
                </a:lnTo>
                <a:lnTo>
                  <a:pt x="344" y="137"/>
                </a:lnTo>
                <a:lnTo>
                  <a:pt x="431" y="137"/>
                </a:lnTo>
                <a:lnTo>
                  <a:pt x="431" y="124"/>
                </a:lnTo>
                <a:close/>
                <a:moveTo>
                  <a:pt x="417" y="224"/>
                </a:moveTo>
                <a:cubicBezTo>
                  <a:pt x="417" y="239"/>
                  <a:pt x="404" y="252"/>
                  <a:pt x="389" y="252"/>
                </a:cubicBezTo>
                <a:cubicBezTo>
                  <a:pt x="374" y="252"/>
                  <a:pt x="361" y="239"/>
                  <a:pt x="361" y="224"/>
                </a:cubicBezTo>
                <a:cubicBezTo>
                  <a:pt x="361" y="209"/>
                  <a:pt x="374" y="196"/>
                  <a:pt x="389" y="196"/>
                </a:cubicBezTo>
                <a:cubicBezTo>
                  <a:pt x="404" y="196"/>
                  <a:pt x="417" y="209"/>
                  <a:pt x="417" y="224"/>
                </a:cubicBezTo>
                <a:close/>
                <a:moveTo>
                  <a:pt x="407" y="224"/>
                </a:moveTo>
                <a:cubicBezTo>
                  <a:pt x="407" y="214"/>
                  <a:pt x="399" y="206"/>
                  <a:pt x="389" y="206"/>
                </a:cubicBezTo>
                <a:cubicBezTo>
                  <a:pt x="379" y="206"/>
                  <a:pt x="371" y="214"/>
                  <a:pt x="371" y="224"/>
                </a:cubicBezTo>
                <a:cubicBezTo>
                  <a:pt x="371" y="234"/>
                  <a:pt x="379" y="242"/>
                  <a:pt x="389" y="242"/>
                </a:cubicBezTo>
                <a:cubicBezTo>
                  <a:pt x="399" y="242"/>
                  <a:pt x="407" y="234"/>
                  <a:pt x="407" y="224"/>
                </a:cubicBezTo>
                <a:close/>
                <a:moveTo>
                  <a:pt x="292" y="61"/>
                </a:moveTo>
                <a:lnTo>
                  <a:pt x="292" y="241"/>
                </a:lnTo>
                <a:cubicBezTo>
                  <a:pt x="292" y="252"/>
                  <a:pt x="284" y="261"/>
                  <a:pt x="273" y="261"/>
                </a:cubicBezTo>
                <a:lnTo>
                  <a:pt x="176" y="261"/>
                </a:lnTo>
                <a:cubicBezTo>
                  <a:pt x="176" y="261"/>
                  <a:pt x="170" y="300"/>
                  <a:pt x="205" y="300"/>
                </a:cubicBezTo>
                <a:lnTo>
                  <a:pt x="205" y="320"/>
                </a:lnTo>
                <a:lnTo>
                  <a:pt x="176" y="320"/>
                </a:lnTo>
                <a:lnTo>
                  <a:pt x="117" y="320"/>
                </a:lnTo>
                <a:lnTo>
                  <a:pt x="87" y="320"/>
                </a:lnTo>
                <a:lnTo>
                  <a:pt x="87" y="300"/>
                </a:lnTo>
                <a:cubicBezTo>
                  <a:pt x="121" y="300"/>
                  <a:pt x="117" y="261"/>
                  <a:pt x="117" y="261"/>
                </a:cubicBezTo>
                <a:lnTo>
                  <a:pt x="20" y="261"/>
                </a:lnTo>
                <a:cubicBezTo>
                  <a:pt x="9" y="261"/>
                  <a:pt x="0" y="252"/>
                  <a:pt x="0" y="241"/>
                </a:cubicBezTo>
                <a:lnTo>
                  <a:pt x="0" y="61"/>
                </a:lnTo>
                <a:cubicBezTo>
                  <a:pt x="0" y="50"/>
                  <a:pt x="9" y="41"/>
                  <a:pt x="20" y="41"/>
                </a:cubicBezTo>
                <a:lnTo>
                  <a:pt x="273" y="41"/>
                </a:lnTo>
                <a:cubicBezTo>
                  <a:pt x="284" y="41"/>
                  <a:pt x="292" y="50"/>
                  <a:pt x="292" y="61"/>
                </a:cubicBezTo>
                <a:close/>
                <a:moveTo>
                  <a:pt x="164" y="237"/>
                </a:moveTo>
                <a:cubicBezTo>
                  <a:pt x="164" y="227"/>
                  <a:pt x="157" y="220"/>
                  <a:pt x="148" y="220"/>
                </a:cubicBezTo>
                <a:cubicBezTo>
                  <a:pt x="138" y="220"/>
                  <a:pt x="131" y="227"/>
                  <a:pt x="131" y="237"/>
                </a:cubicBezTo>
                <a:cubicBezTo>
                  <a:pt x="131" y="246"/>
                  <a:pt x="138" y="253"/>
                  <a:pt x="148" y="253"/>
                </a:cubicBezTo>
                <a:cubicBezTo>
                  <a:pt x="157" y="253"/>
                  <a:pt x="164" y="246"/>
                  <a:pt x="164" y="237"/>
                </a:cubicBezTo>
                <a:close/>
                <a:moveTo>
                  <a:pt x="272" y="62"/>
                </a:moveTo>
                <a:lnTo>
                  <a:pt x="21" y="62"/>
                </a:lnTo>
                <a:lnTo>
                  <a:pt x="21" y="214"/>
                </a:lnTo>
                <a:lnTo>
                  <a:pt x="272" y="214"/>
                </a:lnTo>
                <a:lnTo>
                  <a:pt x="272" y="214"/>
                </a:lnTo>
                <a:lnTo>
                  <a:pt x="272" y="62"/>
                </a:lnTo>
                <a:close/>
                <a:moveTo>
                  <a:pt x="148" y="226"/>
                </a:moveTo>
                <a:cubicBezTo>
                  <a:pt x="142" y="226"/>
                  <a:pt x="137" y="231"/>
                  <a:pt x="137" y="237"/>
                </a:cubicBezTo>
                <a:cubicBezTo>
                  <a:pt x="137" y="242"/>
                  <a:pt x="142" y="247"/>
                  <a:pt x="148" y="247"/>
                </a:cubicBezTo>
                <a:cubicBezTo>
                  <a:pt x="154" y="247"/>
                  <a:pt x="158" y="242"/>
                  <a:pt x="158" y="237"/>
                </a:cubicBezTo>
                <a:cubicBezTo>
                  <a:pt x="158" y="231"/>
                  <a:pt x="154" y="226"/>
                  <a:pt x="148" y="22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矩形 145">
            <a:extLst>
              <a:ext uri="{FF2B5EF4-FFF2-40B4-BE49-F238E27FC236}">
                <a16:creationId xmlns:a16="http://schemas.microsoft.com/office/drawing/2014/main" id="{1F9DFA8D-02ED-452D-AB29-D89C02715126}"/>
              </a:ext>
            </a:extLst>
          </p:cNvPr>
          <p:cNvSpPr/>
          <p:nvPr/>
        </p:nvSpPr>
        <p:spPr>
          <a:xfrm>
            <a:off x="276422" y="3374082"/>
            <a:ext cx="2671821" cy="1116500"/>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47" name="连接符: 肘形 146">
            <a:extLst>
              <a:ext uri="{FF2B5EF4-FFF2-40B4-BE49-F238E27FC236}">
                <a16:creationId xmlns:a16="http://schemas.microsoft.com/office/drawing/2014/main" id="{0B989EB0-FF9C-4B0D-9267-60B2FFE8CEC1}"/>
              </a:ext>
            </a:extLst>
          </p:cNvPr>
          <p:cNvCxnSpPr>
            <a:cxnSpLocks/>
            <a:stCxn id="146" idx="0"/>
            <a:endCxn id="148" idx="1"/>
          </p:cNvCxnSpPr>
          <p:nvPr/>
        </p:nvCxnSpPr>
        <p:spPr>
          <a:xfrm rot="5400000" flipH="1" flipV="1">
            <a:off x="1197374" y="2679885"/>
            <a:ext cx="1109156" cy="279238"/>
          </a:xfrm>
          <a:prstGeom prst="bentConnector2">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48" name="矩形 147">
            <a:extLst>
              <a:ext uri="{FF2B5EF4-FFF2-40B4-BE49-F238E27FC236}">
                <a16:creationId xmlns:a16="http://schemas.microsoft.com/office/drawing/2014/main" id="{BDC0983D-5EB2-45B0-993F-E6BFA7894A1A}"/>
              </a:ext>
            </a:extLst>
          </p:cNvPr>
          <p:cNvSpPr/>
          <p:nvPr/>
        </p:nvSpPr>
        <p:spPr>
          <a:xfrm>
            <a:off x="1891571" y="1634062"/>
            <a:ext cx="2168986" cy="1261727"/>
          </a:xfrm>
          <a:prstGeom prst="rect">
            <a:avLst/>
          </a:prstGeom>
          <a:noFill/>
          <a:ln w="317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9" name="矩形 148">
            <a:extLst>
              <a:ext uri="{FF2B5EF4-FFF2-40B4-BE49-F238E27FC236}">
                <a16:creationId xmlns:a16="http://schemas.microsoft.com/office/drawing/2014/main" id="{40B90815-9995-471A-A934-50DCD4C0D818}"/>
              </a:ext>
            </a:extLst>
          </p:cNvPr>
          <p:cNvSpPr/>
          <p:nvPr/>
        </p:nvSpPr>
        <p:spPr>
          <a:xfrm>
            <a:off x="3390890" y="3381425"/>
            <a:ext cx="2266723" cy="1109158"/>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50" name="连接符: 肘形 149">
            <a:extLst>
              <a:ext uri="{FF2B5EF4-FFF2-40B4-BE49-F238E27FC236}">
                <a16:creationId xmlns:a16="http://schemas.microsoft.com/office/drawing/2014/main" id="{E041D163-D79B-4416-8F10-2DB7532F3F7C}"/>
              </a:ext>
            </a:extLst>
          </p:cNvPr>
          <p:cNvCxnSpPr>
            <a:cxnSpLocks/>
            <a:stCxn id="149" idx="0"/>
            <a:endCxn id="148" idx="3"/>
          </p:cNvCxnSpPr>
          <p:nvPr/>
        </p:nvCxnSpPr>
        <p:spPr>
          <a:xfrm rot="16200000" flipV="1">
            <a:off x="3734156" y="2591328"/>
            <a:ext cx="1116499" cy="463695"/>
          </a:xfrm>
          <a:prstGeom prst="bentConnector2">
            <a:avLst/>
          </a:prstGeom>
          <a:ln w="25400">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51" name="连接符: 肘形 150">
            <a:extLst>
              <a:ext uri="{FF2B5EF4-FFF2-40B4-BE49-F238E27FC236}">
                <a16:creationId xmlns:a16="http://schemas.microsoft.com/office/drawing/2014/main" id="{8B0ABF11-3EE1-45C3-BEF8-CB9F2E6C4C69}"/>
              </a:ext>
            </a:extLst>
          </p:cNvPr>
          <p:cNvCxnSpPr>
            <a:cxnSpLocks/>
          </p:cNvCxnSpPr>
          <p:nvPr/>
        </p:nvCxnSpPr>
        <p:spPr>
          <a:xfrm rot="16200000" flipH="1">
            <a:off x="3766161" y="2366292"/>
            <a:ext cx="1324939" cy="736147"/>
          </a:xfrm>
          <a:prstGeom prst="bentConnector3">
            <a:avLst>
              <a:gd name="adj1" fmla="val -1761"/>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52" name="文本框 151">
            <a:extLst>
              <a:ext uri="{FF2B5EF4-FFF2-40B4-BE49-F238E27FC236}">
                <a16:creationId xmlns:a16="http://schemas.microsoft.com/office/drawing/2014/main" id="{A975C954-1E0C-45D8-8878-7F9DE5BF28D1}"/>
              </a:ext>
            </a:extLst>
          </p:cNvPr>
          <p:cNvSpPr txBox="1"/>
          <p:nvPr/>
        </p:nvSpPr>
        <p:spPr>
          <a:xfrm>
            <a:off x="2248598" y="1251996"/>
            <a:ext cx="1454932"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b="1" dirty="0"/>
              <a:t>Control Unit</a:t>
            </a:r>
            <a:endParaRPr lang="zh-CN" altLang="en-US" b="1" dirty="0"/>
          </a:p>
        </p:txBody>
      </p:sp>
      <p:sp>
        <p:nvSpPr>
          <p:cNvPr id="153" name="文本框 152">
            <a:extLst>
              <a:ext uri="{FF2B5EF4-FFF2-40B4-BE49-F238E27FC236}">
                <a16:creationId xmlns:a16="http://schemas.microsoft.com/office/drawing/2014/main" id="{196AA087-8A27-4ECF-AD63-952A4CBFE20B}"/>
              </a:ext>
            </a:extLst>
          </p:cNvPr>
          <p:cNvSpPr txBox="1"/>
          <p:nvPr/>
        </p:nvSpPr>
        <p:spPr>
          <a:xfrm>
            <a:off x="651630" y="2886141"/>
            <a:ext cx="874076"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dirty="0"/>
              <a:t>Trigger</a:t>
            </a:r>
            <a:endParaRPr lang="zh-CN" altLang="en-US" dirty="0"/>
          </a:p>
        </p:txBody>
      </p:sp>
      <p:sp>
        <p:nvSpPr>
          <p:cNvPr id="154" name="文本框 153">
            <a:extLst>
              <a:ext uri="{FF2B5EF4-FFF2-40B4-BE49-F238E27FC236}">
                <a16:creationId xmlns:a16="http://schemas.microsoft.com/office/drawing/2014/main" id="{8D6CF44D-0AD8-4ABA-ABA2-10B2477EB626}"/>
              </a:ext>
            </a:extLst>
          </p:cNvPr>
          <p:cNvSpPr txBox="1"/>
          <p:nvPr/>
        </p:nvSpPr>
        <p:spPr>
          <a:xfrm>
            <a:off x="3664507" y="2958609"/>
            <a:ext cx="874076"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dirty="0"/>
              <a:t>Trigger</a:t>
            </a:r>
            <a:endParaRPr lang="zh-CN" altLang="en-US" dirty="0"/>
          </a:p>
        </p:txBody>
      </p:sp>
      <p:sp>
        <p:nvSpPr>
          <p:cNvPr id="155" name="文本框 154">
            <a:extLst>
              <a:ext uri="{FF2B5EF4-FFF2-40B4-BE49-F238E27FC236}">
                <a16:creationId xmlns:a16="http://schemas.microsoft.com/office/drawing/2014/main" id="{8ADEAE49-DD61-4016-B03A-FE2EC8ABD5DC}"/>
              </a:ext>
            </a:extLst>
          </p:cNvPr>
          <p:cNvSpPr txBox="1"/>
          <p:nvPr/>
        </p:nvSpPr>
        <p:spPr>
          <a:xfrm>
            <a:off x="4686261" y="2415262"/>
            <a:ext cx="1081584"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pPr algn="ctr"/>
            <a:r>
              <a:rPr lang="en-US" altLang="zh-CN" dirty="0"/>
              <a:t>Receiver</a:t>
            </a:r>
            <a:endParaRPr lang="zh-CN" altLang="en-US" dirty="0"/>
          </a:p>
        </p:txBody>
      </p:sp>
      <p:sp>
        <p:nvSpPr>
          <p:cNvPr id="156" name="文本框 155">
            <a:extLst>
              <a:ext uri="{FF2B5EF4-FFF2-40B4-BE49-F238E27FC236}">
                <a16:creationId xmlns:a16="http://schemas.microsoft.com/office/drawing/2014/main" id="{E7003D1B-D5C9-44A4-9CCD-52FC8D3E4B80}"/>
              </a:ext>
            </a:extLst>
          </p:cNvPr>
          <p:cNvSpPr txBox="1"/>
          <p:nvPr/>
        </p:nvSpPr>
        <p:spPr>
          <a:xfrm>
            <a:off x="294919" y="3415991"/>
            <a:ext cx="1526024" cy="338554"/>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sz="1600" dirty="0"/>
              <a:t>Nd: </a:t>
            </a:r>
            <a:r>
              <a:rPr lang="en-US" altLang="zh-CN" sz="1600" dirty="0" err="1"/>
              <a:t>Yag</a:t>
            </a:r>
            <a:r>
              <a:rPr lang="en-US" altLang="zh-CN" sz="1600" dirty="0"/>
              <a:t> Laser</a:t>
            </a:r>
            <a:endParaRPr lang="zh-CN" altLang="en-US" sz="1600" dirty="0"/>
          </a:p>
        </p:txBody>
      </p:sp>
      <p:sp>
        <p:nvSpPr>
          <p:cNvPr id="157" name="文本框 156">
            <a:extLst>
              <a:ext uri="{FF2B5EF4-FFF2-40B4-BE49-F238E27FC236}">
                <a16:creationId xmlns:a16="http://schemas.microsoft.com/office/drawing/2014/main" id="{14091B24-C440-4098-86DD-2B4616D00AE2}"/>
              </a:ext>
            </a:extLst>
          </p:cNvPr>
          <p:cNvSpPr txBox="1"/>
          <p:nvPr/>
        </p:nvSpPr>
        <p:spPr>
          <a:xfrm>
            <a:off x="1667863" y="3415991"/>
            <a:ext cx="1344299" cy="338554"/>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sz="1600" dirty="0"/>
              <a:t>Galvanometer</a:t>
            </a:r>
            <a:endParaRPr lang="zh-CN" altLang="en-US" sz="1600" dirty="0"/>
          </a:p>
        </p:txBody>
      </p:sp>
      <p:sp>
        <p:nvSpPr>
          <p:cNvPr id="158" name="文本框 157">
            <a:extLst>
              <a:ext uri="{FF2B5EF4-FFF2-40B4-BE49-F238E27FC236}">
                <a16:creationId xmlns:a16="http://schemas.microsoft.com/office/drawing/2014/main" id="{CB8B85CF-7049-4D3F-B7FE-D871F52F9D18}"/>
              </a:ext>
            </a:extLst>
          </p:cNvPr>
          <p:cNvSpPr txBox="1"/>
          <p:nvPr/>
        </p:nvSpPr>
        <p:spPr>
          <a:xfrm>
            <a:off x="3367616" y="3415991"/>
            <a:ext cx="1344299" cy="338554"/>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sz="1600"/>
              <a:t>Galvanometer</a:t>
            </a:r>
            <a:endParaRPr lang="zh-CN" altLang="en-US" sz="1600" dirty="0"/>
          </a:p>
        </p:txBody>
      </p:sp>
      <p:sp>
        <p:nvSpPr>
          <p:cNvPr id="159" name="文本框 158">
            <a:extLst>
              <a:ext uri="{FF2B5EF4-FFF2-40B4-BE49-F238E27FC236}">
                <a16:creationId xmlns:a16="http://schemas.microsoft.com/office/drawing/2014/main" id="{4CB91C8A-575F-4038-80F8-A004F6903B59}"/>
              </a:ext>
            </a:extLst>
          </p:cNvPr>
          <p:cNvSpPr txBox="1"/>
          <p:nvPr/>
        </p:nvSpPr>
        <p:spPr>
          <a:xfrm>
            <a:off x="4892751" y="3415991"/>
            <a:ext cx="634233" cy="338554"/>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sz="1600" dirty="0"/>
              <a:t>LDV</a:t>
            </a:r>
            <a:endParaRPr lang="zh-CN" altLang="en-US" sz="1600" dirty="0"/>
          </a:p>
        </p:txBody>
      </p:sp>
      <p:sp>
        <p:nvSpPr>
          <p:cNvPr id="160" name="文本框 159">
            <a:extLst>
              <a:ext uri="{FF2B5EF4-FFF2-40B4-BE49-F238E27FC236}">
                <a16:creationId xmlns:a16="http://schemas.microsoft.com/office/drawing/2014/main" id="{875E2FE5-85D0-42CA-B37C-020467B860F3}"/>
              </a:ext>
            </a:extLst>
          </p:cNvPr>
          <p:cNvSpPr txBox="1"/>
          <p:nvPr/>
        </p:nvSpPr>
        <p:spPr>
          <a:xfrm>
            <a:off x="232073" y="4530590"/>
            <a:ext cx="1695760" cy="369332"/>
          </a:xfrm>
          <a:prstGeom prst="rect">
            <a:avLst/>
          </a:prstGeom>
          <a:noFill/>
        </p:spPr>
        <p:txBody>
          <a:bodyPr wrap="square" rtlCol="0">
            <a:spAutoFit/>
          </a:bodyPr>
          <a:lstStyle>
            <a:defPPr>
              <a:defRPr lang="zh-CN"/>
            </a:defPPr>
            <a:lvl1pPr>
              <a:defRPr sz="1600">
                <a:latin typeface="Times New Roman" panose="02020603050405020304" pitchFamily="18" charset="0"/>
                <a:cs typeface="Times New Roman" panose="02020603050405020304" pitchFamily="18" charset="0"/>
              </a:defRPr>
            </a:lvl1pPr>
          </a:lstStyle>
          <a:p>
            <a:r>
              <a:rPr lang="en-US" altLang="zh-CN" sz="1800" b="1" dirty="0"/>
              <a:t>Excitation Unit</a:t>
            </a:r>
            <a:endParaRPr lang="zh-CN" altLang="en-US" sz="1800" b="1" dirty="0"/>
          </a:p>
        </p:txBody>
      </p:sp>
      <p:sp>
        <p:nvSpPr>
          <p:cNvPr id="186" name="矩形 185">
            <a:extLst>
              <a:ext uri="{FF2B5EF4-FFF2-40B4-BE49-F238E27FC236}">
                <a16:creationId xmlns:a16="http://schemas.microsoft.com/office/drawing/2014/main" id="{5D54D97C-9793-41AC-A133-719DE2BA106E}"/>
              </a:ext>
            </a:extLst>
          </p:cNvPr>
          <p:cNvSpPr/>
          <p:nvPr/>
        </p:nvSpPr>
        <p:spPr>
          <a:xfrm>
            <a:off x="125770" y="787552"/>
            <a:ext cx="5889172" cy="400110"/>
          </a:xfrm>
          <a:prstGeom prst="rect">
            <a:avLst/>
          </a:prstGeom>
          <a:solidFill>
            <a:schemeClr val="accent5">
              <a:lumMod val="20000"/>
              <a:lumOff val="80000"/>
            </a:schemeClr>
          </a:solid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Schematic diagram of the laser ultrasonic system</a:t>
            </a:r>
            <a:endParaRPr lang="zh-CN" altLang="en-US" sz="2000" b="1" dirty="0">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5B299356-9221-4B2E-B62E-83ED98B54FEB}"/>
              </a:ext>
            </a:extLst>
          </p:cNvPr>
          <p:cNvSpPr/>
          <p:nvPr/>
        </p:nvSpPr>
        <p:spPr>
          <a:xfrm>
            <a:off x="6176950" y="789335"/>
            <a:ext cx="5825951" cy="400110"/>
          </a:xfrm>
          <a:prstGeom prst="rect">
            <a:avLst/>
          </a:prstGeom>
          <a:solidFill>
            <a:schemeClr val="accent2">
              <a:lumMod val="20000"/>
              <a:lumOff val="80000"/>
            </a:schemeClr>
          </a:solidFill>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Control Unit - Damage localization</a:t>
            </a:r>
            <a:endParaRPr lang="zh-CN" altLang="en-US" sz="2000" b="1"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44401938-00B9-4DD6-8394-18D929E3052F}"/>
              </a:ext>
            </a:extLst>
          </p:cNvPr>
          <p:cNvSpPr/>
          <p:nvPr/>
        </p:nvSpPr>
        <p:spPr>
          <a:xfrm>
            <a:off x="7033702" y="3998422"/>
            <a:ext cx="3886200" cy="990547"/>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CF079156-2038-41C0-91C1-0CF4D66B00B8}"/>
              </a:ext>
            </a:extLst>
          </p:cNvPr>
          <p:cNvSpPr/>
          <p:nvPr/>
        </p:nvSpPr>
        <p:spPr>
          <a:xfrm>
            <a:off x="8051855" y="4354132"/>
            <a:ext cx="216000" cy="21600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5117A87F-8296-45E0-A9EE-F387E0B8E200}"/>
              </a:ext>
            </a:extLst>
          </p:cNvPr>
          <p:cNvSpPr/>
          <p:nvPr/>
        </p:nvSpPr>
        <p:spPr>
          <a:xfrm>
            <a:off x="9311952" y="4360109"/>
            <a:ext cx="216000" cy="216000"/>
          </a:xfrm>
          <a:prstGeom prst="ellipse">
            <a:avLst/>
          </a:prstGeom>
          <a:solidFill>
            <a:schemeClr val="tx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a:extLst>
              <a:ext uri="{FF2B5EF4-FFF2-40B4-BE49-F238E27FC236}">
                <a16:creationId xmlns:a16="http://schemas.microsoft.com/office/drawing/2014/main" id="{1D8425ED-7BD3-4BC2-A1F2-8A3ACBF02E6C}"/>
              </a:ext>
            </a:extLst>
          </p:cNvPr>
          <p:cNvCxnSpPr>
            <a:cxnSpLocks/>
            <a:endCxn id="15" idx="0"/>
          </p:cNvCxnSpPr>
          <p:nvPr/>
        </p:nvCxnSpPr>
        <p:spPr>
          <a:xfrm>
            <a:off x="8159855" y="3409587"/>
            <a:ext cx="0" cy="944545"/>
          </a:xfrm>
          <a:prstGeom prst="straightConnector1">
            <a:avLst/>
          </a:prstGeom>
          <a:ln w="1905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grpSp>
        <p:nvGrpSpPr>
          <p:cNvPr id="24" name="组合 23">
            <a:extLst>
              <a:ext uri="{FF2B5EF4-FFF2-40B4-BE49-F238E27FC236}">
                <a16:creationId xmlns:a16="http://schemas.microsoft.com/office/drawing/2014/main" id="{ECF5E4DF-AAB1-45F8-ABCC-3E34BD07458C}"/>
              </a:ext>
            </a:extLst>
          </p:cNvPr>
          <p:cNvGrpSpPr/>
          <p:nvPr/>
        </p:nvGrpSpPr>
        <p:grpSpPr>
          <a:xfrm>
            <a:off x="9075667" y="2641355"/>
            <a:ext cx="670639" cy="581499"/>
            <a:chOff x="9512374" y="1872229"/>
            <a:chExt cx="409890" cy="394526"/>
          </a:xfrm>
        </p:grpSpPr>
        <p:cxnSp>
          <p:nvCxnSpPr>
            <p:cNvPr id="105" name="直接连接符 104">
              <a:extLst>
                <a:ext uri="{FF2B5EF4-FFF2-40B4-BE49-F238E27FC236}">
                  <a16:creationId xmlns:a16="http://schemas.microsoft.com/office/drawing/2014/main" id="{EF407080-D1B3-4F83-9F52-0EE61769432E}"/>
                </a:ext>
              </a:extLst>
            </p:cNvPr>
            <p:cNvCxnSpPr/>
            <p:nvPr/>
          </p:nvCxnSpPr>
          <p:spPr>
            <a:xfrm>
              <a:off x="9570637" y="2071895"/>
              <a:ext cx="78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08" name="组合 107">
              <a:extLst>
                <a:ext uri="{FF2B5EF4-FFF2-40B4-BE49-F238E27FC236}">
                  <a16:creationId xmlns:a16="http://schemas.microsoft.com/office/drawing/2014/main" id="{4B218EFB-CCE0-43B5-BB34-BEF71DC1470B}"/>
                </a:ext>
              </a:extLst>
            </p:cNvPr>
            <p:cNvGrpSpPr/>
            <p:nvPr/>
          </p:nvGrpSpPr>
          <p:grpSpPr>
            <a:xfrm>
              <a:off x="9649422" y="1877035"/>
              <a:ext cx="47889" cy="389720"/>
              <a:chOff x="1114425" y="2705100"/>
              <a:chExt cx="98425" cy="387350"/>
            </a:xfrm>
          </p:grpSpPr>
          <p:cxnSp>
            <p:nvCxnSpPr>
              <p:cNvPr id="116" name="直接连接符 115">
                <a:extLst>
                  <a:ext uri="{FF2B5EF4-FFF2-40B4-BE49-F238E27FC236}">
                    <a16:creationId xmlns:a16="http://schemas.microsoft.com/office/drawing/2014/main" id="{4EFD8E2F-1DA1-4DC1-8E64-926899D1F56B}"/>
                  </a:ext>
                </a:extLst>
              </p:cNvPr>
              <p:cNvCxnSpPr/>
              <p:nvPr/>
            </p:nvCxnSpPr>
            <p:spPr>
              <a:xfrm>
                <a:off x="1114425" y="2898775"/>
                <a:ext cx="31750" cy="193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E8D78458-D8C2-4461-924E-DC56FDEB776B}"/>
                  </a:ext>
                </a:extLst>
              </p:cNvPr>
              <p:cNvCxnSpPr>
                <a:cxnSpLocks/>
              </p:cNvCxnSpPr>
              <p:nvPr/>
            </p:nvCxnSpPr>
            <p:spPr>
              <a:xfrm flipH="1">
                <a:off x="1149350" y="2898775"/>
                <a:ext cx="31750" cy="193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E6AA9C93-4CBF-4E21-96F9-F7CB353D110D}"/>
                  </a:ext>
                </a:extLst>
              </p:cNvPr>
              <p:cNvCxnSpPr>
                <a:cxnSpLocks/>
              </p:cNvCxnSpPr>
              <p:nvPr/>
            </p:nvCxnSpPr>
            <p:spPr>
              <a:xfrm flipH="1">
                <a:off x="1181100" y="2705100"/>
                <a:ext cx="31750" cy="193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11" name="直接连接符 110">
              <a:extLst>
                <a:ext uri="{FF2B5EF4-FFF2-40B4-BE49-F238E27FC236}">
                  <a16:creationId xmlns:a16="http://schemas.microsoft.com/office/drawing/2014/main" id="{9A0E7735-4059-4BD5-914C-5D9992F00169}"/>
                </a:ext>
              </a:extLst>
            </p:cNvPr>
            <p:cNvCxnSpPr>
              <a:cxnSpLocks/>
            </p:cNvCxnSpPr>
            <p:nvPr/>
          </p:nvCxnSpPr>
          <p:spPr>
            <a:xfrm>
              <a:off x="9782275" y="2067433"/>
              <a:ext cx="15448" cy="105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8848BFB7-FB63-47D7-808F-14914D917D98}"/>
                </a:ext>
              </a:extLst>
            </p:cNvPr>
            <p:cNvCxnSpPr>
              <a:cxnSpLocks/>
            </p:cNvCxnSpPr>
            <p:nvPr/>
          </p:nvCxnSpPr>
          <p:spPr>
            <a:xfrm>
              <a:off x="9697311" y="1872573"/>
              <a:ext cx="15448" cy="1948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7ED34178-CB89-4798-92A9-9B8499288E54}"/>
                </a:ext>
              </a:extLst>
            </p:cNvPr>
            <p:cNvCxnSpPr/>
            <p:nvPr/>
          </p:nvCxnSpPr>
          <p:spPr>
            <a:xfrm>
              <a:off x="9712759" y="2067433"/>
              <a:ext cx="6951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53D28210-A56E-48A2-8C17-A4D4A82D5BE7}"/>
                </a:ext>
              </a:extLst>
            </p:cNvPr>
            <p:cNvCxnSpPr>
              <a:cxnSpLocks/>
            </p:cNvCxnSpPr>
            <p:nvPr/>
          </p:nvCxnSpPr>
          <p:spPr>
            <a:xfrm flipH="1">
              <a:off x="9797723" y="2067432"/>
              <a:ext cx="15448" cy="105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EE6D0F15-8F2F-43FD-9C43-82494BEFAEB0}"/>
                </a:ext>
              </a:extLst>
            </p:cNvPr>
            <p:cNvCxnSpPr/>
            <p:nvPr/>
          </p:nvCxnSpPr>
          <p:spPr>
            <a:xfrm>
              <a:off x="9811902" y="2067432"/>
              <a:ext cx="78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4606F272-408E-4915-9BE6-DB43202DCAC9}"/>
                </a:ext>
              </a:extLst>
            </p:cNvPr>
            <p:cNvCxnSpPr>
              <a:cxnSpLocks/>
            </p:cNvCxnSpPr>
            <p:nvPr/>
          </p:nvCxnSpPr>
          <p:spPr>
            <a:xfrm>
              <a:off x="9891368" y="2066680"/>
              <a:ext cx="15448" cy="105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499A231F-67AB-473A-A5B8-EF029153634C}"/>
                </a:ext>
              </a:extLst>
            </p:cNvPr>
            <p:cNvCxnSpPr>
              <a:cxnSpLocks/>
            </p:cNvCxnSpPr>
            <p:nvPr/>
          </p:nvCxnSpPr>
          <p:spPr>
            <a:xfrm flipH="1">
              <a:off x="9906816" y="2066679"/>
              <a:ext cx="15448" cy="105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62DA6027-A69A-4B0A-80BF-EAAC17094DB9}"/>
                </a:ext>
              </a:extLst>
            </p:cNvPr>
            <p:cNvCxnSpPr>
              <a:cxnSpLocks/>
            </p:cNvCxnSpPr>
            <p:nvPr/>
          </p:nvCxnSpPr>
          <p:spPr>
            <a:xfrm flipV="1">
              <a:off x="9512374" y="1872592"/>
              <a:ext cx="26813" cy="2015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CE3F79CF-0407-4EC6-8D56-E330C402B82A}"/>
                </a:ext>
              </a:extLst>
            </p:cNvPr>
            <p:cNvCxnSpPr>
              <a:cxnSpLocks/>
            </p:cNvCxnSpPr>
            <p:nvPr/>
          </p:nvCxnSpPr>
          <p:spPr>
            <a:xfrm>
              <a:off x="9539741" y="1872229"/>
              <a:ext cx="26813" cy="2015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9" name="组合 128">
            <a:extLst>
              <a:ext uri="{FF2B5EF4-FFF2-40B4-BE49-F238E27FC236}">
                <a16:creationId xmlns:a16="http://schemas.microsoft.com/office/drawing/2014/main" id="{B47D2726-F007-4F87-9D28-6F5533456B73}"/>
              </a:ext>
            </a:extLst>
          </p:cNvPr>
          <p:cNvGrpSpPr/>
          <p:nvPr/>
        </p:nvGrpSpPr>
        <p:grpSpPr>
          <a:xfrm flipH="1">
            <a:off x="11018704" y="2629413"/>
            <a:ext cx="670639" cy="581499"/>
            <a:chOff x="9512374" y="1872229"/>
            <a:chExt cx="409890" cy="394526"/>
          </a:xfrm>
        </p:grpSpPr>
        <p:cxnSp>
          <p:nvCxnSpPr>
            <p:cNvPr id="130" name="直接连接符 129">
              <a:extLst>
                <a:ext uri="{FF2B5EF4-FFF2-40B4-BE49-F238E27FC236}">
                  <a16:creationId xmlns:a16="http://schemas.microsoft.com/office/drawing/2014/main" id="{3EAFB143-8EEE-42F6-8378-49C24BDFA43C}"/>
                </a:ext>
              </a:extLst>
            </p:cNvPr>
            <p:cNvCxnSpPr/>
            <p:nvPr/>
          </p:nvCxnSpPr>
          <p:spPr>
            <a:xfrm>
              <a:off x="9570637" y="2071895"/>
              <a:ext cx="78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2" name="组合 131">
              <a:extLst>
                <a:ext uri="{FF2B5EF4-FFF2-40B4-BE49-F238E27FC236}">
                  <a16:creationId xmlns:a16="http://schemas.microsoft.com/office/drawing/2014/main" id="{C8CDF966-F983-4028-AB6B-6B210176A4C7}"/>
                </a:ext>
              </a:extLst>
            </p:cNvPr>
            <p:cNvGrpSpPr/>
            <p:nvPr/>
          </p:nvGrpSpPr>
          <p:grpSpPr>
            <a:xfrm>
              <a:off x="9649422" y="1877035"/>
              <a:ext cx="47889" cy="389720"/>
              <a:chOff x="1114425" y="2705100"/>
              <a:chExt cx="98425" cy="387350"/>
            </a:xfrm>
          </p:grpSpPr>
          <p:cxnSp>
            <p:nvCxnSpPr>
              <p:cNvPr id="197" name="直接连接符 196">
                <a:extLst>
                  <a:ext uri="{FF2B5EF4-FFF2-40B4-BE49-F238E27FC236}">
                    <a16:creationId xmlns:a16="http://schemas.microsoft.com/office/drawing/2014/main" id="{C34FDC20-DED6-4B4E-B633-333AFAED70E7}"/>
                  </a:ext>
                </a:extLst>
              </p:cNvPr>
              <p:cNvCxnSpPr/>
              <p:nvPr/>
            </p:nvCxnSpPr>
            <p:spPr>
              <a:xfrm>
                <a:off x="1114425" y="2898775"/>
                <a:ext cx="31750" cy="193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8" name="直接连接符 197">
                <a:extLst>
                  <a:ext uri="{FF2B5EF4-FFF2-40B4-BE49-F238E27FC236}">
                    <a16:creationId xmlns:a16="http://schemas.microsoft.com/office/drawing/2014/main" id="{B810FFF3-2E01-489B-8707-E224B344C4BD}"/>
                  </a:ext>
                </a:extLst>
              </p:cNvPr>
              <p:cNvCxnSpPr>
                <a:cxnSpLocks/>
              </p:cNvCxnSpPr>
              <p:nvPr/>
            </p:nvCxnSpPr>
            <p:spPr>
              <a:xfrm flipH="1">
                <a:off x="1149350" y="2898775"/>
                <a:ext cx="31750" cy="193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9" name="直接连接符 198">
                <a:extLst>
                  <a:ext uri="{FF2B5EF4-FFF2-40B4-BE49-F238E27FC236}">
                    <a16:creationId xmlns:a16="http://schemas.microsoft.com/office/drawing/2014/main" id="{EDD1F593-1D8E-43DA-987C-76F7E32D7F32}"/>
                  </a:ext>
                </a:extLst>
              </p:cNvPr>
              <p:cNvCxnSpPr>
                <a:cxnSpLocks/>
              </p:cNvCxnSpPr>
              <p:nvPr/>
            </p:nvCxnSpPr>
            <p:spPr>
              <a:xfrm flipH="1">
                <a:off x="1181100" y="2705100"/>
                <a:ext cx="31750" cy="1936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88" name="直接连接符 187">
              <a:extLst>
                <a:ext uri="{FF2B5EF4-FFF2-40B4-BE49-F238E27FC236}">
                  <a16:creationId xmlns:a16="http://schemas.microsoft.com/office/drawing/2014/main" id="{4FAEBB24-E5B7-44F1-8DC5-F324C35D67F2}"/>
                </a:ext>
              </a:extLst>
            </p:cNvPr>
            <p:cNvCxnSpPr>
              <a:cxnSpLocks/>
            </p:cNvCxnSpPr>
            <p:nvPr/>
          </p:nvCxnSpPr>
          <p:spPr>
            <a:xfrm>
              <a:off x="9782275" y="2067433"/>
              <a:ext cx="15448" cy="105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直接连接符 188">
              <a:extLst>
                <a:ext uri="{FF2B5EF4-FFF2-40B4-BE49-F238E27FC236}">
                  <a16:creationId xmlns:a16="http://schemas.microsoft.com/office/drawing/2014/main" id="{E5E79CB6-C1F1-48BB-8BB5-482238EC1AA3}"/>
                </a:ext>
              </a:extLst>
            </p:cNvPr>
            <p:cNvCxnSpPr>
              <a:cxnSpLocks/>
            </p:cNvCxnSpPr>
            <p:nvPr/>
          </p:nvCxnSpPr>
          <p:spPr>
            <a:xfrm>
              <a:off x="9697311" y="1872573"/>
              <a:ext cx="15448" cy="19486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0" name="直接连接符 189">
              <a:extLst>
                <a:ext uri="{FF2B5EF4-FFF2-40B4-BE49-F238E27FC236}">
                  <a16:creationId xmlns:a16="http://schemas.microsoft.com/office/drawing/2014/main" id="{7E5C1890-4FE5-4C85-8FD2-ED44DB33BEFB}"/>
                </a:ext>
              </a:extLst>
            </p:cNvPr>
            <p:cNvCxnSpPr/>
            <p:nvPr/>
          </p:nvCxnSpPr>
          <p:spPr>
            <a:xfrm>
              <a:off x="9712759" y="2067433"/>
              <a:ext cx="6951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1" name="直接连接符 190">
              <a:extLst>
                <a:ext uri="{FF2B5EF4-FFF2-40B4-BE49-F238E27FC236}">
                  <a16:creationId xmlns:a16="http://schemas.microsoft.com/office/drawing/2014/main" id="{72A15B36-0B11-481D-9E33-8B623CD4CE2B}"/>
                </a:ext>
              </a:extLst>
            </p:cNvPr>
            <p:cNvCxnSpPr>
              <a:cxnSpLocks/>
            </p:cNvCxnSpPr>
            <p:nvPr/>
          </p:nvCxnSpPr>
          <p:spPr>
            <a:xfrm flipH="1">
              <a:off x="9797723" y="2067432"/>
              <a:ext cx="15448" cy="105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直接连接符 191">
              <a:extLst>
                <a:ext uri="{FF2B5EF4-FFF2-40B4-BE49-F238E27FC236}">
                  <a16:creationId xmlns:a16="http://schemas.microsoft.com/office/drawing/2014/main" id="{C10E78BE-0B69-4AFD-B8B7-70992E2466DD}"/>
                </a:ext>
              </a:extLst>
            </p:cNvPr>
            <p:cNvCxnSpPr/>
            <p:nvPr/>
          </p:nvCxnSpPr>
          <p:spPr>
            <a:xfrm>
              <a:off x="9811902" y="2067432"/>
              <a:ext cx="7878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直接连接符 192">
              <a:extLst>
                <a:ext uri="{FF2B5EF4-FFF2-40B4-BE49-F238E27FC236}">
                  <a16:creationId xmlns:a16="http://schemas.microsoft.com/office/drawing/2014/main" id="{1EEDD282-5A62-4490-9636-BBB0E3E092FE}"/>
                </a:ext>
              </a:extLst>
            </p:cNvPr>
            <p:cNvCxnSpPr>
              <a:cxnSpLocks/>
            </p:cNvCxnSpPr>
            <p:nvPr/>
          </p:nvCxnSpPr>
          <p:spPr>
            <a:xfrm>
              <a:off x="9891368" y="2066680"/>
              <a:ext cx="15448" cy="105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直接连接符 193">
              <a:extLst>
                <a:ext uri="{FF2B5EF4-FFF2-40B4-BE49-F238E27FC236}">
                  <a16:creationId xmlns:a16="http://schemas.microsoft.com/office/drawing/2014/main" id="{7418940E-E2C2-494D-80C2-DD7F05637318}"/>
                </a:ext>
              </a:extLst>
            </p:cNvPr>
            <p:cNvCxnSpPr>
              <a:cxnSpLocks/>
            </p:cNvCxnSpPr>
            <p:nvPr/>
          </p:nvCxnSpPr>
          <p:spPr>
            <a:xfrm flipH="1">
              <a:off x="9906816" y="2066679"/>
              <a:ext cx="15448" cy="10547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直接连接符 194">
              <a:extLst>
                <a:ext uri="{FF2B5EF4-FFF2-40B4-BE49-F238E27FC236}">
                  <a16:creationId xmlns:a16="http://schemas.microsoft.com/office/drawing/2014/main" id="{449578AB-37FB-4D1C-9142-8214D795E59D}"/>
                </a:ext>
              </a:extLst>
            </p:cNvPr>
            <p:cNvCxnSpPr>
              <a:cxnSpLocks/>
            </p:cNvCxnSpPr>
            <p:nvPr/>
          </p:nvCxnSpPr>
          <p:spPr>
            <a:xfrm flipV="1">
              <a:off x="9512374" y="1872592"/>
              <a:ext cx="26813" cy="2015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直接连接符 195">
              <a:extLst>
                <a:ext uri="{FF2B5EF4-FFF2-40B4-BE49-F238E27FC236}">
                  <a16:creationId xmlns:a16="http://schemas.microsoft.com/office/drawing/2014/main" id="{6518C334-963D-42B8-96B0-0381E3622D35}"/>
                </a:ext>
              </a:extLst>
            </p:cNvPr>
            <p:cNvCxnSpPr>
              <a:cxnSpLocks/>
            </p:cNvCxnSpPr>
            <p:nvPr/>
          </p:nvCxnSpPr>
          <p:spPr>
            <a:xfrm>
              <a:off x="9539741" y="1872229"/>
              <a:ext cx="26813" cy="20155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26" name="直接箭头连接符 25">
            <a:extLst>
              <a:ext uri="{FF2B5EF4-FFF2-40B4-BE49-F238E27FC236}">
                <a16:creationId xmlns:a16="http://schemas.microsoft.com/office/drawing/2014/main" id="{CA94F645-59D1-4458-91A5-0E3E1CF0912F}"/>
              </a:ext>
            </a:extLst>
          </p:cNvPr>
          <p:cNvCxnSpPr>
            <a:cxnSpLocks/>
            <a:stCxn id="86" idx="0"/>
          </p:cNvCxnSpPr>
          <p:nvPr/>
        </p:nvCxnSpPr>
        <p:spPr>
          <a:xfrm flipV="1">
            <a:off x="9419952" y="3258000"/>
            <a:ext cx="9998" cy="1102109"/>
          </a:xfrm>
          <a:prstGeom prst="straightConnector1">
            <a:avLst/>
          </a:prstGeom>
          <a:ln w="1905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871CED65-3BBC-459F-9C29-691A89C25966}"/>
              </a:ext>
            </a:extLst>
          </p:cNvPr>
          <p:cNvCxnSpPr>
            <a:cxnSpLocks/>
          </p:cNvCxnSpPr>
          <p:nvPr/>
        </p:nvCxnSpPr>
        <p:spPr>
          <a:xfrm>
            <a:off x="9836419" y="2993743"/>
            <a:ext cx="1083483" cy="0"/>
          </a:xfrm>
          <a:prstGeom prst="straightConnector1">
            <a:avLst/>
          </a:prstGeom>
          <a:ln w="1905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CD4F4F4F-5E62-42FD-9482-46D1664868A5}"/>
              </a:ext>
            </a:extLst>
          </p:cNvPr>
          <p:cNvSpPr txBox="1"/>
          <p:nvPr/>
        </p:nvSpPr>
        <p:spPr>
          <a:xfrm>
            <a:off x="9729390" y="2620325"/>
            <a:ext cx="1163281" cy="307777"/>
          </a:xfrm>
          <a:prstGeom prst="rect">
            <a:avLst/>
          </a:prstGeom>
          <a:noFill/>
          <a:ln w="19050">
            <a:noFill/>
            <a:prstDash val="dash"/>
          </a:ln>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Time reversal</a:t>
            </a:r>
            <a:endParaRPr lang="zh-CN" altLang="en-US" sz="1400" dirty="0">
              <a:latin typeface="Times New Roman" panose="02020603050405020304" pitchFamily="18" charset="0"/>
              <a:cs typeface="Times New Roman" panose="02020603050405020304" pitchFamily="18" charset="0"/>
            </a:endParaRPr>
          </a:p>
        </p:txBody>
      </p:sp>
      <p:grpSp>
        <p:nvGrpSpPr>
          <p:cNvPr id="37" name="组合 36">
            <a:extLst>
              <a:ext uri="{FF2B5EF4-FFF2-40B4-BE49-F238E27FC236}">
                <a16:creationId xmlns:a16="http://schemas.microsoft.com/office/drawing/2014/main" id="{68761211-0C77-4E46-820C-792B7429873B}"/>
              </a:ext>
            </a:extLst>
          </p:cNvPr>
          <p:cNvGrpSpPr/>
          <p:nvPr/>
        </p:nvGrpSpPr>
        <p:grpSpPr>
          <a:xfrm>
            <a:off x="6270980" y="2760421"/>
            <a:ext cx="773835" cy="579817"/>
            <a:chOff x="6634129" y="1708844"/>
            <a:chExt cx="773835" cy="579817"/>
          </a:xfrm>
        </p:grpSpPr>
        <p:cxnSp>
          <p:nvCxnSpPr>
            <p:cNvPr id="201" name="直接连接符 200">
              <a:extLst>
                <a:ext uri="{FF2B5EF4-FFF2-40B4-BE49-F238E27FC236}">
                  <a16:creationId xmlns:a16="http://schemas.microsoft.com/office/drawing/2014/main" id="{C4491CC1-CC2F-4C13-875D-1F330356DB4D}"/>
                </a:ext>
              </a:extLst>
            </p:cNvPr>
            <p:cNvCxnSpPr/>
            <p:nvPr/>
          </p:nvCxnSpPr>
          <p:spPr>
            <a:xfrm>
              <a:off x="6634129" y="2093801"/>
              <a:ext cx="190491"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02" name="组合 201">
              <a:extLst>
                <a:ext uri="{FF2B5EF4-FFF2-40B4-BE49-F238E27FC236}">
                  <a16:creationId xmlns:a16="http://schemas.microsoft.com/office/drawing/2014/main" id="{E5A7E1F4-CB32-4467-B4C0-E7E8A6958F9A}"/>
                </a:ext>
              </a:extLst>
            </p:cNvPr>
            <p:cNvGrpSpPr/>
            <p:nvPr/>
          </p:nvGrpSpPr>
          <p:grpSpPr>
            <a:xfrm>
              <a:off x="6824625" y="2093801"/>
              <a:ext cx="78438" cy="194860"/>
              <a:chOff x="1114425" y="2898775"/>
              <a:chExt cx="66675" cy="193675"/>
            </a:xfrm>
          </p:grpSpPr>
          <p:cxnSp>
            <p:nvCxnSpPr>
              <p:cNvPr id="208" name="直接连接符 207">
                <a:extLst>
                  <a:ext uri="{FF2B5EF4-FFF2-40B4-BE49-F238E27FC236}">
                    <a16:creationId xmlns:a16="http://schemas.microsoft.com/office/drawing/2014/main" id="{1864E035-2A05-4A65-A02E-9BBF551D390A}"/>
                  </a:ext>
                </a:extLst>
              </p:cNvPr>
              <p:cNvCxnSpPr/>
              <p:nvPr/>
            </p:nvCxnSpPr>
            <p:spPr>
              <a:xfrm>
                <a:off x="1114425" y="2898775"/>
                <a:ext cx="31750" cy="193675"/>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9" name="直接连接符 208">
                <a:extLst>
                  <a:ext uri="{FF2B5EF4-FFF2-40B4-BE49-F238E27FC236}">
                    <a16:creationId xmlns:a16="http://schemas.microsoft.com/office/drawing/2014/main" id="{55E7E458-AEF3-41B1-9389-3806703E9A01}"/>
                  </a:ext>
                </a:extLst>
              </p:cNvPr>
              <p:cNvCxnSpPr>
                <a:cxnSpLocks/>
              </p:cNvCxnSpPr>
              <p:nvPr/>
            </p:nvCxnSpPr>
            <p:spPr>
              <a:xfrm flipH="1">
                <a:off x="1149350" y="2898775"/>
                <a:ext cx="31750" cy="193675"/>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03" name="直接连接符 202">
              <a:extLst>
                <a:ext uri="{FF2B5EF4-FFF2-40B4-BE49-F238E27FC236}">
                  <a16:creationId xmlns:a16="http://schemas.microsoft.com/office/drawing/2014/main" id="{54229680-B976-4B58-9086-534D1D44552E}"/>
                </a:ext>
              </a:extLst>
            </p:cNvPr>
            <p:cNvCxnSpPr>
              <a:cxnSpLocks/>
            </p:cNvCxnSpPr>
            <p:nvPr/>
          </p:nvCxnSpPr>
          <p:spPr>
            <a:xfrm>
              <a:off x="7145840" y="2094102"/>
              <a:ext cx="37351" cy="10547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a:extLst>
                <a:ext uri="{FF2B5EF4-FFF2-40B4-BE49-F238E27FC236}">
                  <a16:creationId xmlns:a16="http://schemas.microsoft.com/office/drawing/2014/main" id="{10FBA75F-5F2A-4D97-9360-A345CCCFB5DB}"/>
                </a:ext>
              </a:extLst>
            </p:cNvPr>
            <p:cNvCxnSpPr>
              <a:cxnSpLocks/>
            </p:cNvCxnSpPr>
            <p:nvPr/>
          </p:nvCxnSpPr>
          <p:spPr>
            <a:xfrm>
              <a:off x="6940408" y="1708844"/>
              <a:ext cx="37352" cy="385258"/>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5" name="直接连接符 204">
              <a:extLst>
                <a:ext uri="{FF2B5EF4-FFF2-40B4-BE49-F238E27FC236}">
                  <a16:creationId xmlns:a16="http://schemas.microsoft.com/office/drawing/2014/main" id="{34C1A7A5-F3FA-4F02-A3D6-F486656B0FBE}"/>
                </a:ext>
              </a:extLst>
            </p:cNvPr>
            <p:cNvCxnSpPr/>
            <p:nvPr/>
          </p:nvCxnSpPr>
          <p:spPr>
            <a:xfrm>
              <a:off x="6977760" y="2094102"/>
              <a:ext cx="16808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6" name="直接连接符 205">
              <a:extLst>
                <a:ext uri="{FF2B5EF4-FFF2-40B4-BE49-F238E27FC236}">
                  <a16:creationId xmlns:a16="http://schemas.microsoft.com/office/drawing/2014/main" id="{7ECBCAD6-D3B9-40CC-BF9F-95B2E6EF7B02}"/>
                </a:ext>
              </a:extLst>
            </p:cNvPr>
            <p:cNvCxnSpPr>
              <a:cxnSpLocks/>
            </p:cNvCxnSpPr>
            <p:nvPr/>
          </p:nvCxnSpPr>
          <p:spPr>
            <a:xfrm flipH="1">
              <a:off x="7183191" y="2094101"/>
              <a:ext cx="37351" cy="10547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7" name="直接连接符 206">
              <a:extLst>
                <a:ext uri="{FF2B5EF4-FFF2-40B4-BE49-F238E27FC236}">
                  <a16:creationId xmlns:a16="http://schemas.microsoft.com/office/drawing/2014/main" id="{0D582DFF-2056-4A36-BB69-7F3CB08BFCD9}"/>
                </a:ext>
              </a:extLst>
            </p:cNvPr>
            <p:cNvCxnSpPr/>
            <p:nvPr/>
          </p:nvCxnSpPr>
          <p:spPr>
            <a:xfrm>
              <a:off x="7217473" y="2094101"/>
              <a:ext cx="190491"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1" name="直接连接符 210">
              <a:extLst>
                <a:ext uri="{FF2B5EF4-FFF2-40B4-BE49-F238E27FC236}">
                  <a16:creationId xmlns:a16="http://schemas.microsoft.com/office/drawing/2014/main" id="{D850342A-0282-4BB9-9D3F-66E7052A2679}"/>
                </a:ext>
              </a:extLst>
            </p:cNvPr>
            <p:cNvCxnSpPr>
              <a:cxnSpLocks/>
            </p:cNvCxnSpPr>
            <p:nvPr/>
          </p:nvCxnSpPr>
          <p:spPr>
            <a:xfrm flipH="1">
              <a:off x="6902537" y="1708844"/>
              <a:ext cx="36833" cy="385258"/>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12" name="组合 211">
            <a:extLst>
              <a:ext uri="{FF2B5EF4-FFF2-40B4-BE49-F238E27FC236}">
                <a16:creationId xmlns:a16="http://schemas.microsoft.com/office/drawing/2014/main" id="{C7D1BC56-C73A-4EB4-BBD2-D81D66541E15}"/>
              </a:ext>
            </a:extLst>
          </p:cNvPr>
          <p:cNvGrpSpPr/>
          <p:nvPr/>
        </p:nvGrpSpPr>
        <p:grpSpPr>
          <a:xfrm>
            <a:off x="7801512" y="2946056"/>
            <a:ext cx="773835" cy="394182"/>
            <a:chOff x="952500" y="2700665"/>
            <a:chExt cx="657791" cy="391785"/>
          </a:xfrm>
        </p:grpSpPr>
        <p:cxnSp>
          <p:nvCxnSpPr>
            <p:cNvPr id="213" name="直接连接符 212">
              <a:extLst>
                <a:ext uri="{FF2B5EF4-FFF2-40B4-BE49-F238E27FC236}">
                  <a16:creationId xmlns:a16="http://schemas.microsoft.com/office/drawing/2014/main" id="{ACA544AB-C242-4C7C-9B9E-C6945ED46199}"/>
                </a:ext>
              </a:extLst>
            </p:cNvPr>
            <p:cNvCxnSpPr/>
            <p:nvPr/>
          </p:nvCxnSpPr>
          <p:spPr>
            <a:xfrm>
              <a:off x="952500" y="2898775"/>
              <a:ext cx="161925"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nvGrpSpPr>
            <p:cNvPr id="214" name="组合 213">
              <a:extLst>
                <a:ext uri="{FF2B5EF4-FFF2-40B4-BE49-F238E27FC236}">
                  <a16:creationId xmlns:a16="http://schemas.microsoft.com/office/drawing/2014/main" id="{87AD1817-BDD6-4FD1-9C85-D56E38EAB1D9}"/>
                </a:ext>
              </a:extLst>
            </p:cNvPr>
            <p:cNvGrpSpPr/>
            <p:nvPr/>
          </p:nvGrpSpPr>
          <p:grpSpPr>
            <a:xfrm>
              <a:off x="1114425" y="2705100"/>
              <a:ext cx="98425" cy="387350"/>
              <a:chOff x="1114425" y="2705100"/>
              <a:chExt cx="98425" cy="387350"/>
            </a:xfrm>
          </p:grpSpPr>
          <p:cxnSp>
            <p:nvCxnSpPr>
              <p:cNvPr id="220" name="直接连接符 219">
                <a:extLst>
                  <a:ext uri="{FF2B5EF4-FFF2-40B4-BE49-F238E27FC236}">
                    <a16:creationId xmlns:a16="http://schemas.microsoft.com/office/drawing/2014/main" id="{6092513B-13A3-4814-B6A3-E2031C300343}"/>
                  </a:ext>
                </a:extLst>
              </p:cNvPr>
              <p:cNvCxnSpPr/>
              <p:nvPr/>
            </p:nvCxnSpPr>
            <p:spPr>
              <a:xfrm>
                <a:off x="1114425" y="2898775"/>
                <a:ext cx="31750" cy="193675"/>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1" name="直接连接符 220">
                <a:extLst>
                  <a:ext uri="{FF2B5EF4-FFF2-40B4-BE49-F238E27FC236}">
                    <a16:creationId xmlns:a16="http://schemas.microsoft.com/office/drawing/2014/main" id="{E67B105C-5E9A-49CF-8E25-170A17436EA0}"/>
                  </a:ext>
                </a:extLst>
              </p:cNvPr>
              <p:cNvCxnSpPr>
                <a:cxnSpLocks/>
              </p:cNvCxnSpPr>
              <p:nvPr/>
            </p:nvCxnSpPr>
            <p:spPr>
              <a:xfrm flipH="1">
                <a:off x="1149350" y="2898775"/>
                <a:ext cx="31750" cy="193675"/>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直接连接符 221">
                <a:extLst>
                  <a:ext uri="{FF2B5EF4-FFF2-40B4-BE49-F238E27FC236}">
                    <a16:creationId xmlns:a16="http://schemas.microsoft.com/office/drawing/2014/main" id="{A97FE5BB-666A-4BB5-996B-5AF11636F5FF}"/>
                  </a:ext>
                </a:extLst>
              </p:cNvPr>
              <p:cNvCxnSpPr>
                <a:cxnSpLocks/>
              </p:cNvCxnSpPr>
              <p:nvPr/>
            </p:nvCxnSpPr>
            <p:spPr>
              <a:xfrm flipH="1">
                <a:off x="1181100" y="2705100"/>
                <a:ext cx="31750" cy="193675"/>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215" name="直接连接符 214">
              <a:extLst>
                <a:ext uri="{FF2B5EF4-FFF2-40B4-BE49-F238E27FC236}">
                  <a16:creationId xmlns:a16="http://schemas.microsoft.com/office/drawing/2014/main" id="{654B5EF0-F60E-4809-ABB8-3881C2559E29}"/>
                </a:ext>
              </a:extLst>
            </p:cNvPr>
            <p:cNvCxnSpPr>
              <a:cxnSpLocks/>
            </p:cNvCxnSpPr>
            <p:nvPr/>
          </p:nvCxnSpPr>
          <p:spPr>
            <a:xfrm>
              <a:off x="1387475" y="2894340"/>
              <a:ext cx="31750" cy="104829"/>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6" name="直接连接符 215">
              <a:extLst>
                <a:ext uri="{FF2B5EF4-FFF2-40B4-BE49-F238E27FC236}">
                  <a16:creationId xmlns:a16="http://schemas.microsoft.com/office/drawing/2014/main" id="{E5A1301F-ABC4-4CFD-BB26-4FFABBF68599}"/>
                </a:ext>
              </a:extLst>
            </p:cNvPr>
            <p:cNvCxnSpPr>
              <a:cxnSpLocks/>
            </p:cNvCxnSpPr>
            <p:nvPr/>
          </p:nvCxnSpPr>
          <p:spPr>
            <a:xfrm>
              <a:off x="1212850" y="2700665"/>
              <a:ext cx="31750" cy="193675"/>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7" name="直接连接符 216">
              <a:extLst>
                <a:ext uri="{FF2B5EF4-FFF2-40B4-BE49-F238E27FC236}">
                  <a16:creationId xmlns:a16="http://schemas.microsoft.com/office/drawing/2014/main" id="{2496E10D-8665-4720-89E5-97E554CED908}"/>
                </a:ext>
              </a:extLst>
            </p:cNvPr>
            <p:cNvCxnSpPr/>
            <p:nvPr/>
          </p:nvCxnSpPr>
          <p:spPr>
            <a:xfrm>
              <a:off x="1244600" y="2894340"/>
              <a:ext cx="142875"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8" name="直接连接符 217">
              <a:extLst>
                <a:ext uri="{FF2B5EF4-FFF2-40B4-BE49-F238E27FC236}">
                  <a16:creationId xmlns:a16="http://schemas.microsoft.com/office/drawing/2014/main" id="{4A585BF4-A226-40B2-8E7E-9E81C07E964E}"/>
                </a:ext>
              </a:extLst>
            </p:cNvPr>
            <p:cNvCxnSpPr>
              <a:cxnSpLocks/>
            </p:cNvCxnSpPr>
            <p:nvPr/>
          </p:nvCxnSpPr>
          <p:spPr>
            <a:xfrm flipH="1">
              <a:off x="1419225" y="2894339"/>
              <a:ext cx="31750" cy="104829"/>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直接连接符 218">
              <a:extLst>
                <a:ext uri="{FF2B5EF4-FFF2-40B4-BE49-F238E27FC236}">
                  <a16:creationId xmlns:a16="http://schemas.microsoft.com/office/drawing/2014/main" id="{61A05BB7-95D9-4F5E-8B83-0F02F08B5516}"/>
                </a:ext>
              </a:extLst>
            </p:cNvPr>
            <p:cNvCxnSpPr/>
            <p:nvPr/>
          </p:nvCxnSpPr>
          <p:spPr>
            <a:xfrm>
              <a:off x="1448366" y="2894339"/>
              <a:ext cx="161925"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9" name="组合 88">
            <a:extLst>
              <a:ext uri="{FF2B5EF4-FFF2-40B4-BE49-F238E27FC236}">
                <a16:creationId xmlns:a16="http://schemas.microsoft.com/office/drawing/2014/main" id="{D570246E-EB12-4B1A-AD4D-23E58983F350}"/>
              </a:ext>
            </a:extLst>
          </p:cNvPr>
          <p:cNvGrpSpPr/>
          <p:nvPr/>
        </p:nvGrpSpPr>
        <p:grpSpPr>
          <a:xfrm>
            <a:off x="7058793" y="2127576"/>
            <a:ext cx="773835" cy="537589"/>
            <a:chOff x="952500" y="2700665"/>
            <a:chExt cx="657791" cy="391785"/>
          </a:xfrm>
        </p:grpSpPr>
        <p:cxnSp>
          <p:nvCxnSpPr>
            <p:cNvPr id="90" name="直接连接符 89">
              <a:extLst>
                <a:ext uri="{FF2B5EF4-FFF2-40B4-BE49-F238E27FC236}">
                  <a16:creationId xmlns:a16="http://schemas.microsoft.com/office/drawing/2014/main" id="{00F68DB5-C960-4209-B56F-87D18ECA040C}"/>
                </a:ext>
              </a:extLst>
            </p:cNvPr>
            <p:cNvCxnSpPr/>
            <p:nvPr/>
          </p:nvCxnSpPr>
          <p:spPr>
            <a:xfrm>
              <a:off x="952500" y="2898775"/>
              <a:ext cx="161925"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a:extLst>
                <a:ext uri="{FF2B5EF4-FFF2-40B4-BE49-F238E27FC236}">
                  <a16:creationId xmlns:a16="http://schemas.microsoft.com/office/drawing/2014/main" id="{6B9BAF8D-5216-4F64-9AD4-B90C9C4DA48C}"/>
                </a:ext>
              </a:extLst>
            </p:cNvPr>
            <p:cNvGrpSpPr/>
            <p:nvPr/>
          </p:nvGrpSpPr>
          <p:grpSpPr>
            <a:xfrm>
              <a:off x="1114425" y="2705100"/>
              <a:ext cx="98425" cy="387350"/>
              <a:chOff x="1114425" y="2705100"/>
              <a:chExt cx="98425" cy="387350"/>
            </a:xfrm>
          </p:grpSpPr>
          <p:cxnSp>
            <p:nvCxnSpPr>
              <p:cNvPr id="97" name="直接连接符 96">
                <a:extLst>
                  <a:ext uri="{FF2B5EF4-FFF2-40B4-BE49-F238E27FC236}">
                    <a16:creationId xmlns:a16="http://schemas.microsoft.com/office/drawing/2014/main" id="{B087167D-4CF8-4B94-BB23-0C739EA64FFA}"/>
                  </a:ext>
                </a:extLst>
              </p:cNvPr>
              <p:cNvCxnSpPr/>
              <p:nvPr/>
            </p:nvCxnSpPr>
            <p:spPr>
              <a:xfrm>
                <a:off x="1114425" y="2898775"/>
                <a:ext cx="31750" cy="193675"/>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8EE32474-9018-4B3F-85E3-2AACDD5A2669}"/>
                  </a:ext>
                </a:extLst>
              </p:cNvPr>
              <p:cNvCxnSpPr>
                <a:cxnSpLocks/>
              </p:cNvCxnSpPr>
              <p:nvPr/>
            </p:nvCxnSpPr>
            <p:spPr>
              <a:xfrm flipH="1">
                <a:off x="1149350" y="2898775"/>
                <a:ext cx="31750" cy="193675"/>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C95A3C46-D9DE-447A-9787-3D409F78DE85}"/>
                  </a:ext>
                </a:extLst>
              </p:cNvPr>
              <p:cNvCxnSpPr>
                <a:cxnSpLocks/>
              </p:cNvCxnSpPr>
              <p:nvPr/>
            </p:nvCxnSpPr>
            <p:spPr>
              <a:xfrm flipH="1">
                <a:off x="1181100" y="2705100"/>
                <a:ext cx="31750" cy="193675"/>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92" name="直接连接符 91">
              <a:extLst>
                <a:ext uri="{FF2B5EF4-FFF2-40B4-BE49-F238E27FC236}">
                  <a16:creationId xmlns:a16="http://schemas.microsoft.com/office/drawing/2014/main" id="{47594BFA-7F23-492B-8F6F-0992000FDFC4}"/>
                </a:ext>
              </a:extLst>
            </p:cNvPr>
            <p:cNvCxnSpPr>
              <a:cxnSpLocks/>
            </p:cNvCxnSpPr>
            <p:nvPr/>
          </p:nvCxnSpPr>
          <p:spPr>
            <a:xfrm>
              <a:off x="1387475" y="2894340"/>
              <a:ext cx="31750" cy="104829"/>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89309F21-1824-4714-A83D-3BA9EEA8EAE8}"/>
                </a:ext>
              </a:extLst>
            </p:cNvPr>
            <p:cNvCxnSpPr>
              <a:cxnSpLocks/>
            </p:cNvCxnSpPr>
            <p:nvPr/>
          </p:nvCxnSpPr>
          <p:spPr>
            <a:xfrm>
              <a:off x="1212850" y="2700665"/>
              <a:ext cx="31750" cy="193675"/>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184B2261-9959-468D-A42F-86CAF9BDE6CE}"/>
                </a:ext>
              </a:extLst>
            </p:cNvPr>
            <p:cNvCxnSpPr/>
            <p:nvPr/>
          </p:nvCxnSpPr>
          <p:spPr>
            <a:xfrm>
              <a:off x="1244600" y="2894340"/>
              <a:ext cx="142875"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a:extLst>
                <a:ext uri="{FF2B5EF4-FFF2-40B4-BE49-F238E27FC236}">
                  <a16:creationId xmlns:a16="http://schemas.microsoft.com/office/drawing/2014/main" id="{4C8440DD-216E-43B0-BFA1-19B281B2BF22}"/>
                </a:ext>
              </a:extLst>
            </p:cNvPr>
            <p:cNvCxnSpPr>
              <a:cxnSpLocks/>
            </p:cNvCxnSpPr>
            <p:nvPr/>
          </p:nvCxnSpPr>
          <p:spPr>
            <a:xfrm flipH="1">
              <a:off x="1419225" y="2894339"/>
              <a:ext cx="31750" cy="104829"/>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a:extLst>
                <a:ext uri="{FF2B5EF4-FFF2-40B4-BE49-F238E27FC236}">
                  <a16:creationId xmlns:a16="http://schemas.microsoft.com/office/drawing/2014/main" id="{0B33F6FA-C2F8-4450-86BF-5A130A2176A1}"/>
                </a:ext>
              </a:extLst>
            </p:cNvPr>
            <p:cNvCxnSpPr/>
            <p:nvPr/>
          </p:nvCxnSpPr>
          <p:spPr>
            <a:xfrm>
              <a:off x="1448366" y="2894339"/>
              <a:ext cx="161925" cy="0"/>
            </a:xfrm>
            <a:prstGeom prst="line">
              <a:avLst/>
            </a:prstGeom>
            <a:ln w="1905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23" name="组合 222">
            <a:extLst>
              <a:ext uri="{FF2B5EF4-FFF2-40B4-BE49-F238E27FC236}">
                <a16:creationId xmlns:a16="http://schemas.microsoft.com/office/drawing/2014/main" id="{8CC0AD97-1DAB-4745-AAF9-E70CFA6767B8}"/>
              </a:ext>
            </a:extLst>
          </p:cNvPr>
          <p:cNvGrpSpPr/>
          <p:nvPr/>
        </p:nvGrpSpPr>
        <p:grpSpPr>
          <a:xfrm>
            <a:off x="7058843" y="2011795"/>
            <a:ext cx="773835" cy="579817"/>
            <a:chOff x="6634129" y="1708844"/>
            <a:chExt cx="773835" cy="579817"/>
          </a:xfrm>
        </p:grpSpPr>
        <p:cxnSp>
          <p:nvCxnSpPr>
            <p:cNvPr id="224" name="直接连接符 223">
              <a:extLst>
                <a:ext uri="{FF2B5EF4-FFF2-40B4-BE49-F238E27FC236}">
                  <a16:creationId xmlns:a16="http://schemas.microsoft.com/office/drawing/2014/main" id="{206A55B0-59AF-45CE-BD3A-92D81B290FA5}"/>
                </a:ext>
              </a:extLst>
            </p:cNvPr>
            <p:cNvCxnSpPr/>
            <p:nvPr/>
          </p:nvCxnSpPr>
          <p:spPr>
            <a:xfrm>
              <a:off x="6634129" y="2093801"/>
              <a:ext cx="190491"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25" name="组合 224">
              <a:extLst>
                <a:ext uri="{FF2B5EF4-FFF2-40B4-BE49-F238E27FC236}">
                  <a16:creationId xmlns:a16="http://schemas.microsoft.com/office/drawing/2014/main" id="{2945A004-9764-44C3-B742-4146227B235A}"/>
                </a:ext>
              </a:extLst>
            </p:cNvPr>
            <p:cNvGrpSpPr/>
            <p:nvPr/>
          </p:nvGrpSpPr>
          <p:grpSpPr>
            <a:xfrm>
              <a:off x="6824625" y="2093801"/>
              <a:ext cx="78438" cy="194860"/>
              <a:chOff x="1114425" y="2898775"/>
              <a:chExt cx="66675" cy="193675"/>
            </a:xfrm>
          </p:grpSpPr>
          <p:cxnSp>
            <p:nvCxnSpPr>
              <p:cNvPr id="232" name="直接连接符 231">
                <a:extLst>
                  <a:ext uri="{FF2B5EF4-FFF2-40B4-BE49-F238E27FC236}">
                    <a16:creationId xmlns:a16="http://schemas.microsoft.com/office/drawing/2014/main" id="{A464F603-9EB9-46AD-AFA2-54FE0B4894F7}"/>
                  </a:ext>
                </a:extLst>
              </p:cNvPr>
              <p:cNvCxnSpPr/>
              <p:nvPr/>
            </p:nvCxnSpPr>
            <p:spPr>
              <a:xfrm>
                <a:off x="1114425" y="2898775"/>
                <a:ext cx="31750" cy="193675"/>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a:extLst>
                  <a:ext uri="{FF2B5EF4-FFF2-40B4-BE49-F238E27FC236}">
                    <a16:creationId xmlns:a16="http://schemas.microsoft.com/office/drawing/2014/main" id="{1935DA27-9D9B-4F23-ADDF-C7A53A0BF6AD}"/>
                  </a:ext>
                </a:extLst>
              </p:cNvPr>
              <p:cNvCxnSpPr>
                <a:cxnSpLocks/>
              </p:cNvCxnSpPr>
              <p:nvPr/>
            </p:nvCxnSpPr>
            <p:spPr>
              <a:xfrm flipH="1">
                <a:off x="1149350" y="2898775"/>
                <a:ext cx="31750" cy="193675"/>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226" name="直接连接符 225">
              <a:extLst>
                <a:ext uri="{FF2B5EF4-FFF2-40B4-BE49-F238E27FC236}">
                  <a16:creationId xmlns:a16="http://schemas.microsoft.com/office/drawing/2014/main" id="{04859365-BD0F-400A-80EF-7AB653FDDE77}"/>
                </a:ext>
              </a:extLst>
            </p:cNvPr>
            <p:cNvCxnSpPr>
              <a:cxnSpLocks/>
            </p:cNvCxnSpPr>
            <p:nvPr/>
          </p:nvCxnSpPr>
          <p:spPr>
            <a:xfrm>
              <a:off x="7145840" y="2094102"/>
              <a:ext cx="37351" cy="10547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7" name="直接连接符 226">
              <a:extLst>
                <a:ext uri="{FF2B5EF4-FFF2-40B4-BE49-F238E27FC236}">
                  <a16:creationId xmlns:a16="http://schemas.microsoft.com/office/drawing/2014/main" id="{5F42B176-01DC-4C9D-8B6B-B07623350D5F}"/>
                </a:ext>
              </a:extLst>
            </p:cNvPr>
            <p:cNvCxnSpPr>
              <a:cxnSpLocks/>
            </p:cNvCxnSpPr>
            <p:nvPr/>
          </p:nvCxnSpPr>
          <p:spPr>
            <a:xfrm>
              <a:off x="6940408" y="1708844"/>
              <a:ext cx="37352" cy="385258"/>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8" name="直接连接符 227">
              <a:extLst>
                <a:ext uri="{FF2B5EF4-FFF2-40B4-BE49-F238E27FC236}">
                  <a16:creationId xmlns:a16="http://schemas.microsoft.com/office/drawing/2014/main" id="{1639AC7B-A04A-4AA4-9817-B18B9B686F7B}"/>
                </a:ext>
              </a:extLst>
            </p:cNvPr>
            <p:cNvCxnSpPr/>
            <p:nvPr/>
          </p:nvCxnSpPr>
          <p:spPr>
            <a:xfrm>
              <a:off x="6977760" y="2094102"/>
              <a:ext cx="168080"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直接连接符 228">
              <a:extLst>
                <a:ext uri="{FF2B5EF4-FFF2-40B4-BE49-F238E27FC236}">
                  <a16:creationId xmlns:a16="http://schemas.microsoft.com/office/drawing/2014/main" id="{A52122F6-0ED7-42C0-B94E-E81B3B6AD67D}"/>
                </a:ext>
              </a:extLst>
            </p:cNvPr>
            <p:cNvCxnSpPr>
              <a:cxnSpLocks/>
            </p:cNvCxnSpPr>
            <p:nvPr/>
          </p:nvCxnSpPr>
          <p:spPr>
            <a:xfrm flipH="1">
              <a:off x="7183191" y="2094101"/>
              <a:ext cx="37351" cy="10547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0" name="直接连接符 229">
              <a:extLst>
                <a:ext uri="{FF2B5EF4-FFF2-40B4-BE49-F238E27FC236}">
                  <a16:creationId xmlns:a16="http://schemas.microsoft.com/office/drawing/2014/main" id="{E4B04398-9F9A-49AC-94E8-B5313F72115D}"/>
                </a:ext>
              </a:extLst>
            </p:cNvPr>
            <p:cNvCxnSpPr/>
            <p:nvPr/>
          </p:nvCxnSpPr>
          <p:spPr>
            <a:xfrm>
              <a:off x="7217473" y="2094101"/>
              <a:ext cx="190491" cy="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1" name="直接连接符 230">
              <a:extLst>
                <a:ext uri="{FF2B5EF4-FFF2-40B4-BE49-F238E27FC236}">
                  <a16:creationId xmlns:a16="http://schemas.microsoft.com/office/drawing/2014/main" id="{02A97376-68B8-44C1-AC7F-F7F14D973A86}"/>
                </a:ext>
              </a:extLst>
            </p:cNvPr>
            <p:cNvCxnSpPr>
              <a:cxnSpLocks/>
            </p:cNvCxnSpPr>
            <p:nvPr/>
          </p:nvCxnSpPr>
          <p:spPr>
            <a:xfrm flipH="1">
              <a:off x="6902537" y="1708844"/>
              <a:ext cx="36833" cy="385258"/>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34" name="文本框 233">
            <a:extLst>
              <a:ext uri="{FF2B5EF4-FFF2-40B4-BE49-F238E27FC236}">
                <a16:creationId xmlns:a16="http://schemas.microsoft.com/office/drawing/2014/main" id="{AEC694C2-F1B9-42EF-A6A7-3B3E72F61E97}"/>
              </a:ext>
            </a:extLst>
          </p:cNvPr>
          <p:cNvSpPr txBox="1"/>
          <p:nvPr/>
        </p:nvSpPr>
        <p:spPr>
          <a:xfrm>
            <a:off x="9413278" y="3575614"/>
            <a:ext cx="911218" cy="523220"/>
          </a:xfrm>
          <a:prstGeom prst="rect">
            <a:avLst/>
          </a:prstGeom>
          <a:noFill/>
          <a:ln w="22225">
            <a:noFill/>
            <a:prstDash val="dash"/>
          </a:ln>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First reception</a:t>
            </a:r>
            <a:endParaRPr lang="zh-CN" altLang="en-US" sz="1400" dirty="0">
              <a:latin typeface="Times New Roman" panose="02020603050405020304" pitchFamily="18" charset="0"/>
              <a:cs typeface="Times New Roman" panose="02020603050405020304" pitchFamily="18" charset="0"/>
            </a:endParaRPr>
          </a:p>
        </p:txBody>
      </p:sp>
      <p:cxnSp>
        <p:nvCxnSpPr>
          <p:cNvPr id="41" name="连接符: 肘形 40">
            <a:extLst>
              <a:ext uri="{FF2B5EF4-FFF2-40B4-BE49-F238E27FC236}">
                <a16:creationId xmlns:a16="http://schemas.microsoft.com/office/drawing/2014/main" id="{8509C15D-771A-4621-9678-13372462DACB}"/>
              </a:ext>
            </a:extLst>
          </p:cNvPr>
          <p:cNvCxnSpPr>
            <a:cxnSpLocks/>
          </p:cNvCxnSpPr>
          <p:nvPr/>
        </p:nvCxnSpPr>
        <p:spPr>
          <a:xfrm rot="10800000" flipV="1">
            <a:off x="9555847" y="3210912"/>
            <a:ext cx="1881464" cy="1279086"/>
          </a:xfrm>
          <a:prstGeom prst="bentConnector3">
            <a:avLst>
              <a:gd name="adj1" fmla="val 185"/>
            </a:avLst>
          </a:prstGeom>
          <a:ln w="19050">
            <a:solidFill>
              <a:srgbClr val="003300"/>
            </a:solidFill>
            <a:tailEnd type="stealth" w="lg" len="lg"/>
          </a:ln>
        </p:spPr>
        <p:style>
          <a:lnRef idx="1">
            <a:schemeClr val="accent1"/>
          </a:lnRef>
          <a:fillRef idx="0">
            <a:schemeClr val="accent1"/>
          </a:fillRef>
          <a:effectRef idx="0">
            <a:schemeClr val="accent1"/>
          </a:effectRef>
          <a:fontRef idx="minor">
            <a:schemeClr val="tx1"/>
          </a:fontRef>
        </p:style>
      </p:cxnSp>
      <p:sp>
        <p:nvSpPr>
          <p:cNvPr id="235" name="文本框 234">
            <a:extLst>
              <a:ext uri="{FF2B5EF4-FFF2-40B4-BE49-F238E27FC236}">
                <a16:creationId xmlns:a16="http://schemas.microsoft.com/office/drawing/2014/main" id="{86CB82F0-6575-4CF0-9A4E-04B49FEB97B4}"/>
              </a:ext>
            </a:extLst>
          </p:cNvPr>
          <p:cNvSpPr txBox="1"/>
          <p:nvPr/>
        </p:nvSpPr>
        <p:spPr>
          <a:xfrm>
            <a:off x="10496579" y="3467892"/>
            <a:ext cx="1040171" cy="523220"/>
          </a:xfrm>
          <a:prstGeom prst="rect">
            <a:avLst/>
          </a:prstGeom>
          <a:noFill/>
          <a:ln w="22225">
            <a:noFill/>
            <a:prstDash val="dash"/>
          </a:ln>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Second excitation </a:t>
            </a:r>
            <a:endParaRPr lang="zh-CN" altLang="en-US" sz="1400" dirty="0">
              <a:latin typeface="Times New Roman" panose="02020603050405020304" pitchFamily="18" charset="0"/>
              <a:cs typeface="Times New Roman" panose="02020603050405020304" pitchFamily="18" charset="0"/>
            </a:endParaRPr>
          </a:p>
        </p:txBody>
      </p:sp>
      <p:cxnSp>
        <p:nvCxnSpPr>
          <p:cNvPr id="57" name="连接符: 肘形 56">
            <a:extLst>
              <a:ext uri="{FF2B5EF4-FFF2-40B4-BE49-F238E27FC236}">
                <a16:creationId xmlns:a16="http://schemas.microsoft.com/office/drawing/2014/main" id="{E6D8F322-CFFB-45E1-94FC-79252F7F6708}"/>
              </a:ext>
            </a:extLst>
          </p:cNvPr>
          <p:cNvCxnSpPr>
            <a:stCxn id="15" idx="2"/>
          </p:cNvCxnSpPr>
          <p:nvPr/>
        </p:nvCxnSpPr>
        <p:spPr>
          <a:xfrm rot="10800000">
            <a:off x="6614611" y="3409588"/>
            <a:ext cx="1437244" cy="1052545"/>
          </a:xfrm>
          <a:prstGeom prst="bentConnector3">
            <a:avLst>
              <a:gd name="adj1" fmla="val 100036"/>
            </a:avLst>
          </a:prstGeom>
          <a:ln w="19050">
            <a:solidFill>
              <a:srgbClr val="003300"/>
            </a:solidFill>
            <a:tailEnd type="stealth" w="lg" len="lg"/>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4F022C63-66B4-463E-98BA-7A304F40DFD1}"/>
              </a:ext>
            </a:extLst>
          </p:cNvPr>
          <p:cNvSpPr/>
          <p:nvPr/>
        </p:nvSpPr>
        <p:spPr>
          <a:xfrm>
            <a:off x="8166530" y="3567077"/>
            <a:ext cx="977953" cy="523220"/>
          </a:xfrm>
          <a:prstGeom prst="rect">
            <a:avLst/>
          </a:prstGeom>
        </p:spPr>
        <p:txBody>
          <a:bodyPr wrap="square">
            <a:spAutoFit/>
          </a:bodyPr>
          <a:lstStyle/>
          <a:p>
            <a:pPr algn="ctr"/>
            <a:r>
              <a:rPr lang="en-US" altLang="zh-CN" sz="1400" dirty="0">
                <a:latin typeface="Times New Roman" panose="02020603050405020304" pitchFamily="18" charset="0"/>
                <a:cs typeface="Times New Roman" panose="02020603050405020304" pitchFamily="18" charset="0"/>
              </a:rPr>
              <a:t>First</a:t>
            </a:r>
          </a:p>
          <a:p>
            <a:pPr algn="ctr"/>
            <a:r>
              <a:rPr lang="en-US" altLang="zh-CN" sz="1400" dirty="0">
                <a:latin typeface="Times New Roman" panose="02020603050405020304" pitchFamily="18" charset="0"/>
                <a:cs typeface="Times New Roman" panose="02020603050405020304" pitchFamily="18" charset="0"/>
              </a:rPr>
              <a:t>excitation </a:t>
            </a:r>
            <a:endParaRPr lang="zh-CN" altLang="en-US" sz="1400" dirty="0"/>
          </a:p>
        </p:txBody>
      </p:sp>
      <p:sp>
        <p:nvSpPr>
          <p:cNvPr id="236" name="文本框 235">
            <a:extLst>
              <a:ext uri="{FF2B5EF4-FFF2-40B4-BE49-F238E27FC236}">
                <a16:creationId xmlns:a16="http://schemas.microsoft.com/office/drawing/2014/main" id="{3BC10A72-5182-496A-AA54-AB9671BC4ED1}"/>
              </a:ext>
            </a:extLst>
          </p:cNvPr>
          <p:cNvSpPr txBox="1"/>
          <p:nvPr/>
        </p:nvSpPr>
        <p:spPr>
          <a:xfrm>
            <a:off x="6387065" y="3467892"/>
            <a:ext cx="1220790" cy="523220"/>
          </a:xfrm>
          <a:prstGeom prst="rect">
            <a:avLst/>
          </a:prstGeom>
          <a:noFill/>
          <a:ln w="22225">
            <a:noFill/>
            <a:prstDash val="dash"/>
          </a:ln>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Second Reception</a:t>
            </a:r>
            <a:endParaRPr lang="zh-CN" altLang="en-US" sz="1400" dirty="0">
              <a:latin typeface="Times New Roman" panose="02020603050405020304" pitchFamily="18" charset="0"/>
              <a:cs typeface="Times New Roman" panose="02020603050405020304" pitchFamily="18" charset="0"/>
            </a:endParaRPr>
          </a:p>
        </p:txBody>
      </p:sp>
      <p:sp>
        <p:nvSpPr>
          <p:cNvPr id="63" name="矩形 62">
            <a:extLst>
              <a:ext uri="{FF2B5EF4-FFF2-40B4-BE49-F238E27FC236}">
                <a16:creationId xmlns:a16="http://schemas.microsoft.com/office/drawing/2014/main" id="{6943439D-FB1A-4694-A4F4-945C098D8EE5}"/>
              </a:ext>
            </a:extLst>
          </p:cNvPr>
          <p:cNvSpPr/>
          <p:nvPr/>
        </p:nvSpPr>
        <p:spPr>
          <a:xfrm>
            <a:off x="8482324" y="2123745"/>
            <a:ext cx="1371586" cy="523220"/>
          </a:xfrm>
          <a:prstGeom prst="rect">
            <a:avLst/>
          </a:prstGeom>
          <a:noFill/>
          <a:ln w="22225">
            <a:noFill/>
            <a:prstDash val="dash"/>
          </a:ln>
        </p:spPr>
        <p:txBody>
          <a:bodyPr wrap="square" rtlCol="0">
            <a:spAutoFit/>
          </a:bodyPr>
          <a:lstStyle/>
          <a:p>
            <a:pPr algn="ctr"/>
            <a:r>
              <a:rPr lang="en-US" altLang="zh-CN" sz="1400" dirty="0">
                <a:latin typeface="Times New Roman" panose="02020603050405020304" pitchFamily="18" charset="0"/>
                <a:cs typeface="Times New Roman" panose="02020603050405020304" pitchFamily="18" charset="0"/>
              </a:rPr>
              <a:t>First </a:t>
            </a:r>
          </a:p>
          <a:p>
            <a:pPr algn="ctr"/>
            <a:r>
              <a:rPr lang="en-US" altLang="zh-CN" sz="1400" dirty="0">
                <a:latin typeface="Times New Roman" panose="02020603050405020304" pitchFamily="18" charset="0"/>
                <a:cs typeface="Times New Roman" panose="02020603050405020304" pitchFamily="18" charset="0"/>
              </a:rPr>
              <a:t>reception signal</a:t>
            </a:r>
            <a:endParaRPr lang="zh-CN" altLang="en-US" sz="1400" dirty="0">
              <a:latin typeface="Times New Roman" panose="02020603050405020304" pitchFamily="18" charset="0"/>
              <a:cs typeface="Times New Roman" panose="02020603050405020304" pitchFamily="18" charset="0"/>
            </a:endParaRPr>
          </a:p>
        </p:txBody>
      </p:sp>
      <p:sp>
        <p:nvSpPr>
          <p:cNvPr id="237" name="文本框 236">
            <a:extLst>
              <a:ext uri="{FF2B5EF4-FFF2-40B4-BE49-F238E27FC236}">
                <a16:creationId xmlns:a16="http://schemas.microsoft.com/office/drawing/2014/main" id="{00AC2DC7-01FF-4C48-BFAD-97CFCB3BD641}"/>
              </a:ext>
            </a:extLst>
          </p:cNvPr>
          <p:cNvSpPr txBox="1"/>
          <p:nvPr/>
        </p:nvSpPr>
        <p:spPr>
          <a:xfrm>
            <a:off x="10687043" y="2090410"/>
            <a:ext cx="1441293" cy="523220"/>
          </a:xfrm>
          <a:prstGeom prst="rect">
            <a:avLst/>
          </a:prstGeom>
          <a:noFill/>
          <a:ln w="22225">
            <a:noFill/>
            <a:prstDash val="dash"/>
          </a:ln>
        </p:spPr>
        <p:txBody>
          <a:bodyPr wrap="square" rtlCol="0">
            <a:spAutoFit/>
          </a:bodyPr>
          <a:lstStyle>
            <a:defPPr>
              <a:defRPr lang="zh-CN"/>
            </a:defPPr>
            <a:lvl1pPr algn="ctr">
              <a:defRPr sz="1400">
                <a:latin typeface="Times New Roman" panose="02020603050405020304" pitchFamily="18" charset="0"/>
                <a:cs typeface="Times New Roman" panose="02020603050405020304" pitchFamily="18" charset="0"/>
              </a:defRPr>
            </a:lvl1pPr>
          </a:lstStyle>
          <a:p>
            <a:r>
              <a:rPr lang="en-US" altLang="zh-CN" dirty="0"/>
              <a:t>Second excitation signal </a:t>
            </a:r>
            <a:endParaRPr lang="zh-CN" altLang="en-US" dirty="0"/>
          </a:p>
        </p:txBody>
      </p:sp>
      <p:cxnSp>
        <p:nvCxnSpPr>
          <p:cNvPr id="66" name="连接符: 肘形 65">
            <a:extLst>
              <a:ext uri="{FF2B5EF4-FFF2-40B4-BE49-F238E27FC236}">
                <a16:creationId xmlns:a16="http://schemas.microsoft.com/office/drawing/2014/main" id="{B845680F-4EC5-4452-AFF7-AA879962177B}"/>
              </a:ext>
            </a:extLst>
          </p:cNvPr>
          <p:cNvCxnSpPr/>
          <p:nvPr/>
        </p:nvCxnSpPr>
        <p:spPr>
          <a:xfrm flipV="1">
            <a:off x="6576221" y="2417686"/>
            <a:ext cx="421239" cy="342735"/>
          </a:xfrm>
          <a:prstGeom prst="bentConnector3">
            <a:avLst>
              <a:gd name="adj1" fmla="val 767"/>
            </a:avLst>
          </a:prstGeom>
          <a:ln w="19050">
            <a:solidFill>
              <a:srgbClr val="0033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238" name="连接符: 肘形 237">
            <a:extLst>
              <a:ext uri="{FF2B5EF4-FFF2-40B4-BE49-F238E27FC236}">
                <a16:creationId xmlns:a16="http://schemas.microsoft.com/office/drawing/2014/main" id="{CBEC591A-D77F-44A1-9E1F-FDCAB259AE4D}"/>
              </a:ext>
            </a:extLst>
          </p:cNvPr>
          <p:cNvCxnSpPr>
            <a:cxnSpLocks/>
          </p:cNvCxnSpPr>
          <p:nvPr/>
        </p:nvCxnSpPr>
        <p:spPr>
          <a:xfrm rot="16200000" flipV="1">
            <a:off x="7734616" y="2530515"/>
            <a:ext cx="520743" cy="295090"/>
          </a:xfrm>
          <a:prstGeom prst="bentConnector3">
            <a:avLst>
              <a:gd name="adj1" fmla="val 98877"/>
            </a:avLst>
          </a:prstGeom>
          <a:ln w="19050">
            <a:solidFill>
              <a:srgbClr val="7030A0"/>
            </a:solidFill>
            <a:tailEnd type="stealth" w="lg" len="lg"/>
          </a:ln>
        </p:spPr>
        <p:style>
          <a:lnRef idx="1">
            <a:schemeClr val="accent1"/>
          </a:lnRef>
          <a:fillRef idx="0">
            <a:schemeClr val="accent1"/>
          </a:fillRef>
          <a:effectRef idx="0">
            <a:schemeClr val="accent1"/>
          </a:effectRef>
          <a:fontRef idx="minor">
            <a:schemeClr val="tx1"/>
          </a:fontRef>
        </p:style>
      </p:cxnSp>
      <p:sp>
        <p:nvSpPr>
          <p:cNvPr id="239" name="文本框 238">
            <a:extLst>
              <a:ext uri="{FF2B5EF4-FFF2-40B4-BE49-F238E27FC236}">
                <a16:creationId xmlns:a16="http://schemas.microsoft.com/office/drawing/2014/main" id="{C2E2BDDD-3BC8-47CB-BABE-2A61F4B6D183}"/>
              </a:ext>
            </a:extLst>
          </p:cNvPr>
          <p:cNvSpPr txBox="1"/>
          <p:nvPr/>
        </p:nvSpPr>
        <p:spPr>
          <a:xfrm>
            <a:off x="7398498" y="1868400"/>
            <a:ext cx="1441293" cy="523220"/>
          </a:xfrm>
          <a:prstGeom prst="rect">
            <a:avLst/>
          </a:prstGeom>
          <a:noFill/>
          <a:ln w="22225">
            <a:noFill/>
            <a:prstDash val="dash"/>
          </a:ln>
        </p:spPr>
        <p:txBody>
          <a:bodyPr wrap="square" rtlCol="0">
            <a:spAutoFit/>
          </a:bodyPr>
          <a:lstStyle>
            <a:defPPr>
              <a:defRPr lang="zh-CN"/>
            </a:defPPr>
            <a:lvl1pPr algn="ctr">
              <a:defRPr sz="1400">
                <a:latin typeface="Times New Roman" panose="02020603050405020304" pitchFamily="18" charset="0"/>
                <a:cs typeface="Times New Roman" panose="02020603050405020304" pitchFamily="18" charset="0"/>
              </a:defRPr>
            </a:lvl1pPr>
          </a:lstStyle>
          <a:p>
            <a:r>
              <a:rPr lang="en-US" altLang="zh-CN" dirty="0"/>
              <a:t>Original excitation signal </a:t>
            </a:r>
            <a:endParaRPr lang="zh-CN" altLang="en-US" dirty="0"/>
          </a:p>
        </p:txBody>
      </p:sp>
      <p:sp>
        <p:nvSpPr>
          <p:cNvPr id="240" name="文本框 239">
            <a:extLst>
              <a:ext uri="{FF2B5EF4-FFF2-40B4-BE49-F238E27FC236}">
                <a16:creationId xmlns:a16="http://schemas.microsoft.com/office/drawing/2014/main" id="{FDA33AA3-270B-4FAF-A958-BC75FA5ECC99}"/>
              </a:ext>
            </a:extLst>
          </p:cNvPr>
          <p:cNvSpPr txBox="1"/>
          <p:nvPr/>
        </p:nvSpPr>
        <p:spPr>
          <a:xfrm>
            <a:off x="6080720" y="1868400"/>
            <a:ext cx="1371586" cy="523220"/>
          </a:xfrm>
          <a:prstGeom prst="rect">
            <a:avLst/>
          </a:prstGeom>
          <a:noFill/>
          <a:ln w="22225">
            <a:noFill/>
            <a:prstDash val="dash"/>
          </a:ln>
        </p:spPr>
        <p:txBody>
          <a:bodyPr wrap="square" rtlCol="0">
            <a:spAutoFit/>
          </a:bodyPr>
          <a:lstStyle>
            <a:defPPr>
              <a:defRPr lang="zh-CN"/>
            </a:defPPr>
            <a:lvl1pPr algn="ctr">
              <a:defRPr sz="1400">
                <a:latin typeface="Times New Roman" panose="02020603050405020304" pitchFamily="18" charset="0"/>
                <a:cs typeface="Times New Roman" panose="02020603050405020304" pitchFamily="18" charset="0"/>
              </a:defRPr>
            </a:lvl1pPr>
          </a:lstStyle>
          <a:p>
            <a:r>
              <a:rPr lang="en-US" altLang="zh-CN" dirty="0"/>
              <a:t>Reconstruction signal </a:t>
            </a:r>
            <a:endParaRPr lang="zh-CN" altLang="en-US" dirty="0"/>
          </a:p>
        </p:txBody>
      </p:sp>
      <p:sp>
        <p:nvSpPr>
          <p:cNvPr id="77" name="文本框 76">
            <a:extLst>
              <a:ext uri="{FF2B5EF4-FFF2-40B4-BE49-F238E27FC236}">
                <a16:creationId xmlns:a16="http://schemas.microsoft.com/office/drawing/2014/main" id="{4F119576-9946-4240-AF80-FEA6CA66AD37}"/>
              </a:ext>
            </a:extLst>
          </p:cNvPr>
          <p:cNvSpPr txBox="1"/>
          <p:nvPr/>
        </p:nvSpPr>
        <p:spPr>
          <a:xfrm>
            <a:off x="6687442" y="5328959"/>
            <a:ext cx="4864190" cy="646331"/>
          </a:xfrm>
          <a:prstGeom prst="rect">
            <a:avLst/>
          </a:prstGeom>
          <a:solidFill>
            <a:schemeClr val="accent4">
              <a:lumMod val="20000"/>
              <a:lumOff val="80000"/>
            </a:schemeClr>
          </a:solidFill>
          <a:ln w="22225">
            <a:solidFill>
              <a:schemeClr val="accent4">
                <a:lumMod val="50000"/>
              </a:schemeClr>
            </a:solidFill>
            <a:prstDash val="sysDash"/>
          </a:ln>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pPr marL="285750" indent="-285750">
              <a:buFont typeface="Wingdings" panose="05000000000000000000" pitchFamily="2" charset="2"/>
              <a:buChar char="l"/>
            </a:pPr>
            <a:r>
              <a:rPr lang="en-US" altLang="zh-CN" dirty="0"/>
              <a:t>High influence of environmental factors on the results, and poor reliability.</a:t>
            </a:r>
          </a:p>
        </p:txBody>
      </p:sp>
      <p:sp>
        <p:nvSpPr>
          <p:cNvPr id="241" name="文本框 240">
            <a:extLst>
              <a:ext uri="{FF2B5EF4-FFF2-40B4-BE49-F238E27FC236}">
                <a16:creationId xmlns:a16="http://schemas.microsoft.com/office/drawing/2014/main" id="{BBD0BF7C-75CD-4EE3-B46C-5DA1063AF3D9}"/>
              </a:ext>
            </a:extLst>
          </p:cNvPr>
          <p:cNvSpPr txBox="1"/>
          <p:nvPr/>
        </p:nvSpPr>
        <p:spPr>
          <a:xfrm>
            <a:off x="8355156" y="1293553"/>
            <a:ext cx="1469539" cy="369332"/>
          </a:xfrm>
          <a:prstGeom prst="rect">
            <a:avLst/>
          </a:prstGeom>
          <a:solidFill>
            <a:schemeClr val="accent6">
              <a:lumMod val="40000"/>
              <a:lumOff val="60000"/>
            </a:schemeClr>
          </a:solidFill>
          <a:ln w="19050">
            <a:solidFill>
              <a:schemeClr val="accent6">
                <a:lumMod val="50000"/>
              </a:schemeClr>
            </a:solidFill>
            <a:prstDash val="dash"/>
          </a:ln>
        </p:spPr>
        <p:txBody>
          <a:bodyPr wrap="square" rtlCol="0">
            <a:spAutoFit/>
          </a:bodyPr>
          <a:lstStyle/>
          <a:p>
            <a:r>
              <a:rPr lang="en-US" altLang="zh-CN" dirty="0">
                <a:latin typeface="Times New Roman" panose="02020603050405020304" pitchFamily="18" charset="0"/>
                <a:cs typeface="Times New Roman" panose="02020603050405020304" pitchFamily="18" charset="0"/>
              </a:rPr>
              <a:t>Time reversal</a:t>
            </a:r>
            <a:endParaRPr lang="zh-CN" altLang="en-US"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501DBC01-B833-4EF6-8035-2B0640C2FA5E}"/>
              </a:ext>
            </a:extLst>
          </p:cNvPr>
          <p:cNvSpPr/>
          <p:nvPr/>
        </p:nvSpPr>
        <p:spPr>
          <a:xfrm>
            <a:off x="0" y="6432427"/>
            <a:ext cx="11465947" cy="430887"/>
          </a:xfrm>
          <a:prstGeom prst="rect">
            <a:avLst/>
          </a:prstGeom>
        </p:spPr>
        <p:txBody>
          <a:bodyPr wrap="square">
            <a:spAutoFit/>
          </a:bodyPr>
          <a:lstStyle/>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Time reversal active sensing for health monitoring of a composite plate[J</a:t>
            </a:r>
            <a:r>
              <a:rPr lang="en-US" altLang="zh-CN" sz="1100" i="1" dirty="0">
                <a:latin typeface="Times New Roman" panose="02020603050405020304" pitchFamily="18" charset="0"/>
                <a:cs typeface="Times New Roman" panose="02020603050405020304" pitchFamily="18" charset="0"/>
              </a:rPr>
              <a:t>]. Journal of Sound and Vibration</a:t>
            </a:r>
            <a:r>
              <a:rPr lang="en-US" altLang="zh-CN" sz="1100" dirty="0">
                <a:latin typeface="Times New Roman" panose="02020603050405020304" pitchFamily="18" charset="0"/>
                <a:cs typeface="Times New Roman" panose="02020603050405020304" pitchFamily="18" charset="0"/>
              </a:rPr>
              <a:t>, 2007, Vol. 302: 50-66.</a:t>
            </a:r>
          </a:p>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Damage Imaging in Mesoscale Concrete Modeling Based on the Ultrasonic Time-Reversal Technique[J]. </a:t>
            </a:r>
            <a:r>
              <a:rPr lang="en-US" altLang="zh-CN" sz="1100" i="1" dirty="0">
                <a:latin typeface="Times New Roman" panose="02020603050405020304" pitchFamily="18" charset="0"/>
                <a:cs typeface="Times New Roman" panose="02020603050405020304" pitchFamily="18" charset="0"/>
              </a:rPr>
              <a:t>Acta </a:t>
            </a:r>
            <a:r>
              <a:rPr lang="en-US" altLang="zh-CN" sz="1100" i="1" dirty="0" err="1">
                <a:latin typeface="Times New Roman" panose="02020603050405020304" pitchFamily="18" charset="0"/>
                <a:cs typeface="Times New Roman" panose="02020603050405020304" pitchFamily="18" charset="0"/>
              </a:rPr>
              <a:t>Mechanica</a:t>
            </a:r>
            <a:r>
              <a:rPr lang="en-US" altLang="zh-CN" sz="1100" i="1" dirty="0">
                <a:latin typeface="Times New Roman" panose="02020603050405020304" pitchFamily="18" charset="0"/>
                <a:cs typeface="Times New Roman" panose="02020603050405020304" pitchFamily="18" charset="0"/>
              </a:rPr>
              <a:t> </a:t>
            </a:r>
            <a:r>
              <a:rPr lang="en-US" altLang="zh-CN" sz="1100" i="1" dirty="0" err="1">
                <a:latin typeface="Times New Roman" panose="02020603050405020304" pitchFamily="18" charset="0"/>
                <a:cs typeface="Times New Roman" panose="02020603050405020304" pitchFamily="18" charset="0"/>
              </a:rPr>
              <a:t>Solida</a:t>
            </a:r>
            <a:r>
              <a:rPr lang="en-US" altLang="zh-CN" sz="1100" i="1" dirty="0">
                <a:latin typeface="Times New Roman" panose="02020603050405020304" pitchFamily="18" charset="0"/>
                <a:cs typeface="Times New Roman" panose="02020603050405020304" pitchFamily="18" charset="0"/>
              </a:rPr>
              <a:t> </a:t>
            </a:r>
            <a:r>
              <a:rPr lang="en-US" altLang="zh-CN" sz="1100" i="1" dirty="0" err="1">
                <a:latin typeface="Times New Roman" panose="02020603050405020304" pitchFamily="18" charset="0"/>
                <a:cs typeface="Times New Roman" panose="02020603050405020304" pitchFamily="18" charset="0"/>
              </a:rPr>
              <a:t>Sinica</a:t>
            </a:r>
            <a:r>
              <a:rPr lang="en-US" altLang="zh-CN" sz="1100" i="1" dirty="0">
                <a:latin typeface="Times New Roman" panose="02020603050405020304" pitchFamily="18" charset="0"/>
                <a:cs typeface="Times New Roman" panose="02020603050405020304" pitchFamily="18" charset="0"/>
              </a:rPr>
              <a:t>,</a:t>
            </a:r>
            <a:r>
              <a:rPr lang="en-US" altLang="zh-CN" sz="1100" dirty="0">
                <a:latin typeface="Times New Roman" panose="02020603050405020304" pitchFamily="18" charset="0"/>
                <a:cs typeface="Times New Roman" panose="02020603050405020304" pitchFamily="18" charset="0"/>
              </a:rPr>
              <a:t> 2020, vol.33(1): 61-70.</a:t>
            </a:r>
            <a:r>
              <a:rPr lang="en-US" altLang="zh-CN" sz="1100" i="1" dirty="0">
                <a:latin typeface="Times New Roman" panose="02020603050405020304" pitchFamily="18" charset="0"/>
                <a:cs typeface="Times New Roman" panose="02020603050405020304" pitchFamily="18" charset="0"/>
              </a:rPr>
              <a:t> </a:t>
            </a:r>
            <a:endParaRPr lang="zh-CN" altLang="en-US" sz="1100" i="1" dirty="0">
              <a:latin typeface="Times New Roman" panose="02020603050405020304" pitchFamily="18" charset="0"/>
              <a:cs typeface="Times New Roman" panose="02020603050405020304" pitchFamily="18" charset="0"/>
            </a:endParaRPr>
          </a:p>
        </p:txBody>
      </p:sp>
      <p:grpSp>
        <p:nvGrpSpPr>
          <p:cNvPr id="247" name="组合 246">
            <a:extLst>
              <a:ext uri="{FF2B5EF4-FFF2-40B4-BE49-F238E27FC236}">
                <a16:creationId xmlns:a16="http://schemas.microsoft.com/office/drawing/2014/main" id="{BD49514A-575D-4983-8A5C-24219C048F99}"/>
              </a:ext>
            </a:extLst>
          </p:cNvPr>
          <p:cNvGrpSpPr/>
          <p:nvPr/>
        </p:nvGrpSpPr>
        <p:grpSpPr>
          <a:xfrm>
            <a:off x="0" y="0"/>
            <a:ext cx="12192000" cy="638825"/>
            <a:chOff x="0" y="0"/>
            <a:chExt cx="12192000" cy="638825"/>
          </a:xfrm>
        </p:grpSpPr>
        <p:sp>
          <p:nvSpPr>
            <p:cNvPr id="248" name="矩形 58">
              <a:extLst>
                <a:ext uri="{FF2B5EF4-FFF2-40B4-BE49-F238E27FC236}">
                  <a16:creationId xmlns:a16="http://schemas.microsoft.com/office/drawing/2014/main" id="{9FE30674-A05F-4B09-8C10-D27F550146BA}"/>
                </a:ext>
              </a:extLst>
            </p:cNvPr>
            <p:cNvSpPr/>
            <p:nvPr/>
          </p:nvSpPr>
          <p:spPr>
            <a:xfrm>
              <a:off x="0" y="0"/>
              <a:ext cx="12192000" cy="638825"/>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defTabSz="457200">
                <a:defRPr/>
              </a:pP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2.6</a:t>
              </a:r>
              <a:r>
                <a:rPr kumimoji="0" lang="en-US" altLang="zh-CN" sz="40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a:t>
              </a: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Literature Review - </a:t>
              </a:r>
              <a:r>
                <a:rPr lang="en-US" altLang="zh-CN" sz="2000" b="1" dirty="0">
                  <a:solidFill>
                    <a:prstClr val="white"/>
                  </a:solidFill>
                  <a:latin typeface="Arial" panose="020B0604020202020204" pitchFamily="34" charset="0"/>
                  <a:ea typeface="宋体" panose="02010600030101010101" pitchFamily="2" charset="-122"/>
                  <a:cs typeface="Arial" panose="020B0604020202020204" pitchFamily="34" charset="0"/>
                </a:rPr>
                <a:t>Laser Ultrasonic Method</a:t>
              </a:r>
            </a:p>
          </p:txBody>
        </p:sp>
        <p:pic>
          <p:nvPicPr>
            <p:cNvPr id="249" name="图片 248">
              <a:extLst>
                <a:ext uri="{FF2B5EF4-FFF2-40B4-BE49-F238E27FC236}">
                  <a16:creationId xmlns:a16="http://schemas.microsoft.com/office/drawing/2014/main" id="{A7423B1C-DC80-414D-AF2E-EE43D64C5794}"/>
                </a:ext>
              </a:extLst>
            </p:cNvPr>
            <p:cNvPicPr>
              <a:picLocks noChangeAspect="1"/>
            </p:cNvPicPr>
            <p:nvPr/>
          </p:nvPicPr>
          <p:blipFill rotWithShape="1">
            <a:blip r:embed="rId5">
              <a:extLst>
                <a:ext uri="{28A0092B-C50C-407E-A947-70E740481C1C}">
                  <a14:useLocalDpi xmlns:a14="http://schemas.microsoft.com/office/drawing/2010/main" val="0"/>
                </a:ext>
              </a:extLst>
            </a:blip>
            <a:srcRect t="9911" b="8712"/>
            <a:stretch/>
          </p:blipFill>
          <p:spPr>
            <a:xfrm>
              <a:off x="11404796" y="5690"/>
              <a:ext cx="778037" cy="633135"/>
            </a:xfrm>
            <a:prstGeom prst="rect">
              <a:avLst/>
            </a:prstGeom>
          </p:spPr>
        </p:pic>
      </p:grpSp>
      <p:sp>
        <p:nvSpPr>
          <p:cNvPr id="250" name="灯片编号占位符 3">
            <a:extLst>
              <a:ext uri="{FF2B5EF4-FFF2-40B4-BE49-F238E27FC236}">
                <a16:creationId xmlns:a16="http://schemas.microsoft.com/office/drawing/2014/main" id="{973C1B84-D02B-4D4C-AC69-1A0A6E641B36}"/>
              </a:ext>
            </a:extLst>
          </p:cNvPr>
          <p:cNvSpPr>
            <a:spLocks noGrp="1"/>
          </p:cNvSpPr>
          <p:nvPr>
            <p:ph type="sldNum" sz="quarter" idx="12"/>
          </p:nvPr>
        </p:nvSpPr>
        <p:spPr>
          <a:xfrm>
            <a:off x="9316278" y="6426615"/>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10DF9B2F-2DE2-483B-95D9-81E7E9385051}" type="slidenum">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210" name="文本框 209">
            <a:extLst>
              <a:ext uri="{FF2B5EF4-FFF2-40B4-BE49-F238E27FC236}">
                <a16:creationId xmlns:a16="http://schemas.microsoft.com/office/drawing/2014/main" id="{E36CE031-8732-4FC2-B427-43F907155DAB}"/>
              </a:ext>
            </a:extLst>
          </p:cNvPr>
          <p:cNvSpPr txBox="1"/>
          <p:nvPr/>
        </p:nvSpPr>
        <p:spPr>
          <a:xfrm>
            <a:off x="4190831" y="4530590"/>
            <a:ext cx="1467974" cy="369332"/>
          </a:xfrm>
          <a:prstGeom prst="rect">
            <a:avLst/>
          </a:prstGeom>
          <a:noFill/>
        </p:spPr>
        <p:txBody>
          <a:bodyPr wrap="square" rtlCol="0">
            <a:spAutoFit/>
          </a:bodyPr>
          <a:lstStyle>
            <a:defPPr>
              <a:defRPr lang="zh-CN"/>
            </a:defPPr>
            <a:lvl1pPr>
              <a:defRPr sz="1600">
                <a:latin typeface="Times New Roman" panose="02020603050405020304" pitchFamily="18" charset="0"/>
                <a:cs typeface="Times New Roman" panose="02020603050405020304" pitchFamily="18" charset="0"/>
              </a:defRPr>
            </a:lvl1pPr>
          </a:lstStyle>
          <a:p>
            <a:r>
              <a:rPr lang="en-US" altLang="zh-CN" sz="1800" b="1" dirty="0"/>
              <a:t>Sensing Unit</a:t>
            </a:r>
            <a:endParaRPr lang="zh-CN" altLang="en-US" sz="1800" b="1" dirty="0"/>
          </a:p>
        </p:txBody>
      </p:sp>
    </p:spTree>
    <p:extLst>
      <p:ext uri="{BB962C8B-B14F-4D97-AF65-F5344CB8AC3E}">
        <p14:creationId xmlns:p14="http://schemas.microsoft.com/office/powerpoint/2010/main" val="2101166411"/>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20">
            <a:extLst>
              <a:ext uri="{FF2B5EF4-FFF2-40B4-BE49-F238E27FC236}">
                <a16:creationId xmlns:a16="http://schemas.microsoft.com/office/drawing/2014/main" id="{899EFCA3-989E-49A8-95C1-EF8EF3841E61}"/>
              </a:ext>
            </a:extLst>
          </p:cNvPr>
          <p:cNvSpPr/>
          <p:nvPr/>
        </p:nvSpPr>
        <p:spPr>
          <a:xfrm>
            <a:off x="110289" y="767310"/>
            <a:ext cx="5916619" cy="5691240"/>
          </a:xfrm>
          <a:prstGeom prst="rect">
            <a:avLst/>
          </a:prstGeom>
          <a:noFill/>
          <a:ln w="317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立方体 123">
            <a:extLst>
              <a:ext uri="{FF2B5EF4-FFF2-40B4-BE49-F238E27FC236}">
                <a16:creationId xmlns:a16="http://schemas.microsoft.com/office/drawing/2014/main" id="{4CB4FFEC-C1E2-4C13-AA03-8CF031467B57}"/>
              </a:ext>
            </a:extLst>
          </p:cNvPr>
          <p:cNvSpPr/>
          <p:nvPr/>
        </p:nvSpPr>
        <p:spPr>
          <a:xfrm>
            <a:off x="583958" y="5594420"/>
            <a:ext cx="4784213" cy="638825"/>
          </a:xfrm>
          <a:prstGeom prst="cub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5" name="组合 124">
            <a:extLst>
              <a:ext uri="{FF2B5EF4-FFF2-40B4-BE49-F238E27FC236}">
                <a16:creationId xmlns:a16="http://schemas.microsoft.com/office/drawing/2014/main" id="{5A808AA4-E663-4B52-86CB-CAF7179BF167}"/>
              </a:ext>
            </a:extLst>
          </p:cNvPr>
          <p:cNvGrpSpPr/>
          <p:nvPr/>
        </p:nvGrpSpPr>
        <p:grpSpPr>
          <a:xfrm>
            <a:off x="2645498" y="5757600"/>
            <a:ext cx="240062" cy="443815"/>
            <a:chOff x="1215970" y="2234665"/>
            <a:chExt cx="316520" cy="366845"/>
          </a:xfrm>
        </p:grpSpPr>
        <p:sp>
          <p:nvSpPr>
            <p:cNvPr id="184" name="任意多边形: 形状 183">
              <a:extLst>
                <a:ext uri="{FF2B5EF4-FFF2-40B4-BE49-F238E27FC236}">
                  <a16:creationId xmlns:a16="http://schemas.microsoft.com/office/drawing/2014/main" id="{04C1A901-CEBB-4252-861A-82C1A9AE2660}"/>
                </a:ext>
              </a:extLst>
            </p:cNvPr>
            <p:cNvSpPr/>
            <p:nvPr/>
          </p:nvSpPr>
          <p:spPr>
            <a:xfrm>
              <a:off x="1417170" y="2234665"/>
              <a:ext cx="115320" cy="292342"/>
            </a:xfrm>
            <a:custGeom>
              <a:avLst/>
              <a:gdLst>
                <a:gd name="connsiteX0" fmla="*/ 9521 w 148067"/>
                <a:gd name="connsiteY0" fmla="*/ 0 h 581891"/>
                <a:gd name="connsiteX1" fmla="*/ 9521 w 148067"/>
                <a:gd name="connsiteY1" fmla="*/ 267854 h 581891"/>
                <a:gd name="connsiteX2" fmla="*/ 37230 w 148067"/>
                <a:gd name="connsiteY2" fmla="*/ 286327 h 581891"/>
                <a:gd name="connsiteX3" fmla="*/ 120357 w 148067"/>
                <a:gd name="connsiteY3" fmla="*/ 350982 h 581891"/>
                <a:gd name="connsiteX4" fmla="*/ 148067 w 148067"/>
                <a:gd name="connsiteY4" fmla="*/ 369454 h 581891"/>
                <a:gd name="connsiteX5" fmla="*/ 138830 w 148067"/>
                <a:gd name="connsiteY5" fmla="*/ 526473 h 581891"/>
                <a:gd name="connsiteX6" fmla="*/ 111121 w 148067"/>
                <a:gd name="connsiteY6" fmla="*/ 535709 h 581891"/>
                <a:gd name="connsiteX7" fmla="*/ 92648 w 148067"/>
                <a:gd name="connsiteY7" fmla="*/ 563418 h 581891"/>
                <a:gd name="connsiteX8" fmla="*/ 64939 w 148067"/>
                <a:gd name="connsiteY8" fmla="*/ 581891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7" h="581891">
                  <a:moveTo>
                    <a:pt x="9521" y="0"/>
                  </a:moveTo>
                  <a:cubicBezTo>
                    <a:pt x="5280" y="67864"/>
                    <a:pt x="-9599" y="196153"/>
                    <a:pt x="9521" y="267854"/>
                  </a:cubicBezTo>
                  <a:cubicBezTo>
                    <a:pt x="12381" y="278580"/>
                    <a:pt x="28702" y="279220"/>
                    <a:pt x="37230" y="286327"/>
                  </a:cubicBezTo>
                  <a:cubicBezTo>
                    <a:pt x="124036" y="358666"/>
                    <a:pt x="-19692" y="257617"/>
                    <a:pt x="120357" y="350982"/>
                  </a:cubicBezTo>
                  <a:lnTo>
                    <a:pt x="148067" y="369454"/>
                  </a:lnTo>
                  <a:cubicBezTo>
                    <a:pt x="144988" y="421794"/>
                    <a:pt x="150204" y="475291"/>
                    <a:pt x="138830" y="526473"/>
                  </a:cubicBezTo>
                  <a:cubicBezTo>
                    <a:pt x="136718" y="535977"/>
                    <a:pt x="118724" y="529627"/>
                    <a:pt x="111121" y="535709"/>
                  </a:cubicBezTo>
                  <a:cubicBezTo>
                    <a:pt x="102453" y="542644"/>
                    <a:pt x="100497" y="555569"/>
                    <a:pt x="92648" y="563418"/>
                  </a:cubicBezTo>
                  <a:cubicBezTo>
                    <a:pt x="84799" y="571267"/>
                    <a:pt x="64939" y="581891"/>
                    <a:pt x="64939" y="5818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490F2563-F1AF-4ABD-8B65-94C6D560BA0D}"/>
                </a:ext>
              </a:extLst>
            </p:cNvPr>
            <p:cNvSpPr/>
            <p:nvPr/>
          </p:nvSpPr>
          <p:spPr>
            <a:xfrm>
              <a:off x="1215970" y="2373874"/>
              <a:ext cx="215808" cy="227636"/>
            </a:xfrm>
            <a:custGeom>
              <a:avLst/>
              <a:gdLst>
                <a:gd name="connsiteX0" fmla="*/ 110836 w 110836"/>
                <a:gd name="connsiteY0" fmla="*/ 0 h 277284"/>
                <a:gd name="connsiteX1" fmla="*/ 36946 w 110836"/>
                <a:gd name="connsiteY1" fmla="*/ 230909 h 277284"/>
                <a:gd name="connsiteX2" fmla="*/ 46182 w 110836"/>
                <a:gd name="connsiteY2" fmla="*/ 258618 h 277284"/>
                <a:gd name="connsiteX3" fmla="*/ 0 w 110836"/>
                <a:gd name="connsiteY3" fmla="*/ 277091 h 277284"/>
              </a:gdLst>
              <a:ahLst/>
              <a:cxnLst>
                <a:cxn ang="0">
                  <a:pos x="connsiteX0" y="connsiteY0"/>
                </a:cxn>
                <a:cxn ang="0">
                  <a:pos x="connsiteX1" y="connsiteY1"/>
                </a:cxn>
                <a:cxn ang="0">
                  <a:pos x="connsiteX2" y="connsiteY2"/>
                </a:cxn>
                <a:cxn ang="0">
                  <a:pos x="connsiteX3" y="connsiteY3"/>
                </a:cxn>
              </a:cxnLst>
              <a:rect l="l" t="t" r="r" b="b"/>
              <a:pathLst>
                <a:path w="110836" h="277284">
                  <a:moveTo>
                    <a:pt x="110836" y="0"/>
                  </a:moveTo>
                  <a:cubicBezTo>
                    <a:pt x="22676" y="146933"/>
                    <a:pt x="16095" y="95380"/>
                    <a:pt x="36946" y="230909"/>
                  </a:cubicBezTo>
                  <a:cubicBezTo>
                    <a:pt x="38426" y="240532"/>
                    <a:pt x="43103" y="249382"/>
                    <a:pt x="46182" y="258618"/>
                  </a:cubicBezTo>
                  <a:cubicBezTo>
                    <a:pt x="13350" y="280507"/>
                    <a:pt x="29574" y="277091"/>
                    <a:pt x="0" y="2770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8" name="组合 127">
            <a:extLst>
              <a:ext uri="{FF2B5EF4-FFF2-40B4-BE49-F238E27FC236}">
                <a16:creationId xmlns:a16="http://schemas.microsoft.com/office/drawing/2014/main" id="{9F341CD6-A9CE-4FFB-ADEE-01276870A660}"/>
              </a:ext>
            </a:extLst>
          </p:cNvPr>
          <p:cNvGrpSpPr/>
          <p:nvPr/>
        </p:nvGrpSpPr>
        <p:grpSpPr>
          <a:xfrm>
            <a:off x="2006674" y="5816077"/>
            <a:ext cx="368297" cy="403690"/>
            <a:chOff x="952500" y="2700665"/>
            <a:chExt cx="657791" cy="391785"/>
          </a:xfrm>
        </p:grpSpPr>
        <p:cxnSp>
          <p:nvCxnSpPr>
            <p:cNvPr id="174" name="直接连接符 173">
              <a:extLst>
                <a:ext uri="{FF2B5EF4-FFF2-40B4-BE49-F238E27FC236}">
                  <a16:creationId xmlns:a16="http://schemas.microsoft.com/office/drawing/2014/main" id="{E1138FE0-4BA1-4D0B-B7DD-9AB1B4EBAB44}"/>
                </a:ext>
              </a:extLst>
            </p:cNvPr>
            <p:cNvCxnSpPr/>
            <p:nvPr/>
          </p:nvCxnSpPr>
          <p:spPr>
            <a:xfrm>
              <a:off x="952500" y="2898775"/>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5" name="组合 174">
              <a:extLst>
                <a:ext uri="{FF2B5EF4-FFF2-40B4-BE49-F238E27FC236}">
                  <a16:creationId xmlns:a16="http://schemas.microsoft.com/office/drawing/2014/main" id="{C688E87E-1A9E-43F3-A216-2275D98B13DA}"/>
                </a:ext>
              </a:extLst>
            </p:cNvPr>
            <p:cNvGrpSpPr/>
            <p:nvPr/>
          </p:nvGrpSpPr>
          <p:grpSpPr>
            <a:xfrm>
              <a:off x="1114425" y="2705100"/>
              <a:ext cx="98425" cy="387350"/>
              <a:chOff x="1114425" y="2705100"/>
              <a:chExt cx="98425" cy="387350"/>
            </a:xfrm>
          </p:grpSpPr>
          <p:cxnSp>
            <p:nvCxnSpPr>
              <p:cNvPr id="181" name="直接连接符 180">
                <a:extLst>
                  <a:ext uri="{FF2B5EF4-FFF2-40B4-BE49-F238E27FC236}">
                    <a16:creationId xmlns:a16="http://schemas.microsoft.com/office/drawing/2014/main" id="{4D1FF3E7-F6F0-4709-895D-D3DEAECB078D}"/>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B0964BD5-4DB5-4DB6-B527-4286CACC4619}"/>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264420C6-226D-4EDF-A4B1-C56FE946E9FF}"/>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76" name="直接连接符 175">
              <a:extLst>
                <a:ext uri="{FF2B5EF4-FFF2-40B4-BE49-F238E27FC236}">
                  <a16:creationId xmlns:a16="http://schemas.microsoft.com/office/drawing/2014/main" id="{34E583F1-8507-40A6-BED6-B2B692BAC1B7}"/>
                </a:ext>
              </a:extLst>
            </p:cNvPr>
            <p:cNvCxnSpPr>
              <a:cxnSpLocks/>
            </p:cNvCxnSpPr>
            <p:nvPr/>
          </p:nvCxnSpPr>
          <p:spPr>
            <a:xfrm>
              <a:off x="1387475" y="2894340"/>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F011DBF5-E51E-4837-A05B-291642A18088}"/>
                </a:ext>
              </a:extLst>
            </p:cNvPr>
            <p:cNvCxnSpPr>
              <a:cxnSpLocks/>
            </p:cNvCxnSpPr>
            <p:nvPr/>
          </p:nvCxnSpPr>
          <p:spPr>
            <a:xfrm>
              <a:off x="1212850" y="270066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602726F4-A61A-4CFF-99C8-9D0FB2A7C106}"/>
                </a:ext>
              </a:extLst>
            </p:cNvPr>
            <p:cNvCxnSpPr/>
            <p:nvPr/>
          </p:nvCxnSpPr>
          <p:spPr>
            <a:xfrm>
              <a:off x="1244600" y="2894340"/>
              <a:ext cx="14287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AFD61B67-4A8F-4C83-AD59-35C578124D44}"/>
                </a:ext>
              </a:extLst>
            </p:cNvPr>
            <p:cNvCxnSpPr>
              <a:cxnSpLocks/>
            </p:cNvCxnSpPr>
            <p:nvPr/>
          </p:nvCxnSpPr>
          <p:spPr>
            <a:xfrm flipH="1">
              <a:off x="1419225" y="2894339"/>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9A3DE7E6-F9F1-48F8-9CD1-5879FA20EB38}"/>
                </a:ext>
              </a:extLst>
            </p:cNvPr>
            <p:cNvCxnSpPr/>
            <p:nvPr/>
          </p:nvCxnSpPr>
          <p:spPr>
            <a:xfrm>
              <a:off x="1448366" y="2894339"/>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1" name="组合 130">
            <a:extLst>
              <a:ext uri="{FF2B5EF4-FFF2-40B4-BE49-F238E27FC236}">
                <a16:creationId xmlns:a16="http://schemas.microsoft.com/office/drawing/2014/main" id="{31200321-14A1-44F2-A446-E1643BEF88EC}"/>
              </a:ext>
            </a:extLst>
          </p:cNvPr>
          <p:cNvGrpSpPr/>
          <p:nvPr/>
        </p:nvGrpSpPr>
        <p:grpSpPr>
          <a:xfrm>
            <a:off x="3707908" y="5803713"/>
            <a:ext cx="394106" cy="307567"/>
            <a:chOff x="1793875" y="2984783"/>
            <a:chExt cx="377419" cy="216596"/>
          </a:xfrm>
        </p:grpSpPr>
        <p:cxnSp>
          <p:nvCxnSpPr>
            <p:cNvPr id="162" name="直接连接符 161">
              <a:extLst>
                <a:ext uri="{FF2B5EF4-FFF2-40B4-BE49-F238E27FC236}">
                  <a16:creationId xmlns:a16="http://schemas.microsoft.com/office/drawing/2014/main" id="{C03402ED-3B56-4E05-B704-93F942639021}"/>
                </a:ext>
              </a:extLst>
            </p:cNvPr>
            <p:cNvCxnSpPr/>
            <p:nvPr/>
          </p:nvCxnSpPr>
          <p:spPr>
            <a:xfrm>
              <a:off x="1793875" y="3094690"/>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3" name="组合 162">
              <a:extLst>
                <a:ext uri="{FF2B5EF4-FFF2-40B4-BE49-F238E27FC236}">
                  <a16:creationId xmlns:a16="http://schemas.microsoft.com/office/drawing/2014/main" id="{89DBC9E0-B32E-469B-BE23-222F305998B4}"/>
                </a:ext>
              </a:extLst>
            </p:cNvPr>
            <p:cNvGrpSpPr/>
            <p:nvPr/>
          </p:nvGrpSpPr>
          <p:grpSpPr>
            <a:xfrm>
              <a:off x="1880698" y="2988001"/>
              <a:ext cx="45719" cy="213378"/>
              <a:chOff x="1114425" y="2705100"/>
              <a:chExt cx="98425" cy="387350"/>
            </a:xfrm>
          </p:grpSpPr>
          <p:cxnSp>
            <p:nvCxnSpPr>
              <p:cNvPr id="171" name="直接连接符 170">
                <a:extLst>
                  <a:ext uri="{FF2B5EF4-FFF2-40B4-BE49-F238E27FC236}">
                    <a16:creationId xmlns:a16="http://schemas.microsoft.com/office/drawing/2014/main" id="{8E445E34-D60F-4265-A8BC-BEBEC9123E66}"/>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5B2DF54A-E612-4EE3-91EA-99BC3A537359}"/>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C47E40C1-A1AB-4DE9-B70F-21A33813DC8E}"/>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64" name="直接连接符 163">
              <a:extLst>
                <a:ext uri="{FF2B5EF4-FFF2-40B4-BE49-F238E27FC236}">
                  <a16:creationId xmlns:a16="http://schemas.microsoft.com/office/drawing/2014/main" id="{A9D202F6-A05C-43CB-832C-A1D36BE7DFBC}"/>
                </a:ext>
              </a:extLst>
            </p:cNvPr>
            <p:cNvCxnSpPr>
              <a:cxnSpLocks/>
            </p:cNvCxnSpPr>
            <p:nvPr/>
          </p:nvCxnSpPr>
          <p:spPr>
            <a:xfrm flipV="1">
              <a:off x="2020050" y="3094690"/>
              <a:ext cx="21870" cy="306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87E11D4B-C486-4A9A-B9D4-DD89EBA2C3EA}"/>
                </a:ext>
              </a:extLst>
            </p:cNvPr>
            <p:cNvCxnSpPr>
              <a:cxnSpLocks/>
            </p:cNvCxnSpPr>
            <p:nvPr/>
          </p:nvCxnSpPr>
          <p:spPr>
            <a:xfrm>
              <a:off x="1926417" y="2984783"/>
              <a:ext cx="17024" cy="14053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7A7C6294-3DBA-4267-8052-A741E73141F9}"/>
                </a:ext>
              </a:extLst>
            </p:cNvPr>
            <p:cNvCxnSpPr/>
            <p:nvPr/>
          </p:nvCxnSpPr>
          <p:spPr>
            <a:xfrm>
              <a:off x="1943441" y="3125318"/>
              <a:ext cx="76609"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4B5A8906-9EA3-42DA-897F-B926BE8C85F6}"/>
                </a:ext>
              </a:extLst>
            </p:cNvPr>
            <p:cNvCxnSpPr>
              <a:cxnSpLocks/>
            </p:cNvCxnSpPr>
            <p:nvPr/>
          </p:nvCxnSpPr>
          <p:spPr>
            <a:xfrm flipH="1" flipV="1">
              <a:off x="2037377" y="3094690"/>
              <a:ext cx="16722" cy="3062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2B504953-5D79-493C-A2CB-65B4FCB49B66}"/>
                </a:ext>
              </a:extLst>
            </p:cNvPr>
            <p:cNvCxnSpPr/>
            <p:nvPr/>
          </p:nvCxnSpPr>
          <p:spPr>
            <a:xfrm>
              <a:off x="2052699" y="3125317"/>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625734B8-3338-435A-93D1-05A8FCC48D30}"/>
                </a:ext>
              </a:extLst>
            </p:cNvPr>
            <p:cNvCxnSpPr>
              <a:cxnSpLocks/>
            </p:cNvCxnSpPr>
            <p:nvPr/>
          </p:nvCxnSpPr>
          <p:spPr>
            <a:xfrm>
              <a:off x="2139522" y="3126926"/>
              <a:ext cx="17024" cy="551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B82D7E93-A1D1-4CE8-B133-E62D0369FFA3}"/>
                </a:ext>
              </a:extLst>
            </p:cNvPr>
            <p:cNvCxnSpPr>
              <a:cxnSpLocks/>
            </p:cNvCxnSpPr>
            <p:nvPr/>
          </p:nvCxnSpPr>
          <p:spPr>
            <a:xfrm flipH="1">
              <a:off x="2154268" y="3121389"/>
              <a:ext cx="17026" cy="5517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33" name="直接箭头连接符 132">
            <a:extLst>
              <a:ext uri="{FF2B5EF4-FFF2-40B4-BE49-F238E27FC236}">
                <a16:creationId xmlns:a16="http://schemas.microsoft.com/office/drawing/2014/main" id="{B5D629B5-55C9-4F9E-A200-568D713175F9}"/>
              </a:ext>
            </a:extLst>
          </p:cNvPr>
          <p:cNvCxnSpPr>
            <a:cxnSpLocks/>
            <a:stCxn id="143" idx="3"/>
            <a:endCxn id="134" idx="2"/>
          </p:cNvCxnSpPr>
          <p:nvPr/>
        </p:nvCxnSpPr>
        <p:spPr>
          <a:xfrm flipV="1">
            <a:off x="1292297" y="4104379"/>
            <a:ext cx="764278" cy="1880"/>
          </a:xfrm>
          <a:prstGeom prst="straightConnector1">
            <a:avLst/>
          </a:prstGeom>
          <a:ln w="19050">
            <a:solidFill>
              <a:schemeClr val="accent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134" name="椭圆 133">
            <a:extLst>
              <a:ext uri="{FF2B5EF4-FFF2-40B4-BE49-F238E27FC236}">
                <a16:creationId xmlns:a16="http://schemas.microsoft.com/office/drawing/2014/main" id="{BF8D7907-70EC-49A1-96A2-18C6A3A6C922}"/>
              </a:ext>
            </a:extLst>
          </p:cNvPr>
          <p:cNvSpPr/>
          <p:nvPr/>
        </p:nvSpPr>
        <p:spPr>
          <a:xfrm rot="18900000">
            <a:off x="2024878" y="3708445"/>
            <a:ext cx="216435" cy="638825"/>
          </a:xfrm>
          <a:prstGeom prst="ellipse">
            <a:avLst/>
          </a:prstGeom>
          <a:gradFill flip="none" rotWithShape="1">
            <a:gsLst>
              <a:gs pos="0">
                <a:schemeClr val="accent1">
                  <a:lumMod val="5000"/>
                  <a:lumOff val="95000"/>
                </a:schemeClr>
              </a:gs>
              <a:gs pos="69000">
                <a:srgbClr val="6DD9FF"/>
              </a:gs>
              <a:gs pos="83000">
                <a:srgbClr val="6DD9FF"/>
              </a:gs>
              <a:gs pos="100000">
                <a:srgbClr val="6DD9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5" name="直接箭头连接符 134">
            <a:extLst>
              <a:ext uri="{FF2B5EF4-FFF2-40B4-BE49-F238E27FC236}">
                <a16:creationId xmlns:a16="http://schemas.microsoft.com/office/drawing/2014/main" id="{C2064942-56C4-489C-8759-926A70DBF965}"/>
              </a:ext>
            </a:extLst>
          </p:cNvPr>
          <p:cNvCxnSpPr>
            <a:stCxn id="134" idx="2"/>
          </p:cNvCxnSpPr>
          <p:nvPr/>
        </p:nvCxnSpPr>
        <p:spPr>
          <a:xfrm flipH="1">
            <a:off x="1871997" y="4104379"/>
            <a:ext cx="184578" cy="1490041"/>
          </a:xfrm>
          <a:prstGeom prst="straightConnector1">
            <a:avLst/>
          </a:prstGeom>
          <a:ln w="19050">
            <a:solidFill>
              <a:schemeClr val="accent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CEF007AD-9CC8-470F-A828-6F97FE1E8488}"/>
              </a:ext>
            </a:extLst>
          </p:cNvPr>
          <p:cNvCxnSpPr>
            <a:cxnSpLocks/>
          </p:cNvCxnSpPr>
          <p:nvPr/>
        </p:nvCxnSpPr>
        <p:spPr>
          <a:xfrm flipH="1">
            <a:off x="2056575" y="4098684"/>
            <a:ext cx="9290" cy="1522403"/>
          </a:xfrm>
          <a:prstGeom prst="straightConnector1">
            <a:avLst/>
          </a:prstGeom>
          <a:ln w="19050">
            <a:solidFill>
              <a:schemeClr val="accent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405871E0-83EA-4366-BF8E-717641DB18DB}"/>
              </a:ext>
            </a:extLst>
          </p:cNvPr>
          <p:cNvCxnSpPr>
            <a:cxnSpLocks/>
          </p:cNvCxnSpPr>
          <p:nvPr/>
        </p:nvCxnSpPr>
        <p:spPr>
          <a:xfrm>
            <a:off x="2065865" y="4123126"/>
            <a:ext cx="184578" cy="1490041"/>
          </a:xfrm>
          <a:prstGeom prst="straightConnector1">
            <a:avLst/>
          </a:prstGeom>
          <a:ln w="19050">
            <a:solidFill>
              <a:schemeClr val="accent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B4253685-2B62-4D39-AFF3-316F2245EA05}"/>
              </a:ext>
            </a:extLst>
          </p:cNvPr>
          <p:cNvCxnSpPr>
            <a:cxnSpLocks/>
          </p:cNvCxnSpPr>
          <p:nvPr/>
        </p:nvCxnSpPr>
        <p:spPr>
          <a:xfrm flipV="1">
            <a:off x="4141771" y="4037835"/>
            <a:ext cx="527997" cy="10070"/>
          </a:xfrm>
          <a:prstGeom prst="straightConnector1">
            <a:avLst/>
          </a:prstGeom>
          <a:ln w="19050">
            <a:solidFill>
              <a:schemeClr val="accent2">
                <a:lumMod val="50000"/>
              </a:schemeClr>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39" name="椭圆 138">
            <a:extLst>
              <a:ext uri="{FF2B5EF4-FFF2-40B4-BE49-F238E27FC236}">
                <a16:creationId xmlns:a16="http://schemas.microsoft.com/office/drawing/2014/main" id="{C8F9E782-7C5A-48C6-8C96-F0356938E00C}"/>
              </a:ext>
            </a:extLst>
          </p:cNvPr>
          <p:cNvSpPr/>
          <p:nvPr/>
        </p:nvSpPr>
        <p:spPr>
          <a:xfrm rot="18900000">
            <a:off x="3858670" y="3709403"/>
            <a:ext cx="216435" cy="638825"/>
          </a:xfrm>
          <a:prstGeom prst="ellipse">
            <a:avLst/>
          </a:prstGeom>
          <a:gradFill flip="none" rotWithShape="1">
            <a:gsLst>
              <a:gs pos="0">
                <a:schemeClr val="accent1">
                  <a:lumMod val="5000"/>
                  <a:lumOff val="95000"/>
                </a:schemeClr>
              </a:gs>
              <a:gs pos="69000">
                <a:srgbClr val="6DD9FF"/>
              </a:gs>
              <a:gs pos="83000">
                <a:srgbClr val="6DD9FF"/>
              </a:gs>
              <a:gs pos="100000">
                <a:srgbClr val="6DD9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0" name="直接箭头连接符 139">
            <a:extLst>
              <a:ext uri="{FF2B5EF4-FFF2-40B4-BE49-F238E27FC236}">
                <a16:creationId xmlns:a16="http://schemas.microsoft.com/office/drawing/2014/main" id="{239ABB01-A8DA-4465-A1C8-26AB01B8A39B}"/>
              </a:ext>
            </a:extLst>
          </p:cNvPr>
          <p:cNvCxnSpPr>
            <a:stCxn id="139" idx="2"/>
          </p:cNvCxnSpPr>
          <p:nvPr/>
        </p:nvCxnSpPr>
        <p:spPr>
          <a:xfrm flipH="1">
            <a:off x="3705789" y="4105337"/>
            <a:ext cx="184578" cy="1490041"/>
          </a:xfrm>
          <a:prstGeom prst="straightConnector1">
            <a:avLst/>
          </a:prstGeom>
          <a:ln w="19050">
            <a:solidFill>
              <a:schemeClr val="accent2">
                <a:lumMod val="50000"/>
              </a:schemeClr>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6A351442-3CFE-44C3-AB43-E7546D79322B}"/>
              </a:ext>
            </a:extLst>
          </p:cNvPr>
          <p:cNvCxnSpPr>
            <a:cxnSpLocks/>
          </p:cNvCxnSpPr>
          <p:nvPr/>
        </p:nvCxnSpPr>
        <p:spPr>
          <a:xfrm flipH="1">
            <a:off x="3890367" y="4099642"/>
            <a:ext cx="9290" cy="1522403"/>
          </a:xfrm>
          <a:prstGeom prst="straightConnector1">
            <a:avLst/>
          </a:prstGeom>
          <a:ln w="19050">
            <a:solidFill>
              <a:schemeClr val="accent2">
                <a:lumMod val="50000"/>
              </a:schemeClr>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E282E81D-84EB-4B26-8DA9-0AE985B1B44E}"/>
              </a:ext>
            </a:extLst>
          </p:cNvPr>
          <p:cNvCxnSpPr>
            <a:cxnSpLocks/>
          </p:cNvCxnSpPr>
          <p:nvPr/>
        </p:nvCxnSpPr>
        <p:spPr>
          <a:xfrm>
            <a:off x="3899657" y="4124084"/>
            <a:ext cx="184578" cy="1490041"/>
          </a:xfrm>
          <a:prstGeom prst="straightConnector1">
            <a:avLst/>
          </a:prstGeom>
          <a:ln w="19050">
            <a:solidFill>
              <a:schemeClr val="accent2">
                <a:lumMod val="50000"/>
              </a:schemeClr>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pic>
        <p:nvPicPr>
          <p:cNvPr id="143" name="图片 142">
            <a:extLst>
              <a:ext uri="{FF2B5EF4-FFF2-40B4-BE49-F238E27FC236}">
                <a16:creationId xmlns:a16="http://schemas.microsoft.com/office/drawing/2014/main" id="{49A22EC0-E4D2-40E8-BAB2-F0631D4BCE63}"/>
              </a:ext>
            </a:extLst>
          </p:cNvPr>
          <p:cNvPicPr>
            <a:picLocks noChangeAspect="1"/>
          </p:cNvPicPr>
          <p:nvPr/>
        </p:nvPicPr>
        <p:blipFill>
          <a:blip r:embed="rId3"/>
          <a:stretch>
            <a:fillRect/>
          </a:stretch>
        </p:blipFill>
        <p:spPr>
          <a:xfrm>
            <a:off x="564995" y="3921592"/>
            <a:ext cx="727302" cy="369333"/>
          </a:xfrm>
          <a:prstGeom prst="rect">
            <a:avLst/>
          </a:prstGeom>
        </p:spPr>
      </p:pic>
      <p:pic>
        <p:nvPicPr>
          <p:cNvPr id="144" name="图片 143">
            <a:extLst>
              <a:ext uri="{FF2B5EF4-FFF2-40B4-BE49-F238E27FC236}">
                <a16:creationId xmlns:a16="http://schemas.microsoft.com/office/drawing/2014/main" id="{FF180EEA-A42C-4899-99F4-174DF0CA82D1}"/>
              </a:ext>
            </a:extLst>
          </p:cNvPr>
          <p:cNvPicPr>
            <a:picLocks noChangeAspect="1"/>
          </p:cNvPicPr>
          <p:nvPr/>
        </p:nvPicPr>
        <p:blipFill>
          <a:blip r:embed="rId4"/>
          <a:stretch>
            <a:fillRect/>
          </a:stretch>
        </p:blipFill>
        <p:spPr>
          <a:xfrm>
            <a:off x="4677040" y="3793896"/>
            <a:ext cx="934215" cy="452510"/>
          </a:xfrm>
          <a:prstGeom prst="rect">
            <a:avLst/>
          </a:prstGeom>
        </p:spPr>
      </p:pic>
      <p:sp>
        <p:nvSpPr>
          <p:cNvPr id="145" name="desktop-computer_5088">
            <a:extLst>
              <a:ext uri="{FF2B5EF4-FFF2-40B4-BE49-F238E27FC236}">
                <a16:creationId xmlns:a16="http://schemas.microsoft.com/office/drawing/2014/main" id="{CCB5B40A-F4BE-4106-96FB-99FAFD65865E}"/>
              </a:ext>
            </a:extLst>
          </p:cNvPr>
          <p:cNvSpPr>
            <a:spLocks noChangeAspect="1"/>
          </p:cNvSpPr>
          <p:nvPr/>
        </p:nvSpPr>
        <p:spPr>
          <a:xfrm>
            <a:off x="2301314" y="1803530"/>
            <a:ext cx="1349501" cy="983727"/>
          </a:xfrm>
          <a:custGeom>
            <a:avLst/>
            <a:gdLst>
              <a:gd name="T0" fmla="*/ 344 w 459"/>
              <a:gd name="T1" fmla="*/ 93 h 335"/>
              <a:gd name="T2" fmla="*/ 431 w 459"/>
              <a:gd name="T3" fmla="*/ 79 h 335"/>
              <a:gd name="T4" fmla="*/ 431 w 459"/>
              <a:gd name="T5" fmla="*/ 102 h 335"/>
              <a:gd name="T6" fmla="*/ 344 w 459"/>
              <a:gd name="T7" fmla="*/ 115 h 335"/>
              <a:gd name="T8" fmla="*/ 431 w 459"/>
              <a:gd name="T9" fmla="*/ 102 h 335"/>
              <a:gd name="T10" fmla="*/ 344 w 459"/>
              <a:gd name="T11" fmla="*/ 40 h 335"/>
              <a:gd name="T12" fmla="*/ 431 w 459"/>
              <a:gd name="T13" fmla="*/ 70 h 335"/>
              <a:gd name="T14" fmla="*/ 459 w 459"/>
              <a:gd name="T15" fmla="*/ 9 h 335"/>
              <a:gd name="T16" fmla="*/ 450 w 459"/>
              <a:gd name="T17" fmla="*/ 335 h 335"/>
              <a:gd name="T18" fmla="*/ 316 w 459"/>
              <a:gd name="T19" fmla="*/ 326 h 335"/>
              <a:gd name="T20" fmla="*/ 325 w 459"/>
              <a:gd name="T21" fmla="*/ 0 h 335"/>
              <a:gd name="T22" fmla="*/ 459 w 459"/>
              <a:gd name="T23" fmla="*/ 9 h 335"/>
              <a:gd name="T24" fmla="*/ 334 w 459"/>
              <a:gd name="T25" fmla="*/ 17 h 335"/>
              <a:gd name="T26" fmla="*/ 442 w 459"/>
              <a:gd name="T27" fmla="*/ 318 h 335"/>
              <a:gd name="T28" fmla="*/ 431 w 459"/>
              <a:gd name="T29" fmla="*/ 124 h 335"/>
              <a:gd name="T30" fmla="*/ 344 w 459"/>
              <a:gd name="T31" fmla="*/ 137 h 335"/>
              <a:gd name="T32" fmla="*/ 431 w 459"/>
              <a:gd name="T33" fmla="*/ 124 h 335"/>
              <a:gd name="T34" fmla="*/ 389 w 459"/>
              <a:gd name="T35" fmla="*/ 252 h 335"/>
              <a:gd name="T36" fmla="*/ 389 w 459"/>
              <a:gd name="T37" fmla="*/ 196 h 335"/>
              <a:gd name="T38" fmla="*/ 407 w 459"/>
              <a:gd name="T39" fmla="*/ 224 h 335"/>
              <a:gd name="T40" fmla="*/ 371 w 459"/>
              <a:gd name="T41" fmla="*/ 224 h 335"/>
              <a:gd name="T42" fmla="*/ 407 w 459"/>
              <a:gd name="T43" fmla="*/ 224 h 335"/>
              <a:gd name="T44" fmla="*/ 292 w 459"/>
              <a:gd name="T45" fmla="*/ 241 h 335"/>
              <a:gd name="T46" fmla="*/ 176 w 459"/>
              <a:gd name="T47" fmla="*/ 261 h 335"/>
              <a:gd name="T48" fmla="*/ 205 w 459"/>
              <a:gd name="T49" fmla="*/ 320 h 335"/>
              <a:gd name="T50" fmla="*/ 117 w 459"/>
              <a:gd name="T51" fmla="*/ 320 h 335"/>
              <a:gd name="T52" fmla="*/ 87 w 459"/>
              <a:gd name="T53" fmla="*/ 300 h 335"/>
              <a:gd name="T54" fmla="*/ 20 w 459"/>
              <a:gd name="T55" fmla="*/ 261 h 335"/>
              <a:gd name="T56" fmla="*/ 0 w 459"/>
              <a:gd name="T57" fmla="*/ 61 h 335"/>
              <a:gd name="T58" fmla="*/ 273 w 459"/>
              <a:gd name="T59" fmla="*/ 41 h 335"/>
              <a:gd name="T60" fmla="*/ 164 w 459"/>
              <a:gd name="T61" fmla="*/ 237 h 335"/>
              <a:gd name="T62" fmla="*/ 131 w 459"/>
              <a:gd name="T63" fmla="*/ 237 h 335"/>
              <a:gd name="T64" fmla="*/ 164 w 459"/>
              <a:gd name="T65" fmla="*/ 237 h 335"/>
              <a:gd name="T66" fmla="*/ 21 w 459"/>
              <a:gd name="T67" fmla="*/ 62 h 335"/>
              <a:gd name="T68" fmla="*/ 272 w 459"/>
              <a:gd name="T69" fmla="*/ 214 h 335"/>
              <a:gd name="T70" fmla="*/ 272 w 459"/>
              <a:gd name="T71" fmla="*/ 62 h 335"/>
              <a:gd name="T72" fmla="*/ 137 w 459"/>
              <a:gd name="T73" fmla="*/ 237 h 335"/>
              <a:gd name="T74" fmla="*/ 158 w 459"/>
              <a:gd name="T75" fmla="*/ 23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9" h="335">
                <a:moveTo>
                  <a:pt x="431" y="93"/>
                </a:moveTo>
                <a:lnTo>
                  <a:pt x="344" y="93"/>
                </a:lnTo>
                <a:lnTo>
                  <a:pt x="344" y="79"/>
                </a:lnTo>
                <a:lnTo>
                  <a:pt x="431" y="79"/>
                </a:lnTo>
                <a:lnTo>
                  <a:pt x="431" y="93"/>
                </a:lnTo>
                <a:close/>
                <a:moveTo>
                  <a:pt x="431" y="102"/>
                </a:moveTo>
                <a:lnTo>
                  <a:pt x="344" y="102"/>
                </a:lnTo>
                <a:lnTo>
                  <a:pt x="344" y="115"/>
                </a:lnTo>
                <a:lnTo>
                  <a:pt x="431" y="115"/>
                </a:lnTo>
                <a:lnTo>
                  <a:pt x="431" y="102"/>
                </a:lnTo>
                <a:close/>
                <a:moveTo>
                  <a:pt x="431" y="40"/>
                </a:moveTo>
                <a:lnTo>
                  <a:pt x="344" y="40"/>
                </a:lnTo>
                <a:lnTo>
                  <a:pt x="344" y="70"/>
                </a:lnTo>
                <a:lnTo>
                  <a:pt x="431" y="70"/>
                </a:lnTo>
                <a:lnTo>
                  <a:pt x="431" y="40"/>
                </a:lnTo>
                <a:close/>
                <a:moveTo>
                  <a:pt x="459" y="9"/>
                </a:moveTo>
                <a:lnTo>
                  <a:pt x="459" y="326"/>
                </a:lnTo>
                <a:cubicBezTo>
                  <a:pt x="459" y="331"/>
                  <a:pt x="455" y="335"/>
                  <a:pt x="450" y="335"/>
                </a:cubicBezTo>
                <a:lnTo>
                  <a:pt x="325" y="335"/>
                </a:lnTo>
                <a:cubicBezTo>
                  <a:pt x="320" y="335"/>
                  <a:pt x="316" y="331"/>
                  <a:pt x="316" y="326"/>
                </a:cubicBezTo>
                <a:lnTo>
                  <a:pt x="316" y="9"/>
                </a:lnTo>
                <a:cubicBezTo>
                  <a:pt x="316" y="4"/>
                  <a:pt x="320" y="0"/>
                  <a:pt x="325" y="0"/>
                </a:cubicBezTo>
                <a:lnTo>
                  <a:pt x="450" y="0"/>
                </a:lnTo>
                <a:cubicBezTo>
                  <a:pt x="455" y="0"/>
                  <a:pt x="459" y="4"/>
                  <a:pt x="459" y="9"/>
                </a:cubicBezTo>
                <a:close/>
                <a:moveTo>
                  <a:pt x="442" y="17"/>
                </a:moveTo>
                <a:lnTo>
                  <a:pt x="334" y="17"/>
                </a:lnTo>
                <a:lnTo>
                  <a:pt x="334" y="318"/>
                </a:lnTo>
                <a:lnTo>
                  <a:pt x="442" y="318"/>
                </a:lnTo>
                <a:lnTo>
                  <a:pt x="442" y="17"/>
                </a:lnTo>
                <a:close/>
                <a:moveTo>
                  <a:pt x="431" y="124"/>
                </a:moveTo>
                <a:lnTo>
                  <a:pt x="344" y="124"/>
                </a:lnTo>
                <a:lnTo>
                  <a:pt x="344" y="137"/>
                </a:lnTo>
                <a:lnTo>
                  <a:pt x="431" y="137"/>
                </a:lnTo>
                <a:lnTo>
                  <a:pt x="431" y="124"/>
                </a:lnTo>
                <a:close/>
                <a:moveTo>
                  <a:pt x="417" y="224"/>
                </a:moveTo>
                <a:cubicBezTo>
                  <a:pt x="417" y="239"/>
                  <a:pt x="404" y="252"/>
                  <a:pt x="389" y="252"/>
                </a:cubicBezTo>
                <a:cubicBezTo>
                  <a:pt x="374" y="252"/>
                  <a:pt x="361" y="239"/>
                  <a:pt x="361" y="224"/>
                </a:cubicBezTo>
                <a:cubicBezTo>
                  <a:pt x="361" y="209"/>
                  <a:pt x="374" y="196"/>
                  <a:pt x="389" y="196"/>
                </a:cubicBezTo>
                <a:cubicBezTo>
                  <a:pt x="404" y="196"/>
                  <a:pt x="417" y="209"/>
                  <a:pt x="417" y="224"/>
                </a:cubicBezTo>
                <a:close/>
                <a:moveTo>
                  <a:pt x="407" y="224"/>
                </a:moveTo>
                <a:cubicBezTo>
                  <a:pt x="407" y="214"/>
                  <a:pt x="399" y="206"/>
                  <a:pt x="389" y="206"/>
                </a:cubicBezTo>
                <a:cubicBezTo>
                  <a:pt x="379" y="206"/>
                  <a:pt x="371" y="214"/>
                  <a:pt x="371" y="224"/>
                </a:cubicBezTo>
                <a:cubicBezTo>
                  <a:pt x="371" y="234"/>
                  <a:pt x="379" y="242"/>
                  <a:pt x="389" y="242"/>
                </a:cubicBezTo>
                <a:cubicBezTo>
                  <a:pt x="399" y="242"/>
                  <a:pt x="407" y="234"/>
                  <a:pt x="407" y="224"/>
                </a:cubicBezTo>
                <a:close/>
                <a:moveTo>
                  <a:pt x="292" y="61"/>
                </a:moveTo>
                <a:lnTo>
                  <a:pt x="292" y="241"/>
                </a:lnTo>
                <a:cubicBezTo>
                  <a:pt x="292" y="252"/>
                  <a:pt x="284" y="261"/>
                  <a:pt x="273" y="261"/>
                </a:cubicBezTo>
                <a:lnTo>
                  <a:pt x="176" y="261"/>
                </a:lnTo>
                <a:cubicBezTo>
                  <a:pt x="176" y="261"/>
                  <a:pt x="170" y="300"/>
                  <a:pt x="205" y="300"/>
                </a:cubicBezTo>
                <a:lnTo>
                  <a:pt x="205" y="320"/>
                </a:lnTo>
                <a:lnTo>
                  <a:pt x="176" y="320"/>
                </a:lnTo>
                <a:lnTo>
                  <a:pt x="117" y="320"/>
                </a:lnTo>
                <a:lnTo>
                  <a:pt x="87" y="320"/>
                </a:lnTo>
                <a:lnTo>
                  <a:pt x="87" y="300"/>
                </a:lnTo>
                <a:cubicBezTo>
                  <a:pt x="121" y="300"/>
                  <a:pt x="117" y="261"/>
                  <a:pt x="117" y="261"/>
                </a:cubicBezTo>
                <a:lnTo>
                  <a:pt x="20" y="261"/>
                </a:lnTo>
                <a:cubicBezTo>
                  <a:pt x="9" y="261"/>
                  <a:pt x="0" y="252"/>
                  <a:pt x="0" y="241"/>
                </a:cubicBezTo>
                <a:lnTo>
                  <a:pt x="0" y="61"/>
                </a:lnTo>
                <a:cubicBezTo>
                  <a:pt x="0" y="50"/>
                  <a:pt x="9" y="41"/>
                  <a:pt x="20" y="41"/>
                </a:cubicBezTo>
                <a:lnTo>
                  <a:pt x="273" y="41"/>
                </a:lnTo>
                <a:cubicBezTo>
                  <a:pt x="284" y="41"/>
                  <a:pt x="292" y="50"/>
                  <a:pt x="292" y="61"/>
                </a:cubicBezTo>
                <a:close/>
                <a:moveTo>
                  <a:pt x="164" y="237"/>
                </a:moveTo>
                <a:cubicBezTo>
                  <a:pt x="164" y="227"/>
                  <a:pt x="157" y="220"/>
                  <a:pt x="148" y="220"/>
                </a:cubicBezTo>
                <a:cubicBezTo>
                  <a:pt x="138" y="220"/>
                  <a:pt x="131" y="227"/>
                  <a:pt x="131" y="237"/>
                </a:cubicBezTo>
                <a:cubicBezTo>
                  <a:pt x="131" y="246"/>
                  <a:pt x="138" y="253"/>
                  <a:pt x="148" y="253"/>
                </a:cubicBezTo>
                <a:cubicBezTo>
                  <a:pt x="157" y="253"/>
                  <a:pt x="164" y="246"/>
                  <a:pt x="164" y="237"/>
                </a:cubicBezTo>
                <a:close/>
                <a:moveTo>
                  <a:pt x="272" y="62"/>
                </a:moveTo>
                <a:lnTo>
                  <a:pt x="21" y="62"/>
                </a:lnTo>
                <a:lnTo>
                  <a:pt x="21" y="214"/>
                </a:lnTo>
                <a:lnTo>
                  <a:pt x="272" y="214"/>
                </a:lnTo>
                <a:lnTo>
                  <a:pt x="272" y="214"/>
                </a:lnTo>
                <a:lnTo>
                  <a:pt x="272" y="62"/>
                </a:lnTo>
                <a:close/>
                <a:moveTo>
                  <a:pt x="148" y="226"/>
                </a:moveTo>
                <a:cubicBezTo>
                  <a:pt x="142" y="226"/>
                  <a:pt x="137" y="231"/>
                  <a:pt x="137" y="237"/>
                </a:cubicBezTo>
                <a:cubicBezTo>
                  <a:pt x="137" y="242"/>
                  <a:pt x="142" y="247"/>
                  <a:pt x="148" y="247"/>
                </a:cubicBezTo>
                <a:cubicBezTo>
                  <a:pt x="154" y="247"/>
                  <a:pt x="158" y="242"/>
                  <a:pt x="158" y="237"/>
                </a:cubicBezTo>
                <a:cubicBezTo>
                  <a:pt x="158" y="231"/>
                  <a:pt x="154" y="226"/>
                  <a:pt x="148" y="22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矩形 145">
            <a:extLst>
              <a:ext uri="{FF2B5EF4-FFF2-40B4-BE49-F238E27FC236}">
                <a16:creationId xmlns:a16="http://schemas.microsoft.com/office/drawing/2014/main" id="{1F9DFA8D-02ED-452D-AB29-D89C02715126}"/>
              </a:ext>
            </a:extLst>
          </p:cNvPr>
          <p:cNvSpPr/>
          <p:nvPr/>
        </p:nvSpPr>
        <p:spPr>
          <a:xfrm>
            <a:off x="276422" y="3374082"/>
            <a:ext cx="2671821" cy="1116500"/>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47" name="连接符: 肘形 146">
            <a:extLst>
              <a:ext uri="{FF2B5EF4-FFF2-40B4-BE49-F238E27FC236}">
                <a16:creationId xmlns:a16="http://schemas.microsoft.com/office/drawing/2014/main" id="{0B989EB0-FF9C-4B0D-9267-60B2FFE8CEC1}"/>
              </a:ext>
            </a:extLst>
          </p:cNvPr>
          <p:cNvCxnSpPr>
            <a:cxnSpLocks/>
            <a:stCxn id="146" idx="0"/>
            <a:endCxn id="148" idx="1"/>
          </p:cNvCxnSpPr>
          <p:nvPr/>
        </p:nvCxnSpPr>
        <p:spPr>
          <a:xfrm rot="5400000" flipH="1" flipV="1">
            <a:off x="1197374" y="2679885"/>
            <a:ext cx="1109156" cy="279238"/>
          </a:xfrm>
          <a:prstGeom prst="bentConnector2">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48" name="矩形 147">
            <a:extLst>
              <a:ext uri="{FF2B5EF4-FFF2-40B4-BE49-F238E27FC236}">
                <a16:creationId xmlns:a16="http://schemas.microsoft.com/office/drawing/2014/main" id="{BDC0983D-5EB2-45B0-993F-E6BFA7894A1A}"/>
              </a:ext>
            </a:extLst>
          </p:cNvPr>
          <p:cNvSpPr/>
          <p:nvPr/>
        </p:nvSpPr>
        <p:spPr>
          <a:xfrm>
            <a:off x="1891571" y="1634062"/>
            <a:ext cx="2168986" cy="1261727"/>
          </a:xfrm>
          <a:prstGeom prst="rect">
            <a:avLst/>
          </a:prstGeom>
          <a:noFill/>
          <a:ln w="317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9" name="矩形 148">
            <a:extLst>
              <a:ext uri="{FF2B5EF4-FFF2-40B4-BE49-F238E27FC236}">
                <a16:creationId xmlns:a16="http://schemas.microsoft.com/office/drawing/2014/main" id="{40B90815-9995-471A-A934-50DCD4C0D818}"/>
              </a:ext>
            </a:extLst>
          </p:cNvPr>
          <p:cNvSpPr/>
          <p:nvPr/>
        </p:nvSpPr>
        <p:spPr>
          <a:xfrm>
            <a:off x="3390890" y="3381425"/>
            <a:ext cx="2266723" cy="1109158"/>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50" name="连接符: 肘形 149">
            <a:extLst>
              <a:ext uri="{FF2B5EF4-FFF2-40B4-BE49-F238E27FC236}">
                <a16:creationId xmlns:a16="http://schemas.microsoft.com/office/drawing/2014/main" id="{E041D163-D79B-4416-8F10-2DB7532F3F7C}"/>
              </a:ext>
            </a:extLst>
          </p:cNvPr>
          <p:cNvCxnSpPr>
            <a:cxnSpLocks/>
            <a:stCxn id="149" idx="0"/>
            <a:endCxn id="148" idx="3"/>
          </p:cNvCxnSpPr>
          <p:nvPr/>
        </p:nvCxnSpPr>
        <p:spPr>
          <a:xfrm rot="16200000" flipV="1">
            <a:off x="3734156" y="2591328"/>
            <a:ext cx="1116499" cy="463695"/>
          </a:xfrm>
          <a:prstGeom prst="bentConnector2">
            <a:avLst/>
          </a:prstGeom>
          <a:ln w="25400">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51" name="连接符: 肘形 150">
            <a:extLst>
              <a:ext uri="{FF2B5EF4-FFF2-40B4-BE49-F238E27FC236}">
                <a16:creationId xmlns:a16="http://schemas.microsoft.com/office/drawing/2014/main" id="{8B0ABF11-3EE1-45C3-BEF8-CB9F2E6C4C69}"/>
              </a:ext>
            </a:extLst>
          </p:cNvPr>
          <p:cNvCxnSpPr>
            <a:cxnSpLocks/>
          </p:cNvCxnSpPr>
          <p:nvPr/>
        </p:nvCxnSpPr>
        <p:spPr>
          <a:xfrm rot="16200000" flipH="1">
            <a:off x="3766161" y="2366292"/>
            <a:ext cx="1324939" cy="736147"/>
          </a:xfrm>
          <a:prstGeom prst="bentConnector3">
            <a:avLst>
              <a:gd name="adj1" fmla="val -1761"/>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52" name="文本框 151">
            <a:extLst>
              <a:ext uri="{FF2B5EF4-FFF2-40B4-BE49-F238E27FC236}">
                <a16:creationId xmlns:a16="http://schemas.microsoft.com/office/drawing/2014/main" id="{A975C954-1E0C-45D8-8878-7F9DE5BF28D1}"/>
              </a:ext>
            </a:extLst>
          </p:cNvPr>
          <p:cNvSpPr txBox="1"/>
          <p:nvPr/>
        </p:nvSpPr>
        <p:spPr>
          <a:xfrm>
            <a:off x="2248598" y="1251996"/>
            <a:ext cx="1454932"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b="1" dirty="0"/>
              <a:t>Control Unit</a:t>
            </a:r>
            <a:endParaRPr lang="zh-CN" altLang="en-US" b="1" dirty="0"/>
          </a:p>
        </p:txBody>
      </p:sp>
      <p:sp>
        <p:nvSpPr>
          <p:cNvPr id="153" name="文本框 152">
            <a:extLst>
              <a:ext uri="{FF2B5EF4-FFF2-40B4-BE49-F238E27FC236}">
                <a16:creationId xmlns:a16="http://schemas.microsoft.com/office/drawing/2014/main" id="{196AA087-8A27-4ECF-AD63-952A4CBFE20B}"/>
              </a:ext>
            </a:extLst>
          </p:cNvPr>
          <p:cNvSpPr txBox="1"/>
          <p:nvPr/>
        </p:nvSpPr>
        <p:spPr>
          <a:xfrm>
            <a:off x="651630" y="2886141"/>
            <a:ext cx="874076"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dirty="0"/>
              <a:t>Trigger</a:t>
            </a:r>
            <a:endParaRPr lang="zh-CN" altLang="en-US" dirty="0"/>
          </a:p>
        </p:txBody>
      </p:sp>
      <p:sp>
        <p:nvSpPr>
          <p:cNvPr id="154" name="文本框 153">
            <a:extLst>
              <a:ext uri="{FF2B5EF4-FFF2-40B4-BE49-F238E27FC236}">
                <a16:creationId xmlns:a16="http://schemas.microsoft.com/office/drawing/2014/main" id="{8D6CF44D-0AD8-4ABA-ABA2-10B2477EB626}"/>
              </a:ext>
            </a:extLst>
          </p:cNvPr>
          <p:cNvSpPr txBox="1"/>
          <p:nvPr/>
        </p:nvSpPr>
        <p:spPr>
          <a:xfrm>
            <a:off x="3664507" y="2958609"/>
            <a:ext cx="874076"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dirty="0"/>
              <a:t>Trigger</a:t>
            </a:r>
            <a:endParaRPr lang="zh-CN" altLang="en-US" dirty="0"/>
          </a:p>
        </p:txBody>
      </p:sp>
      <p:sp>
        <p:nvSpPr>
          <p:cNvPr id="155" name="文本框 154">
            <a:extLst>
              <a:ext uri="{FF2B5EF4-FFF2-40B4-BE49-F238E27FC236}">
                <a16:creationId xmlns:a16="http://schemas.microsoft.com/office/drawing/2014/main" id="{8ADEAE49-DD61-4016-B03A-FE2EC8ABD5DC}"/>
              </a:ext>
            </a:extLst>
          </p:cNvPr>
          <p:cNvSpPr txBox="1"/>
          <p:nvPr/>
        </p:nvSpPr>
        <p:spPr>
          <a:xfrm>
            <a:off x="4686261" y="2415262"/>
            <a:ext cx="1081584"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pPr algn="ctr"/>
            <a:r>
              <a:rPr lang="en-US" altLang="zh-CN" dirty="0"/>
              <a:t>Receiver</a:t>
            </a:r>
            <a:endParaRPr lang="zh-CN" altLang="en-US" dirty="0"/>
          </a:p>
        </p:txBody>
      </p:sp>
      <p:sp>
        <p:nvSpPr>
          <p:cNvPr id="156" name="文本框 155">
            <a:extLst>
              <a:ext uri="{FF2B5EF4-FFF2-40B4-BE49-F238E27FC236}">
                <a16:creationId xmlns:a16="http://schemas.microsoft.com/office/drawing/2014/main" id="{E7003D1B-D5C9-44A4-9CCD-52FC8D3E4B80}"/>
              </a:ext>
            </a:extLst>
          </p:cNvPr>
          <p:cNvSpPr txBox="1"/>
          <p:nvPr/>
        </p:nvSpPr>
        <p:spPr>
          <a:xfrm>
            <a:off x="294919" y="3415991"/>
            <a:ext cx="1526024" cy="338554"/>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sz="1600" dirty="0"/>
              <a:t>Nd: </a:t>
            </a:r>
            <a:r>
              <a:rPr lang="en-US" altLang="zh-CN" sz="1600" dirty="0" err="1"/>
              <a:t>Yag</a:t>
            </a:r>
            <a:r>
              <a:rPr lang="en-US" altLang="zh-CN" sz="1600" dirty="0"/>
              <a:t> Laser</a:t>
            </a:r>
            <a:endParaRPr lang="zh-CN" altLang="en-US" sz="1600" dirty="0"/>
          </a:p>
        </p:txBody>
      </p:sp>
      <p:sp>
        <p:nvSpPr>
          <p:cNvPr id="157" name="文本框 156">
            <a:extLst>
              <a:ext uri="{FF2B5EF4-FFF2-40B4-BE49-F238E27FC236}">
                <a16:creationId xmlns:a16="http://schemas.microsoft.com/office/drawing/2014/main" id="{14091B24-C440-4098-86DD-2B4616D00AE2}"/>
              </a:ext>
            </a:extLst>
          </p:cNvPr>
          <p:cNvSpPr txBox="1"/>
          <p:nvPr/>
        </p:nvSpPr>
        <p:spPr>
          <a:xfrm>
            <a:off x="1667863" y="3415991"/>
            <a:ext cx="1344299" cy="338554"/>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sz="1600" dirty="0"/>
              <a:t>Galvanometer</a:t>
            </a:r>
            <a:endParaRPr lang="zh-CN" altLang="en-US" sz="1600" dirty="0"/>
          </a:p>
        </p:txBody>
      </p:sp>
      <p:sp>
        <p:nvSpPr>
          <p:cNvPr id="158" name="文本框 157">
            <a:extLst>
              <a:ext uri="{FF2B5EF4-FFF2-40B4-BE49-F238E27FC236}">
                <a16:creationId xmlns:a16="http://schemas.microsoft.com/office/drawing/2014/main" id="{CB8B85CF-7049-4D3F-B7FE-D871F52F9D18}"/>
              </a:ext>
            </a:extLst>
          </p:cNvPr>
          <p:cNvSpPr txBox="1"/>
          <p:nvPr/>
        </p:nvSpPr>
        <p:spPr>
          <a:xfrm>
            <a:off x="3367616" y="3415991"/>
            <a:ext cx="1344299" cy="338554"/>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sz="1600"/>
              <a:t>Galvanometer</a:t>
            </a:r>
            <a:endParaRPr lang="zh-CN" altLang="en-US" sz="1600" dirty="0"/>
          </a:p>
        </p:txBody>
      </p:sp>
      <p:sp>
        <p:nvSpPr>
          <p:cNvPr id="159" name="文本框 158">
            <a:extLst>
              <a:ext uri="{FF2B5EF4-FFF2-40B4-BE49-F238E27FC236}">
                <a16:creationId xmlns:a16="http://schemas.microsoft.com/office/drawing/2014/main" id="{4CB91C8A-575F-4038-80F8-A004F6903B59}"/>
              </a:ext>
            </a:extLst>
          </p:cNvPr>
          <p:cNvSpPr txBox="1"/>
          <p:nvPr/>
        </p:nvSpPr>
        <p:spPr>
          <a:xfrm>
            <a:off x="4892751" y="3415991"/>
            <a:ext cx="634233" cy="338554"/>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sz="1600" dirty="0"/>
              <a:t>LDV</a:t>
            </a:r>
            <a:endParaRPr lang="zh-CN" altLang="en-US" sz="1600" dirty="0"/>
          </a:p>
        </p:txBody>
      </p:sp>
      <p:sp>
        <p:nvSpPr>
          <p:cNvPr id="160" name="文本框 159">
            <a:extLst>
              <a:ext uri="{FF2B5EF4-FFF2-40B4-BE49-F238E27FC236}">
                <a16:creationId xmlns:a16="http://schemas.microsoft.com/office/drawing/2014/main" id="{875E2FE5-85D0-42CA-B37C-020467B860F3}"/>
              </a:ext>
            </a:extLst>
          </p:cNvPr>
          <p:cNvSpPr txBox="1"/>
          <p:nvPr/>
        </p:nvSpPr>
        <p:spPr>
          <a:xfrm>
            <a:off x="232073" y="4530590"/>
            <a:ext cx="1695760" cy="369332"/>
          </a:xfrm>
          <a:prstGeom prst="rect">
            <a:avLst/>
          </a:prstGeom>
          <a:noFill/>
        </p:spPr>
        <p:txBody>
          <a:bodyPr wrap="square" rtlCol="0">
            <a:spAutoFit/>
          </a:bodyPr>
          <a:lstStyle>
            <a:defPPr>
              <a:defRPr lang="zh-CN"/>
            </a:defPPr>
            <a:lvl1pPr>
              <a:defRPr sz="1600">
                <a:latin typeface="Times New Roman" panose="02020603050405020304" pitchFamily="18" charset="0"/>
                <a:cs typeface="Times New Roman" panose="02020603050405020304" pitchFamily="18" charset="0"/>
              </a:defRPr>
            </a:lvl1pPr>
          </a:lstStyle>
          <a:p>
            <a:r>
              <a:rPr lang="en-US" altLang="zh-CN" sz="1800" b="1" dirty="0"/>
              <a:t>Excitation Unit</a:t>
            </a:r>
            <a:endParaRPr lang="zh-CN" altLang="en-US" sz="1800" b="1" dirty="0"/>
          </a:p>
        </p:txBody>
      </p:sp>
      <p:sp>
        <p:nvSpPr>
          <p:cNvPr id="186" name="矩形 185">
            <a:extLst>
              <a:ext uri="{FF2B5EF4-FFF2-40B4-BE49-F238E27FC236}">
                <a16:creationId xmlns:a16="http://schemas.microsoft.com/office/drawing/2014/main" id="{5D54D97C-9793-41AC-A133-719DE2BA106E}"/>
              </a:ext>
            </a:extLst>
          </p:cNvPr>
          <p:cNvSpPr/>
          <p:nvPr/>
        </p:nvSpPr>
        <p:spPr>
          <a:xfrm>
            <a:off x="125770" y="787552"/>
            <a:ext cx="5889172" cy="400110"/>
          </a:xfrm>
          <a:prstGeom prst="rect">
            <a:avLst/>
          </a:prstGeom>
          <a:solidFill>
            <a:schemeClr val="accent5">
              <a:lumMod val="20000"/>
              <a:lumOff val="80000"/>
            </a:schemeClr>
          </a:solid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Schematic diagram of the laser ultrasonic system</a:t>
            </a:r>
            <a:endParaRPr lang="zh-CN" altLang="en-US" sz="2000" b="1" dirty="0">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5B299356-9221-4B2E-B62E-83ED98B54FEB}"/>
              </a:ext>
            </a:extLst>
          </p:cNvPr>
          <p:cNvSpPr/>
          <p:nvPr/>
        </p:nvSpPr>
        <p:spPr>
          <a:xfrm>
            <a:off x="6176950" y="789335"/>
            <a:ext cx="5825951" cy="400110"/>
          </a:xfrm>
          <a:prstGeom prst="rect">
            <a:avLst/>
          </a:prstGeom>
          <a:solidFill>
            <a:schemeClr val="accent2">
              <a:lumMod val="20000"/>
              <a:lumOff val="80000"/>
            </a:schemeClr>
          </a:solidFill>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Control Unit - Damage localization</a:t>
            </a:r>
            <a:endParaRPr lang="zh-CN" altLang="en-US" sz="2000" b="1" dirty="0">
              <a:latin typeface="Times New Roman" panose="02020603050405020304" pitchFamily="18" charset="0"/>
              <a:cs typeface="Times New Roman" panose="02020603050405020304" pitchFamily="18" charset="0"/>
            </a:endParaRPr>
          </a:p>
        </p:txBody>
      </p:sp>
      <p:sp>
        <p:nvSpPr>
          <p:cNvPr id="187" name="矩形 186">
            <a:extLst>
              <a:ext uri="{FF2B5EF4-FFF2-40B4-BE49-F238E27FC236}">
                <a16:creationId xmlns:a16="http://schemas.microsoft.com/office/drawing/2014/main" id="{180321DF-DC18-478F-B175-79A2A2B58375}"/>
              </a:ext>
            </a:extLst>
          </p:cNvPr>
          <p:cNvSpPr/>
          <p:nvPr/>
        </p:nvSpPr>
        <p:spPr>
          <a:xfrm>
            <a:off x="6176950" y="767308"/>
            <a:ext cx="5825951" cy="5691242"/>
          </a:xfrm>
          <a:prstGeom prst="rect">
            <a:avLst/>
          </a:prstGeom>
          <a:noFill/>
          <a:ln w="317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7" name="文本框 76">
            <a:extLst>
              <a:ext uri="{FF2B5EF4-FFF2-40B4-BE49-F238E27FC236}">
                <a16:creationId xmlns:a16="http://schemas.microsoft.com/office/drawing/2014/main" id="{4F119576-9946-4240-AF80-FEA6CA66AD37}"/>
              </a:ext>
            </a:extLst>
          </p:cNvPr>
          <p:cNvSpPr txBox="1"/>
          <p:nvPr/>
        </p:nvSpPr>
        <p:spPr>
          <a:xfrm>
            <a:off x="6790886" y="5636235"/>
            <a:ext cx="4864190" cy="646331"/>
          </a:xfrm>
          <a:prstGeom prst="rect">
            <a:avLst/>
          </a:prstGeom>
          <a:solidFill>
            <a:schemeClr val="accent4">
              <a:lumMod val="20000"/>
              <a:lumOff val="80000"/>
            </a:schemeClr>
          </a:solidFill>
          <a:ln w="22225">
            <a:solidFill>
              <a:schemeClr val="accent4">
                <a:lumMod val="50000"/>
              </a:schemeClr>
            </a:solidFill>
            <a:prstDash val="sysDash"/>
          </a:ln>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pPr marL="285750" indent="-285750">
              <a:buFont typeface="Wingdings" panose="05000000000000000000" pitchFamily="2" charset="2"/>
              <a:buChar char="l"/>
            </a:pPr>
            <a:r>
              <a:rPr lang="en-US" altLang="zh-CN" dirty="0"/>
              <a:t>High requirements for accuracy of  time-of-flight.</a:t>
            </a:r>
            <a:endParaRPr lang="zh-CN" altLang="en-US" dirty="0"/>
          </a:p>
        </p:txBody>
      </p:sp>
      <p:pic>
        <p:nvPicPr>
          <p:cNvPr id="6" name="图片 5">
            <a:extLst>
              <a:ext uri="{FF2B5EF4-FFF2-40B4-BE49-F238E27FC236}">
                <a16:creationId xmlns:a16="http://schemas.microsoft.com/office/drawing/2014/main" id="{F1D8491B-B43F-4E15-847C-C279EA6639FE}"/>
              </a:ext>
            </a:extLst>
          </p:cNvPr>
          <p:cNvPicPr>
            <a:picLocks noChangeAspect="1"/>
          </p:cNvPicPr>
          <p:nvPr/>
        </p:nvPicPr>
        <p:blipFill>
          <a:blip r:embed="rId5"/>
          <a:stretch>
            <a:fillRect/>
          </a:stretch>
        </p:blipFill>
        <p:spPr>
          <a:xfrm>
            <a:off x="7206066" y="1699600"/>
            <a:ext cx="3963257" cy="3753996"/>
          </a:xfrm>
          <a:prstGeom prst="rect">
            <a:avLst/>
          </a:prstGeom>
        </p:spPr>
      </p:pic>
      <p:sp>
        <p:nvSpPr>
          <p:cNvPr id="200" name="文本框 199">
            <a:extLst>
              <a:ext uri="{FF2B5EF4-FFF2-40B4-BE49-F238E27FC236}">
                <a16:creationId xmlns:a16="http://schemas.microsoft.com/office/drawing/2014/main" id="{AD002863-749A-4511-8239-6AC79BC7B67F}"/>
              </a:ext>
            </a:extLst>
          </p:cNvPr>
          <p:cNvSpPr txBox="1"/>
          <p:nvPr/>
        </p:nvSpPr>
        <p:spPr>
          <a:xfrm>
            <a:off x="7712609" y="1330268"/>
            <a:ext cx="3020745" cy="369332"/>
          </a:xfrm>
          <a:prstGeom prst="rect">
            <a:avLst/>
          </a:prstGeom>
          <a:solidFill>
            <a:schemeClr val="accent6">
              <a:lumMod val="40000"/>
              <a:lumOff val="60000"/>
            </a:schemeClr>
          </a:solidFill>
          <a:ln w="19050">
            <a:solidFill>
              <a:schemeClr val="accent6">
                <a:lumMod val="50000"/>
              </a:schemeClr>
            </a:solidFill>
            <a:prstDash val="dash"/>
          </a:ln>
        </p:spPr>
        <p:txBody>
          <a:bodyPr wrap="square" rtlCol="0">
            <a:spAutoFit/>
          </a:bodyPr>
          <a:lstStyle/>
          <a:p>
            <a:r>
              <a:rPr lang="en-US" altLang="zh-CN" dirty="0">
                <a:latin typeface="Times New Roman" panose="02020603050405020304" pitchFamily="18" charset="0"/>
                <a:cs typeface="Times New Roman" panose="02020603050405020304" pitchFamily="18" charset="0"/>
              </a:rPr>
              <a:t>Phased Array Delay and Sum</a:t>
            </a:r>
            <a:endParaRPr lang="zh-CN" altLang="en-US"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01DCFF31-814D-453F-BD28-D81FA9A90887}"/>
              </a:ext>
            </a:extLst>
          </p:cNvPr>
          <p:cNvSpPr/>
          <p:nvPr/>
        </p:nvSpPr>
        <p:spPr>
          <a:xfrm>
            <a:off x="0" y="6430263"/>
            <a:ext cx="12182833" cy="430887"/>
          </a:xfrm>
          <a:prstGeom prst="rect">
            <a:avLst/>
          </a:prstGeom>
        </p:spPr>
        <p:txBody>
          <a:bodyPr wrap="square">
            <a:spAutoFit/>
          </a:bodyPr>
          <a:lstStyle/>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Damage Imaging of Lamb Wave in Isotropic Plate Using Phased Array Delay and Sum Based on Frequency-domain Inverse Scattering Model[J], </a:t>
            </a:r>
            <a:r>
              <a:rPr lang="en-US" altLang="zh-CN" sz="1100" i="1" dirty="0">
                <a:latin typeface="Times New Roman" panose="02020603050405020304" pitchFamily="18" charset="0"/>
                <a:cs typeface="Times New Roman" panose="02020603050405020304" pitchFamily="18" charset="0"/>
              </a:rPr>
              <a:t>Nondestructive Testing &amp; Evaluation</a:t>
            </a:r>
            <a:r>
              <a:rPr lang="en-US" altLang="zh-CN" sz="1100" dirty="0">
                <a:latin typeface="Times New Roman" panose="02020603050405020304" pitchFamily="18" charset="0"/>
                <a:cs typeface="Times New Roman" panose="02020603050405020304" pitchFamily="18" charset="0"/>
              </a:rPr>
              <a:t>, 2022, :1-16.</a:t>
            </a:r>
          </a:p>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Detection, localization and characterization of damage in plates with an in situ array of spatially distributed ultrasonic sensors[J]. </a:t>
            </a:r>
            <a:r>
              <a:rPr lang="en-US" altLang="zh-CN" sz="1100" i="1" dirty="0">
                <a:latin typeface="Times New Roman" panose="02020603050405020304" pitchFamily="18" charset="0"/>
                <a:cs typeface="Times New Roman" panose="02020603050405020304" pitchFamily="18" charset="0"/>
              </a:rPr>
              <a:t>Smart Materials and Structures</a:t>
            </a:r>
            <a:r>
              <a:rPr lang="en-US" altLang="zh-CN" sz="1100" dirty="0">
                <a:latin typeface="Times New Roman" panose="02020603050405020304" pitchFamily="18" charset="0"/>
                <a:cs typeface="Times New Roman" panose="02020603050405020304" pitchFamily="18" charset="0"/>
              </a:rPr>
              <a:t>, 2008, Vol. 17(3): 035035.</a:t>
            </a:r>
            <a:endParaRPr lang="zh-CN" altLang="en-US" sz="1100" dirty="0">
              <a:latin typeface="Times New Roman" panose="02020603050405020304" pitchFamily="18" charset="0"/>
              <a:cs typeface="Times New Roman" panose="02020603050405020304" pitchFamily="18" charset="0"/>
            </a:endParaRPr>
          </a:p>
        </p:txBody>
      </p:sp>
      <p:grpSp>
        <p:nvGrpSpPr>
          <p:cNvPr id="78" name="组合 77">
            <a:extLst>
              <a:ext uri="{FF2B5EF4-FFF2-40B4-BE49-F238E27FC236}">
                <a16:creationId xmlns:a16="http://schemas.microsoft.com/office/drawing/2014/main" id="{31AA91CB-7AC0-4D90-994D-A8188CBEC9F4}"/>
              </a:ext>
            </a:extLst>
          </p:cNvPr>
          <p:cNvGrpSpPr/>
          <p:nvPr/>
        </p:nvGrpSpPr>
        <p:grpSpPr>
          <a:xfrm>
            <a:off x="0" y="0"/>
            <a:ext cx="12192000" cy="638825"/>
            <a:chOff x="0" y="0"/>
            <a:chExt cx="12192000" cy="638825"/>
          </a:xfrm>
        </p:grpSpPr>
        <p:sp>
          <p:nvSpPr>
            <p:cNvPr id="79" name="矩形 58">
              <a:extLst>
                <a:ext uri="{FF2B5EF4-FFF2-40B4-BE49-F238E27FC236}">
                  <a16:creationId xmlns:a16="http://schemas.microsoft.com/office/drawing/2014/main" id="{BFDBF61C-A30B-45A7-987D-EEC0542954C1}"/>
                </a:ext>
              </a:extLst>
            </p:cNvPr>
            <p:cNvSpPr/>
            <p:nvPr/>
          </p:nvSpPr>
          <p:spPr>
            <a:xfrm>
              <a:off x="0" y="0"/>
              <a:ext cx="12192000" cy="638825"/>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defTabSz="457200">
                <a:defRPr/>
              </a:pP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2.6</a:t>
              </a:r>
              <a:r>
                <a:rPr kumimoji="0" lang="en-US" altLang="zh-CN" sz="40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a:t>
              </a: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Literature Review - </a:t>
              </a:r>
              <a:r>
                <a:rPr lang="en-US" altLang="zh-CN" sz="2000" b="1" dirty="0">
                  <a:solidFill>
                    <a:prstClr val="white"/>
                  </a:solidFill>
                  <a:latin typeface="Arial" panose="020B0604020202020204" pitchFamily="34" charset="0"/>
                  <a:ea typeface="宋体" panose="02010600030101010101" pitchFamily="2" charset="-122"/>
                  <a:cs typeface="Arial" panose="020B0604020202020204" pitchFamily="34" charset="0"/>
                </a:rPr>
                <a:t>Laser Ultrasonic Method</a:t>
              </a:r>
            </a:p>
          </p:txBody>
        </p:sp>
        <p:pic>
          <p:nvPicPr>
            <p:cNvPr id="80" name="图片 79">
              <a:extLst>
                <a:ext uri="{FF2B5EF4-FFF2-40B4-BE49-F238E27FC236}">
                  <a16:creationId xmlns:a16="http://schemas.microsoft.com/office/drawing/2014/main" id="{0993CAA6-68FA-4354-8155-2CCF77D3C3F8}"/>
                </a:ext>
              </a:extLst>
            </p:cNvPr>
            <p:cNvPicPr>
              <a:picLocks noChangeAspect="1"/>
            </p:cNvPicPr>
            <p:nvPr/>
          </p:nvPicPr>
          <p:blipFill rotWithShape="1">
            <a:blip r:embed="rId6">
              <a:extLst>
                <a:ext uri="{28A0092B-C50C-407E-A947-70E740481C1C}">
                  <a14:useLocalDpi xmlns:a14="http://schemas.microsoft.com/office/drawing/2010/main" val="0"/>
                </a:ext>
              </a:extLst>
            </a:blip>
            <a:srcRect t="9911" b="8712"/>
            <a:stretch/>
          </p:blipFill>
          <p:spPr>
            <a:xfrm>
              <a:off x="11404796" y="5690"/>
              <a:ext cx="778037" cy="633135"/>
            </a:xfrm>
            <a:prstGeom prst="rect">
              <a:avLst/>
            </a:prstGeom>
          </p:spPr>
        </p:pic>
      </p:grpSp>
      <p:sp>
        <p:nvSpPr>
          <p:cNvPr id="81" name="灯片编号占位符 3">
            <a:extLst>
              <a:ext uri="{FF2B5EF4-FFF2-40B4-BE49-F238E27FC236}">
                <a16:creationId xmlns:a16="http://schemas.microsoft.com/office/drawing/2014/main" id="{865F5918-7CBA-453D-8EF8-BA8A0561BA09}"/>
              </a:ext>
            </a:extLst>
          </p:cNvPr>
          <p:cNvSpPr>
            <a:spLocks noGrp="1"/>
          </p:cNvSpPr>
          <p:nvPr>
            <p:ph type="sldNum" sz="quarter" idx="12"/>
          </p:nvPr>
        </p:nvSpPr>
        <p:spPr>
          <a:xfrm>
            <a:off x="9316278" y="6426615"/>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10DF9B2F-2DE2-483B-95D9-81E7E9385051}" type="slidenum">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71" name="文本框 70">
            <a:extLst>
              <a:ext uri="{FF2B5EF4-FFF2-40B4-BE49-F238E27FC236}">
                <a16:creationId xmlns:a16="http://schemas.microsoft.com/office/drawing/2014/main" id="{E1BA1B67-7A64-4EFF-A8F8-1BD2B941E0CE}"/>
              </a:ext>
            </a:extLst>
          </p:cNvPr>
          <p:cNvSpPr txBox="1"/>
          <p:nvPr/>
        </p:nvSpPr>
        <p:spPr>
          <a:xfrm>
            <a:off x="4190831" y="4530590"/>
            <a:ext cx="1467974" cy="369332"/>
          </a:xfrm>
          <a:prstGeom prst="rect">
            <a:avLst/>
          </a:prstGeom>
          <a:noFill/>
        </p:spPr>
        <p:txBody>
          <a:bodyPr wrap="square" rtlCol="0">
            <a:spAutoFit/>
          </a:bodyPr>
          <a:lstStyle>
            <a:defPPr>
              <a:defRPr lang="zh-CN"/>
            </a:defPPr>
            <a:lvl1pPr>
              <a:defRPr sz="1600">
                <a:latin typeface="Times New Roman" panose="02020603050405020304" pitchFamily="18" charset="0"/>
                <a:cs typeface="Times New Roman" panose="02020603050405020304" pitchFamily="18" charset="0"/>
              </a:defRPr>
            </a:lvl1pPr>
          </a:lstStyle>
          <a:p>
            <a:r>
              <a:rPr lang="en-US" altLang="zh-CN" sz="1800" b="1" dirty="0"/>
              <a:t>Sensing Unit</a:t>
            </a:r>
            <a:endParaRPr lang="zh-CN" altLang="en-US" sz="1800" b="1" dirty="0"/>
          </a:p>
        </p:txBody>
      </p:sp>
    </p:spTree>
    <p:extLst>
      <p:ext uri="{BB962C8B-B14F-4D97-AF65-F5344CB8AC3E}">
        <p14:creationId xmlns:p14="http://schemas.microsoft.com/office/powerpoint/2010/main" val="3752825648"/>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任意多边形: 形状 238">
            <a:extLst>
              <a:ext uri="{FF2B5EF4-FFF2-40B4-BE49-F238E27FC236}">
                <a16:creationId xmlns:a16="http://schemas.microsoft.com/office/drawing/2014/main" id="{B6311229-2DE8-4084-A947-512C8AB1099B}"/>
              </a:ext>
            </a:extLst>
          </p:cNvPr>
          <p:cNvSpPr/>
          <p:nvPr/>
        </p:nvSpPr>
        <p:spPr>
          <a:xfrm>
            <a:off x="6315468" y="1874181"/>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任意多边形: 形状 240">
            <a:extLst>
              <a:ext uri="{FF2B5EF4-FFF2-40B4-BE49-F238E27FC236}">
                <a16:creationId xmlns:a16="http://schemas.microsoft.com/office/drawing/2014/main" id="{759FF8E7-1436-4AF7-8B88-942E3959AA6A}"/>
              </a:ext>
            </a:extLst>
          </p:cNvPr>
          <p:cNvSpPr/>
          <p:nvPr/>
        </p:nvSpPr>
        <p:spPr>
          <a:xfrm>
            <a:off x="6649703" y="1874181"/>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3" name="任意多边形: 形状 242">
            <a:extLst>
              <a:ext uri="{FF2B5EF4-FFF2-40B4-BE49-F238E27FC236}">
                <a16:creationId xmlns:a16="http://schemas.microsoft.com/office/drawing/2014/main" id="{9EEA6060-C695-4481-89B9-10A663DCEDBA}"/>
              </a:ext>
            </a:extLst>
          </p:cNvPr>
          <p:cNvSpPr/>
          <p:nvPr/>
        </p:nvSpPr>
        <p:spPr>
          <a:xfrm>
            <a:off x="6983938" y="1874181"/>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5" name="任意多边形: 形状 244">
            <a:extLst>
              <a:ext uri="{FF2B5EF4-FFF2-40B4-BE49-F238E27FC236}">
                <a16:creationId xmlns:a16="http://schemas.microsoft.com/office/drawing/2014/main" id="{D8D9FB86-63A9-4DB9-A849-3A1137B24161}"/>
              </a:ext>
            </a:extLst>
          </p:cNvPr>
          <p:cNvSpPr/>
          <p:nvPr/>
        </p:nvSpPr>
        <p:spPr>
          <a:xfrm>
            <a:off x="7318173" y="1874181"/>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7" name="任意多边形: 形状 246">
            <a:extLst>
              <a:ext uri="{FF2B5EF4-FFF2-40B4-BE49-F238E27FC236}">
                <a16:creationId xmlns:a16="http://schemas.microsoft.com/office/drawing/2014/main" id="{40D5A2BB-1AFE-40D5-A6B8-DE8F59C52C91}"/>
              </a:ext>
            </a:extLst>
          </p:cNvPr>
          <p:cNvSpPr/>
          <p:nvPr/>
        </p:nvSpPr>
        <p:spPr>
          <a:xfrm>
            <a:off x="7652408" y="1874181"/>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9" name="任意多边形: 形状 248">
            <a:extLst>
              <a:ext uri="{FF2B5EF4-FFF2-40B4-BE49-F238E27FC236}">
                <a16:creationId xmlns:a16="http://schemas.microsoft.com/office/drawing/2014/main" id="{04F69B8F-F56C-4990-992C-E75438E96A81}"/>
              </a:ext>
            </a:extLst>
          </p:cNvPr>
          <p:cNvSpPr/>
          <p:nvPr/>
        </p:nvSpPr>
        <p:spPr>
          <a:xfrm>
            <a:off x="7986644" y="1874181"/>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1" name="任意多边形: 形状 250">
            <a:extLst>
              <a:ext uri="{FF2B5EF4-FFF2-40B4-BE49-F238E27FC236}">
                <a16:creationId xmlns:a16="http://schemas.microsoft.com/office/drawing/2014/main" id="{5AA54D9C-C8AB-4AF3-8B1D-1C942F34FE09}"/>
              </a:ext>
            </a:extLst>
          </p:cNvPr>
          <p:cNvSpPr/>
          <p:nvPr/>
        </p:nvSpPr>
        <p:spPr>
          <a:xfrm>
            <a:off x="8320878" y="1874181"/>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任意多边形: 形状 252">
            <a:extLst>
              <a:ext uri="{FF2B5EF4-FFF2-40B4-BE49-F238E27FC236}">
                <a16:creationId xmlns:a16="http://schemas.microsoft.com/office/drawing/2014/main" id="{6FF73C89-4659-421B-A429-5CCD5533B0AD}"/>
              </a:ext>
            </a:extLst>
          </p:cNvPr>
          <p:cNvSpPr/>
          <p:nvPr/>
        </p:nvSpPr>
        <p:spPr>
          <a:xfrm>
            <a:off x="8655114" y="1874181"/>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任意多边形: 形状 254">
            <a:extLst>
              <a:ext uri="{FF2B5EF4-FFF2-40B4-BE49-F238E27FC236}">
                <a16:creationId xmlns:a16="http://schemas.microsoft.com/office/drawing/2014/main" id="{5E68F13B-AFC3-4CA4-9602-962A6BF265D0}"/>
              </a:ext>
            </a:extLst>
          </p:cNvPr>
          <p:cNvSpPr/>
          <p:nvPr/>
        </p:nvSpPr>
        <p:spPr>
          <a:xfrm>
            <a:off x="8989349" y="1874181"/>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7" name="任意多边形: 形状 256">
            <a:extLst>
              <a:ext uri="{FF2B5EF4-FFF2-40B4-BE49-F238E27FC236}">
                <a16:creationId xmlns:a16="http://schemas.microsoft.com/office/drawing/2014/main" id="{22CD3C8C-153B-46EC-83E8-1E2E8C4EC956}"/>
              </a:ext>
            </a:extLst>
          </p:cNvPr>
          <p:cNvSpPr/>
          <p:nvPr/>
        </p:nvSpPr>
        <p:spPr>
          <a:xfrm>
            <a:off x="9323584" y="1874181"/>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任意多边形: 形状 258">
            <a:extLst>
              <a:ext uri="{FF2B5EF4-FFF2-40B4-BE49-F238E27FC236}">
                <a16:creationId xmlns:a16="http://schemas.microsoft.com/office/drawing/2014/main" id="{1C7AF488-4B8D-4D60-9B77-CFC684E867D1}"/>
              </a:ext>
            </a:extLst>
          </p:cNvPr>
          <p:cNvSpPr/>
          <p:nvPr/>
        </p:nvSpPr>
        <p:spPr>
          <a:xfrm>
            <a:off x="6315468" y="2181456"/>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1" name="任意多边形: 形状 260">
            <a:extLst>
              <a:ext uri="{FF2B5EF4-FFF2-40B4-BE49-F238E27FC236}">
                <a16:creationId xmlns:a16="http://schemas.microsoft.com/office/drawing/2014/main" id="{F28DA395-64E3-4DC0-9063-F731C2CD4924}"/>
              </a:ext>
            </a:extLst>
          </p:cNvPr>
          <p:cNvSpPr/>
          <p:nvPr/>
        </p:nvSpPr>
        <p:spPr>
          <a:xfrm>
            <a:off x="6649703" y="2181456"/>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3" name="任意多边形: 形状 262">
            <a:extLst>
              <a:ext uri="{FF2B5EF4-FFF2-40B4-BE49-F238E27FC236}">
                <a16:creationId xmlns:a16="http://schemas.microsoft.com/office/drawing/2014/main" id="{AE37B6B1-F362-4FF7-BD83-A29C2E8A2A8C}"/>
              </a:ext>
            </a:extLst>
          </p:cNvPr>
          <p:cNvSpPr/>
          <p:nvPr/>
        </p:nvSpPr>
        <p:spPr>
          <a:xfrm>
            <a:off x="6983938" y="2181456"/>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5" name="任意多边形: 形状 264">
            <a:extLst>
              <a:ext uri="{FF2B5EF4-FFF2-40B4-BE49-F238E27FC236}">
                <a16:creationId xmlns:a16="http://schemas.microsoft.com/office/drawing/2014/main" id="{860F56CD-7745-4B26-94A0-78BC41974119}"/>
              </a:ext>
            </a:extLst>
          </p:cNvPr>
          <p:cNvSpPr/>
          <p:nvPr/>
        </p:nvSpPr>
        <p:spPr>
          <a:xfrm>
            <a:off x="7318173" y="2181456"/>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7" name="任意多边形: 形状 266">
            <a:extLst>
              <a:ext uri="{FF2B5EF4-FFF2-40B4-BE49-F238E27FC236}">
                <a16:creationId xmlns:a16="http://schemas.microsoft.com/office/drawing/2014/main" id="{942776E0-4D78-4786-99D5-885833FE870D}"/>
              </a:ext>
            </a:extLst>
          </p:cNvPr>
          <p:cNvSpPr/>
          <p:nvPr/>
        </p:nvSpPr>
        <p:spPr>
          <a:xfrm>
            <a:off x="7652408" y="2181456"/>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9" name="任意多边形: 形状 268">
            <a:extLst>
              <a:ext uri="{FF2B5EF4-FFF2-40B4-BE49-F238E27FC236}">
                <a16:creationId xmlns:a16="http://schemas.microsoft.com/office/drawing/2014/main" id="{506BD255-1B0A-48C7-AF7C-A1FFCD9554CF}"/>
              </a:ext>
            </a:extLst>
          </p:cNvPr>
          <p:cNvSpPr/>
          <p:nvPr/>
        </p:nvSpPr>
        <p:spPr>
          <a:xfrm>
            <a:off x="7986644" y="2181456"/>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1" name="任意多边形: 形状 270">
            <a:extLst>
              <a:ext uri="{FF2B5EF4-FFF2-40B4-BE49-F238E27FC236}">
                <a16:creationId xmlns:a16="http://schemas.microsoft.com/office/drawing/2014/main" id="{56FB3979-BB43-497C-882E-E6D49FA8A128}"/>
              </a:ext>
            </a:extLst>
          </p:cNvPr>
          <p:cNvSpPr/>
          <p:nvPr/>
        </p:nvSpPr>
        <p:spPr>
          <a:xfrm>
            <a:off x="8320878" y="2181456"/>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3" name="任意多边形: 形状 272">
            <a:extLst>
              <a:ext uri="{FF2B5EF4-FFF2-40B4-BE49-F238E27FC236}">
                <a16:creationId xmlns:a16="http://schemas.microsoft.com/office/drawing/2014/main" id="{04CC7FAD-49A9-419A-B9BD-6B1C965E61B7}"/>
              </a:ext>
            </a:extLst>
          </p:cNvPr>
          <p:cNvSpPr/>
          <p:nvPr/>
        </p:nvSpPr>
        <p:spPr>
          <a:xfrm>
            <a:off x="8655114" y="2181456"/>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5" name="任意多边形: 形状 274">
            <a:extLst>
              <a:ext uri="{FF2B5EF4-FFF2-40B4-BE49-F238E27FC236}">
                <a16:creationId xmlns:a16="http://schemas.microsoft.com/office/drawing/2014/main" id="{57BE76A7-49FE-4E4F-8C01-3EFA6037798A}"/>
              </a:ext>
            </a:extLst>
          </p:cNvPr>
          <p:cNvSpPr/>
          <p:nvPr/>
        </p:nvSpPr>
        <p:spPr>
          <a:xfrm>
            <a:off x="8989349" y="2181456"/>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7" name="任意多边形: 形状 276">
            <a:extLst>
              <a:ext uri="{FF2B5EF4-FFF2-40B4-BE49-F238E27FC236}">
                <a16:creationId xmlns:a16="http://schemas.microsoft.com/office/drawing/2014/main" id="{42A54017-1C32-4FDF-A58B-4082FDB56D61}"/>
              </a:ext>
            </a:extLst>
          </p:cNvPr>
          <p:cNvSpPr/>
          <p:nvPr/>
        </p:nvSpPr>
        <p:spPr>
          <a:xfrm>
            <a:off x="9323584" y="2181456"/>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9" name="任意多边形: 形状 278">
            <a:extLst>
              <a:ext uri="{FF2B5EF4-FFF2-40B4-BE49-F238E27FC236}">
                <a16:creationId xmlns:a16="http://schemas.microsoft.com/office/drawing/2014/main" id="{B21179E7-D54D-416E-B092-2CF9074807F7}"/>
              </a:ext>
            </a:extLst>
          </p:cNvPr>
          <p:cNvSpPr/>
          <p:nvPr/>
        </p:nvSpPr>
        <p:spPr>
          <a:xfrm>
            <a:off x="6315468" y="2488730"/>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1" name="任意多边形: 形状 280">
            <a:extLst>
              <a:ext uri="{FF2B5EF4-FFF2-40B4-BE49-F238E27FC236}">
                <a16:creationId xmlns:a16="http://schemas.microsoft.com/office/drawing/2014/main" id="{B71E32FB-1830-4436-8D40-7C1F31E73C0B}"/>
              </a:ext>
            </a:extLst>
          </p:cNvPr>
          <p:cNvSpPr/>
          <p:nvPr/>
        </p:nvSpPr>
        <p:spPr>
          <a:xfrm>
            <a:off x="6649703" y="2488730"/>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3" name="任意多边形: 形状 282">
            <a:extLst>
              <a:ext uri="{FF2B5EF4-FFF2-40B4-BE49-F238E27FC236}">
                <a16:creationId xmlns:a16="http://schemas.microsoft.com/office/drawing/2014/main" id="{C1ABB1F0-EEB5-4238-A73E-6CA5C06520EB}"/>
              </a:ext>
            </a:extLst>
          </p:cNvPr>
          <p:cNvSpPr/>
          <p:nvPr/>
        </p:nvSpPr>
        <p:spPr>
          <a:xfrm>
            <a:off x="6983938" y="2488730"/>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5" name="任意多边形: 形状 284">
            <a:extLst>
              <a:ext uri="{FF2B5EF4-FFF2-40B4-BE49-F238E27FC236}">
                <a16:creationId xmlns:a16="http://schemas.microsoft.com/office/drawing/2014/main" id="{DBEB6A03-2A91-4E85-834E-80ABDF25F056}"/>
              </a:ext>
            </a:extLst>
          </p:cNvPr>
          <p:cNvSpPr/>
          <p:nvPr/>
        </p:nvSpPr>
        <p:spPr>
          <a:xfrm>
            <a:off x="7318173" y="2488730"/>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7" name="任意多边形: 形状 286">
            <a:extLst>
              <a:ext uri="{FF2B5EF4-FFF2-40B4-BE49-F238E27FC236}">
                <a16:creationId xmlns:a16="http://schemas.microsoft.com/office/drawing/2014/main" id="{CBA0B430-798C-4AA0-8816-A9B35273B633}"/>
              </a:ext>
            </a:extLst>
          </p:cNvPr>
          <p:cNvSpPr/>
          <p:nvPr/>
        </p:nvSpPr>
        <p:spPr>
          <a:xfrm>
            <a:off x="7652408" y="2488730"/>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9" name="任意多边形: 形状 288">
            <a:extLst>
              <a:ext uri="{FF2B5EF4-FFF2-40B4-BE49-F238E27FC236}">
                <a16:creationId xmlns:a16="http://schemas.microsoft.com/office/drawing/2014/main" id="{04411A85-88FE-4BE0-B4B5-12BB4CDB41E6}"/>
              </a:ext>
            </a:extLst>
          </p:cNvPr>
          <p:cNvSpPr/>
          <p:nvPr/>
        </p:nvSpPr>
        <p:spPr>
          <a:xfrm>
            <a:off x="7986644" y="2488730"/>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1" name="任意多边形: 形状 290">
            <a:extLst>
              <a:ext uri="{FF2B5EF4-FFF2-40B4-BE49-F238E27FC236}">
                <a16:creationId xmlns:a16="http://schemas.microsoft.com/office/drawing/2014/main" id="{620193BF-79E8-44EC-B5D1-D9E574892A13}"/>
              </a:ext>
            </a:extLst>
          </p:cNvPr>
          <p:cNvSpPr/>
          <p:nvPr/>
        </p:nvSpPr>
        <p:spPr>
          <a:xfrm>
            <a:off x="8320878" y="2488730"/>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3" name="任意多边形: 形状 292">
            <a:extLst>
              <a:ext uri="{FF2B5EF4-FFF2-40B4-BE49-F238E27FC236}">
                <a16:creationId xmlns:a16="http://schemas.microsoft.com/office/drawing/2014/main" id="{4F688561-4D3C-42D9-BA4B-D470FB40B287}"/>
              </a:ext>
            </a:extLst>
          </p:cNvPr>
          <p:cNvSpPr/>
          <p:nvPr/>
        </p:nvSpPr>
        <p:spPr>
          <a:xfrm>
            <a:off x="8655114" y="2488730"/>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5" name="任意多边形: 形状 294">
            <a:extLst>
              <a:ext uri="{FF2B5EF4-FFF2-40B4-BE49-F238E27FC236}">
                <a16:creationId xmlns:a16="http://schemas.microsoft.com/office/drawing/2014/main" id="{9A36AA7B-0B45-4CE1-BEE6-517EB4579335}"/>
              </a:ext>
            </a:extLst>
          </p:cNvPr>
          <p:cNvSpPr/>
          <p:nvPr/>
        </p:nvSpPr>
        <p:spPr>
          <a:xfrm>
            <a:off x="8989349" y="2488730"/>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7" name="任意多边形: 形状 296">
            <a:extLst>
              <a:ext uri="{FF2B5EF4-FFF2-40B4-BE49-F238E27FC236}">
                <a16:creationId xmlns:a16="http://schemas.microsoft.com/office/drawing/2014/main" id="{203AC43D-DD6D-473C-8758-84B8E4A38A60}"/>
              </a:ext>
            </a:extLst>
          </p:cNvPr>
          <p:cNvSpPr/>
          <p:nvPr/>
        </p:nvSpPr>
        <p:spPr>
          <a:xfrm>
            <a:off x="9323584" y="2488730"/>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9" name="任意多边形: 形状 298">
            <a:extLst>
              <a:ext uri="{FF2B5EF4-FFF2-40B4-BE49-F238E27FC236}">
                <a16:creationId xmlns:a16="http://schemas.microsoft.com/office/drawing/2014/main" id="{3CABA519-D4E8-4AC2-8362-83E018913D74}"/>
              </a:ext>
            </a:extLst>
          </p:cNvPr>
          <p:cNvSpPr/>
          <p:nvPr/>
        </p:nvSpPr>
        <p:spPr>
          <a:xfrm>
            <a:off x="6315468" y="2796005"/>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2" name="任意多边形: 形状 301">
            <a:extLst>
              <a:ext uri="{FF2B5EF4-FFF2-40B4-BE49-F238E27FC236}">
                <a16:creationId xmlns:a16="http://schemas.microsoft.com/office/drawing/2014/main" id="{026D8393-8799-462D-8746-0599360FF056}"/>
              </a:ext>
            </a:extLst>
          </p:cNvPr>
          <p:cNvSpPr/>
          <p:nvPr/>
        </p:nvSpPr>
        <p:spPr>
          <a:xfrm>
            <a:off x="6649703" y="2796005"/>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5" name="任意多边形: 形状 304">
            <a:extLst>
              <a:ext uri="{FF2B5EF4-FFF2-40B4-BE49-F238E27FC236}">
                <a16:creationId xmlns:a16="http://schemas.microsoft.com/office/drawing/2014/main" id="{18EB27E9-F500-4D74-9522-CEFDD5270157}"/>
              </a:ext>
            </a:extLst>
          </p:cNvPr>
          <p:cNvSpPr/>
          <p:nvPr/>
        </p:nvSpPr>
        <p:spPr>
          <a:xfrm>
            <a:off x="6983938" y="2796005"/>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8" name="任意多边形: 形状 307">
            <a:extLst>
              <a:ext uri="{FF2B5EF4-FFF2-40B4-BE49-F238E27FC236}">
                <a16:creationId xmlns:a16="http://schemas.microsoft.com/office/drawing/2014/main" id="{221EEDD7-DF77-4B90-9915-005446C8BC8F}"/>
              </a:ext>
            </a:extLst>
          </p:cNvPr>
          <p:cNvSpPr/>
          <p:nvPr/>
        </p:nvSpPr>
        <p:spPr>
          <a:xfrm>
            <a:off x="7318173" y="2796005"/>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1" name="任意多边形: 形状 310">
            <a:extLst>
              <a:ext uri="{FF2B5EF4-FFF2-40B4-BE49-F238E27FC236}">
                <a16:creationId xmlns:a16="http://schemas.microsoft.com/office/drawing/2014/main" id="{D9B087A5-762B-4477-9B21-414E93EC56FF}"/>
              </a:ext>
            </a:extLst>
          </p:cNvPr>
          <p:cNvSpPr/>
          <p:nvPr/>
        </p:nvSpPr>
        <p:spPr>
          <a:xfrm>
            <a:off x="7652408" y="2796005"/>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任意多边形: 形状 313">
            <a:extLst>
              <a:ext uri="{FF2B5EF4-FFF2-40B4-BE49-F238E27FC236}">
                <a16:creationId xmlns:a16="http://schemas.microsoft.com/office/drawing/2014/main" id="{C4A45103-CFCB-41D8-83C4-D7226054369C}"/>
              </a:ext>
            </a:extLst>
          </p:cNvPr>
          <p:cNvSpPr/>
          <p:nvPr/>
        </p:nvSpPr>
        <p:spPr>
          <a:xfrm>
            <a:off x="7986644" y="2796005"/>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7" name="任意多边形: 形状 316">
            <a:extLst>
              <a:ext uri="{FF2B5EF4-FFF2-40B4-BE49-F238E27FC236}">
                <a16:creationId xmlns:a16="http://schemas.microsoft.com/office/drawing/2014/main" id="{61366A9E-8EA2-4374-A0AA-12F6E9DC1880}"/>
              </a:ext>
            </a:extLst>
          </p:cNvPr>
          <p:cNvSpPr/>
          <p:nvPr/>
        </p:nvSpPr>
        <p:spPr>
          <a:xfrm>
            <a:off x="8320878" y="2796005"/>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0" name="任意多边形: 形状 319">
            <a:extLst>
              <a:ext uri="{FF2B5EF4-FFF2-40B4-BE49-F238E27FC236}">
                <a16:creationId xmlns:a16="http://schemas.microsoft.com/office/drawing/2014/main" id="{4A29DAF8-47B6-4385-AFBD-BE2464E810E0}"/>
              </a:ext>
            </a:extLst>
          </p:cNvPr>
          <p:cNvSpPr/>
          <p:nvPr/>
        </p:nvSpPr>
        <p:spPr>
          <a:xfrm>
            <a:off x="8655114" y="2796005"/>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3" name="任意多边形: 形状 322">
            <a:extLst>
              <a:ext uri="{FF2B5EF4-FFF2-40B4-BE49-F238E27FC236}">
                <a16:creationId xmlns:a16="http://schemas.microsoft.com/office/drawing/2014/main" id="{A0C682B4-27AF-4843-9A5E-72DFB42C34D2}"/>
              </a:ext>
            </a:extLst>
          </p:cNvPr>
          <p:cNvSpPr/>
          <p:nvPr/>
        </p:nvSpPr>
        <p:spPr>
          <a:xfrm>
            <a:off x="8989349" y="2796005"/>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6" name="任意多边形: 形状 325">
            <a:extLst>
              <a:ext uri="{FF2B5EF4-FFF2-40B4-BE49-F238E27FC236}">
                <a16:creationId xmlns:a16="http://schemas.microsoft.com/office/drawing/2014/main" id="{5172E771-3042-4765-B278-2C4EE1BCBE05}"/>
              </a:ext>
            </a:extLst>
          </p:cNvPr>
          <p:cNvSpPr/>
          <p:nvPr/>
        </p:nvSpPr>
        <p:spPr>
          <a:xfrm>
            <a:off x="9323584" y="2796005"/>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9" name="任意多边形: 形状 328">
            <a:extLst>
              <a:ext uri="{FF2B5EF4-FFF2-40B4-BE49-F238E27FC236}">
                <a16:creationId xmlns:a16="http://schemas.microsoft.com/office/drawing/2014/main" id="{CAC335D3-F830-498C-BBD6-A5F25FF17325}"/>
              </a:ext>
            </a:extLst>
          </p:cNvPr>
          <p:cNvSpPr/>
          <p:nvPr/>
        </p:nvSpPr>
        <p:spPr>
          <a:xfrm>
            <a:off x="6315468" y="3103280"/>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2" name="任意多边形: 形状 331">
            <a:extLst>
              <a:ext uri="{FF2B5EF4-FFF2-40B4-BE49-F238E27FC236}">
                <a16:creationId xmlns:a16="http://schemas.microsoft.com/office/drawing/2014/main" id="{AC9F241E-DDCF-4E50-B912-2FB618398637}"/>
              </a:ext>
            </a:extLst>
          </p:cNvPr>
          <p:cNvSpPr/>
          <p:nvPr/>
        </p:nvSpPr>
        <p:spPr>
          <a:xfrm>
            <a:off x="6649703" y="3103280"/>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5" name="任意多边形: 形状 334">
            <a:extLst>
              <a:ext uri="{FF2B5EF4-FFF2-40B4-BE49-F238E27FC236}">
                <a16:creationId xmlns:a16="http://schemas.microsoft.com/office/drawing/2014/main" id="{83E8DD73-684D-4B06-A0F0-2EA45F522C91}"/>
              </a:ext>
            </a:extLst>
          </p:cNvPr>
          <p:cNvSpPr/>
          <p:nvPr/>
        </p:nvSpPr>
        <p:spPr>
          <a:xfrm>
            <a:off x="6983938" y="3103280"/>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8" name="任意多边形: 形状 337">
            <a:extLst>
              <a:ext uri="{FF2B5EF4-FFF2-40B4-BE49-F238E27FC236}">
                <a16:creationId xmlns:a16="http://schemas.microsoft.com/office/drawing/2014/main" id="{FC33FFF8-F779-4657-94E2-6A4C68017B53}"/>
              </a:ext>
            </a:extLst>
          </p:cNvPr>
          <p:cNvSpPr/>
          <p:nvPr/>
        </p:nvSpPr>
        <p:spPr>
          <a:xfrm>
            <a:off x="7318173" y="3103280"/>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任意多边形: 形状 340">
            <a:extLst>
              <a:ext uri="{FF2B5EF4-FFF2-40B4-BE49-F238E27FC236}">
                <a16:creationId xmlns:a16="http://schemas.microsoft.com/office/drawing/2014/main" id="{7FBB1A4F-1384-4EC5-85C4-C44DFC0210F4}"/>
              </a:ext>
            </a:extLst>
          </p:cNvPr>
          <p:cNvSpPr/>
          <p:nvPr/>
        </p:nvSpPr>
        <p:spPr>
          <a:xfrm>
            <a:off x="7652408" y="3103280"/>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4" name="任意多边形: 形状 343">
            <a:extLst>
              <a:ext uri="{FF2B5EF4-FFF2-40B4-BE49-F238E27FC236}">
                <a16:creationId xmlns:a16="http://schemas.microsoft.com/office/drawing/2014/main" id="{81E63CBC-DD9B-4C3F-928A-6DDE3C2F216E}"/>
              </a:ext>
            </a:extLst>
          </p:cNvPr>
          <p:cNvSpPr/>
          <p:nvPr/>
        </p:nvSpPr>
        <p:spPr>
          <a:xfrm>
            <a:off x="7986644" y="3103280"/>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7" name="任意多边形: 形状 346">
            <a:extLst>
              <a:ext uri="{FF2B5EF4-FFF2-40B4-BE49-F238E27FC236}">
                <a16:creationId xmlns:a16="http://schemas.microsoft.com/office/drawing/2014/main" id="{D617D949-5952-4D1D-B1C2-8F0686890E73}"/>
              </a:ext>
            </a:extLst>
          </p:cNvPr>
          <p:cNvSpPr/>
          <p:nvPr/>
        </p:nvSpPr>
        <p:spPr>
          <a:xfrm>
            <a:off x="8320878" y="3103280"/>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0" name="任意多边形: 形状 349">
            <a:extLst>
              <a:ext uri="{FF2B5EF4-FFF2-40B4-BE49-F238E27FC236}">
                <a16:creationId xmlns:a16="http://schemas.microsoft.com/office/drawing/2014/main" id="{C6C3DD37-5287-4985-B435-3ACB29F98461}"/>
              </a:ext>
            </a:extLst>
          </p:cNvPr>
          <p:cNvSpPr/>
          <p:nvPr/>
        </p:nvSpPr>
        <p:spPr>
          <a:xfrm>
            <a:off x="8655114" y="3103280"/>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3" name="任意多边形: 形状 352">
            <a:extLst>
              <a:ext uri="{FF2B5EF4-FFF2-40B4-BE49-F238E27FC236}">
                <a16:creationId xmlns:a16="http://schemas.microsoft.com/office/drawing/2014/main" id="{61E21ADD-C099-4237-9B8C-AC6C94B544C7}"/>
              </a:ext>
            </a:extLst>
          </p:cNvPr>
          <p:cNvSpPr/>
          <p:nvPr/>
        </p:nvSpPr>
        <p:spPr>
          <a:xfrm>
            <a:off x="8989349" y="3103280"/>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任意多边形: 形状 355">
            <a:extLst>
              <a:ext uri="{FF2B5EF4-FFF2-40B4-BE49-F238E27FC236}">
                <a16:creationId xmlns:a16="http://schemas.microsoft.com/office/drawing/2014/main" id="{C57A1C69-BFFE-403B-89AF-D1B441D7DBFA}"/>
              </a:ext>
            </a:extLst>
          </p:cNvPr>
          <p:cNvSpPr/>
          <p:nvPr/>
        </p:nvSpPr>
        <p:spPr>
          <a:xfrm>
            <a:off x="9323584" y="3103280"/>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 name="任意多边形: 形状 358">
            <a:extLst>
              <a:ext uri="{FF2B5EF4-FFF2-40B4-BE49-F238E27FC236}">
                <a16:creationId xmlns:a16="http://schemas.microsoft.com/office/drawing/2014/main" id="{F34092C6-A17F-4081-8933-2EDA78165E81}"/>
              </a:ext>
            </a:extLst>
          </p:cNvPr>
          <p:cNvSpPr/>
          <p:nvPr/>
        </p:nvSpPr>
        <p:spPr>
          <a:xfrm>
            <a:off x="6315468" y="3410554"/>
            <a:ext cx="334235" cy="307274"/>
          </a:xfrm>
          <a:custGeom>
            <a:avLst/>
            <a:gdLst>
              <a:gd name="connsiteX0" fmla="*/ 0 w 334235"/>
              <a:gd name="connsiteY0" fmla="*/ 0 h 307274"/>
              <a:gd name="connsiteX1" fmla="*/ 334235 w 334235"/>
              <a:gd name="connsiteY1" fmla="*/ 0 h 307274"/>
              <a:gd name="connsiteX2" fmla="*/ 334235 w 334235"/>
              <a:gd name="connsiteY2" fmla="*/ 307274 h 307274"/>
              <a:gd name="connsiteX3" fmla="*/ 0 w 334235"/>
              <a:gd name="connsiteY3" fmla="*/ 307274 h 307274"/>
            </a:gdLst>
            <a:ahLst/>
            <a:cxnLst>
              <a:cxn ang="0">
                <a:pos x="connsiteX0" y="connsiteY0"/>
              </a:cxn>
              <a:cxn ang="0">
                <a:pos x="connsiteX1" y="connsiteY1"/>
              </a:cxn>
              <a:cxn ang="0">
                <a:pos x="connsiteX2" y="connsiteY2"/>
              </a:cxn>
              <a:cxn ang="0">
                <a:pos x="connsiteX3" y="connsiteY3"/>
              </a:cxn>
            </a:cxnLst>
            <a:rect l="l" t="t" r="r" b="b"/>
            <a:pathLst>
              <a:path w="334235" h="307274">
                <a:moveTo>
                  <a:pt x="0" y="0"/>
                </a:moveTo>
                <a:lnTo>
                  <a:pt x="334235" y="0"/>
                </a:lnTo>
                <a:lnTo>
                  <a:pt x="334235" y="307274"/>
                </a:lnTo>
                <a:lnTo>
                  <a:pt x="0" y="307274"/>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任意多边形: 形状 361">
            <a:extLst>
              <a:ext uri="{FF2B5EF4-FFF2-40B4-BE49-F238E27FC236}">
                <a16:creationId xmlns:a16="http://schemas.microsoft.com/office/drawing/2014/main" id="{E74876C0-9B9E-42B3-961D-A911078F52FB}"/>
              </a:ext>
            </a:extLst>
          </p:cNvPr>
          <p:cNvSpPr/>
          <p:nvPr/>
        </p:nvSpPr>
        <p:spPr>
          <a:xfrm>
            <a:off x="6649703" y="3410554"/>
            <a:ext cx="334236" cy="307274"/>
          </a:xfrm>
          <a:custGeom>
            <a:avLst/>
            <a:gdLst>
              <a:gd name="connsiteX0" fmla="*/ 0 w 334236"/>
              <a:gd name="connsiteY0" fmla="*/ 0 h 307274"/>
              <a:gd name="connsiteX1" fmla="*/ 334236 w 334236"/>
              <a:gd name="connsiteY1" fmla="*/ 0 h 307274"/>
              <a:gd name="connsiteX2" fmla="*/ 334236 w 334236"/>
              <a:gd name="connsiteY2" fmla="*/ 307274 h 307274"/>
              <a:gd name="connsiteX3" fmla="*/ 0 w 334236"/>
              <a:gd name="connsiteY3" fmla="*/ 307274 h 307274"/>
            </a:gdLst>
            <a:ahLst/>
            <a:cxnLst>
              <a:cxn ang="0">
                <a:pos x="connsiteX0" y="connsiteY0"/>
              </a:cxn>
              <a:cxn ang="0">
                <a:pos x="connsiteX1" y="connsiteY1"/>
              </a:cxn>
              <a:cxn ang="0">
                <a:pos x="connsiteX2" y="connsiteY2"/>
              </a:cxn>
              <a:cxn ang="0">
                <a:pos x="connsiteX3" y="connsiteY3"/>
              </a:cxn>
            </a:cxnLst>
            <a:rect l="l" t="t" r="r" b="b"/>
            <a:pathLst>
              <a:path w="334236" h="307274">
                <a:moveTo>
                  <a:pt x="0" y="0"/>
                </a:moveTo>
                <a:lnTo>
                  <a:pt x="334236" y="0"/>
                </a:lnTo>
                <a:lnTo>
                  <a:pt x="334236" y="307274"/>
                </a:lnTo>
                <a:lnTo>
                  <a:pt x="0" y="307274"/>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任意多边形: 形状 364">
            <a:extLst>
              <a:ext uri="{FF2B5EF4-FFF2-40B4-BE49-F238E27FC236}">
                <a16:creationId xmlns:a16="http://schemas.microsoft.com/office/drawing/2014/main" id="{99C13535-1C31-4296-A757-81BFD4AC7D19}"/>
              </a:ext>
            </a:extLst>
          </p:cNvPr>
          <p:cNvSpPr/>
          <p:nvPr/>
        </p:nvSpPr>
        <p:spPr>
          <a:xfrm>
            <a:off x="6983938" y="3410554"/>
            <a:ext cx="334235" cy="307274"/>
          </a:xfrm>
          <a:custGeom>
            <a:avLst/>
            <a:gdLst>
              <a:gd name="connsiteX0" fmla="*/ 0 w 334235"/>
              <a:gd name="connsiteY0" fmla="*/ 0 h 307274"/>
              <a:gd name="connsiteX1" fmla="*/ 334235 w 334235"/>
              <a:gd name="connsiteY1" fmla="*/ 0 h 307274"/>
              <a:gd name="connsiteX2" fmla="*/ 334235 w 334235"/>
              <a:gd name="connsiteY2" fmla="*/ 307274 h 307274"/>
              <a:gd name="connsiteX3" fmla="*/ 0 w 334235"/>
              <a:gd name="connsiteY3" fmla="*/ 307274 h 307274"/>
            </a:gdLst>
            <a:ahLst/>
            <a:cxnLst>
              <a:cxn ang="0">
                <a:pos x="connsiteX0" y="connsiteY0"/>
              </a:cxn>
              <a:cxn ang="0">
                <a:pos x="connsiteX1" y="connsiteY1"/>
              </a:cxn>
              <a:cxn ang="0">
                <a:pos x="connsiteX2" y="connsiteY2"/>
              </a:cxn>
              <a:cxn ang="0">
                <a:pos x="connsiteX3" y="connsiteY3"/>
              </a:cxn>
            </a:cxnLst>
            <a:rect l="l" t="t" r="r" b="b"/>
            <a:pathLst>
              <a:path w="334235" h="307274">
                <a:moveTo>
                  <a:pt x="0" y="0"/>
                </a:moveTo>
                <a:lnTo>
                  <a:pt x="334235" y="0"/>
                </a:lnTo>
                <a:lnTo>
                  <a:pt x="334235" y="307274"/>
                </a:lnTo>
                <a:lnTo>
                  <a:pt x="0" y="307274"/>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8" name="任意多边形: 形状 367">
            <a:extLst>
              <a:ext uri="{FF2B5EF4-FFF2-40B4-BE49-F238E27FC236}">
                <a16:creationId xmlns:a16="http://schemas.microsoft.com/office/drawing/2014/main" id="{158F4275-A1D6-4889-8C4B-18001BF08157}"/>
              </a:ext>
            </a:extLst>
          </p:cNvPr>
          <p:cNvSpPr/>
          <p:nvPr/>
        </p:nvSpPr>
        <p:spPr>
          <a:xfrm>
            <a:off x="7318173" y="3410554"/>
            <a:ext cx="334236" cy="307274"/>
          </a:xfrm>
          <a:custGeom>
            <a:avLst/>
            <a:gdLst>
              <a:gd name="connsiteX0" fmla="*/ 0 w 334236"/>
              <a:gd name="connsiteY0" fmla="*/ 0 h 307274"/>
              <a:gd name="connsiteX1" fmla="*/ 334236 w 334236"/>
              <a:gd name="connsiteY1" fmla="*/ 0 h 307274"/>
              <a:gd name="connsiteX2" fmla="*/ 334236 w 334236"/>
              <a:gd name="connsiteY2" fmla="*/ 307274 h 307274"/>
              <a:gd name="connsiteX3" fmla="*/ 0 w 334236"/>
              <a:gd name="connsiteY3" fmla="*/ 307274 h 307274"/>
            </a:gdLst>
            <a:ahLst/>
            <a:cxnLst>
              <a:cxn ang="0">
                <a:pos x="connsiteX0" y="connsiteY0"/>
              </a:cxn>
              <a:cxn ang="0">
                <a:pos x="connsiteX1" y="connsiteY1"/>
              </a:cxn>
              <a:cxn ang="0">
                <a:pos x="connsiteX2" y="connsiteY2"/>
              </a:cxn>
              <a:cxn ang="0">
                <a:pos x="connsiteX3" y="connsiteY3"/>
              </a:cxn>
            </a:cxnLst>
            <a:rect l="l" t="t" r="r" b="b"/>
            <a:pathLst>
              <a:path w="334236" h="307274">
                <a:moveTo>
                  <a:pt x="0" y="0"/>
                </a:moveTo>
                <a:lnTo>
                  <a:pt x="334236" y="0"/>
                </a:lnTo>
                <a:lnTo>
                  <a:pt x="334236" y="307274"/>
                </a:lnTo>
                <a:lnTo>
                  <a:pt x="0" y="307274"/>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任意多边形: 形状 370">
            <a:extLst>
              <a:ext uri="{FF2B5EF4-FFF2-40B4-BE49-F238E27FC236}">
                <a16:creationId xmlns:a16="http://schemas.microsoft.com/office/drawing/2014/main" id="{5DC1B735-43CF-4D82-8409-19A82C23F5EC}"/>
              </a:ext>
            </a:extLst>
          </p:cNvPr>
          <p:cNvSpPr/>
          <p:nvPr/>
        </p:nvSpPr>
        <p:spPr>
          <a:xfrm>
            <a:off x="7652408" y="3410554"/>
            <a:ext cx="334236" cy="307274"/>
          </a:xfrm>
          <a:custGeom>
            <a:avLst/>
            <a:gdLst>
              <a:gd name="connsiteX0" fmla="*/ 0 w 334236"/>
              <a:gd name="connsiteY0" fmla="*/ 0 h 307274"/>
              <a:gd name="connsiteX1" fmla="*/ 334236 w 334236"/>
              <a:gd name="connsiteY1" fmla="*/ 0 h 307274"/>
              <a:gd name="connsiteX2" fmla="*/ 334236 w 334236"/>
              <a:gd name="connsiteY2" fmla="*/ 307274 h 307274"/>
              <a:gd name="connsiteX3" fmla="*/ 0 w 334236"/>
              <a:gd name="connsiteY3" fmla="*/ 307274 h 307274"/>
            </a:gdLst>
            <a:ahLst/>
            <a:cxnLst>
              <a:cxn ang="0">
                <a:pos x="connsiteX0" y="connsiteY0"/>
              </a:cxn>
              <a:cxn ang="0">
                <a:pos x="connsiteX1" y="connsiteY1"/>
              </a:cxn>
              <a:cxn ang="0">
                <a:pos x="connsiteX2" y="connsiteY2"/>
              </a:cxn>
              <a:cxn ang="0">
                <a:pos x="connsiteX3" y="connsiteY3"/>
              </a:cxn>
            </a:cxnLst>
            <a:rect l="l" t="t" r="r" b="b"/>
            <a:pathLst>
              <a:path w="334236" h="307274">
                <a:moveTo>
                  <a:pt x="0" y="0"/>
                </a:moveTo>
                <a:lnTo>
                  <a:pt x="334236" y="0"/>
                </a:lnTo>
                <a:lnTo>
                  <a:pt x="334236" y="307274"/>
                </a:lnTo>
                <a:lnTo>
                  <a:pt x="0" y="307274"/>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任意多边形: 形状 373">
            <a:extLst>
              <a:ext uri="{FF2B5EF4-FFF2-40B4-BE49-F238E27FC236}">
                <a16:creationId xmlns:a16="http://schemas.microsoft.com/office/drawing/2014/main" id="{12779534-F2AA-48EA-BFC2-2559EE55F896}"/>
              </a:ext>
            </a:extLst>
          </p:cNvPr>
          <p:cNvSpPr/>
          <p:nvPr/>
        </p:nvSpPr>
        <p:spPr>
          <a:xfrm>
            <a:off x="7986644" y="3410554"/>
            <a:ext cx="334235" cy="307274"/>
          </a:xfrm>
          <a:custGeom>
            <a:avLst/>
            <a:gdLst>
              <a:gd name="connsiteX0" fmla="*/ 0 w 334235"/>
              <a:gd name="connsiteY0" fmla="*/ 0 h 307274"/>
              <a:gd name="connsiteX1" fmla="*/ 334235 w 334235"/>
              <a:gd name="connsiteY1" fmla="*/ 0 h 307274"/>
              <a:gd name="connsiteX2" fmla="*/ 334235 w 334235"/>
              <a:gd name="connsiteY2" fmla="*/ 307274 h 307274"/>
              <a:gd name="connsiteX3" fmla="*/ 0 w 334235"/>
              <a:gd name="connsiteY3" fmla="*/ 307274 h 307274"/>
            </a:gdLst>
            <a:ahLst/>
            <a:cxnLst>
              <a:cxn ang="0">
                <a:pos x="connsiteX0" y="connsiteY0"/>
              </a:cxn>
              <a:cxn ang="0">
                <a:pos x="connsiteX1" y="connsiteY1"/>
              </a:cxn>
              <a:cxn ang="0">
                <a:pos x="connsiteX2" y="connsiteY2"/>
              </a:cxn>
              <a:cxn ang="0">
                <a:pos x="connsiteX3" y="connsiteY3"/>
              </a:cxn>
            </a:cxnLst>
            <a:rect l="l" t="t" r="r" b="b"/>
            <a:pathLst>
              <a:path w="334235" h="307274">
                <a:moveTo>
                  <a:pt x="0" y="0"/>
                </a:moveTo>
                <a:lnTo>
                  <a:pt x="334235" y="0"/>
                </a:lnTo>
                <a:lnTo>
                  <a:pt x="334235" y="307274"/>
                </a:lnTo>
                <a:lnTo>
                  <a:pt x="0" y="307274"/>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任意多边形: 形状 376">
            <a:extLst>
              <a:ext uri="{FF2B5EF4-FFF2-40B4-BE49-F238E27FC236}">
                <a16:creationId xmlns:a16="http://schemas.microsoft.com/office/drawing/2014/main" id="{7D1FC52F-0CA7-4BD6-8105-A3FB4A9A4763}"/>
              </a:ext>
            </a:extLst>
          </p:cNvPr>
          <p:cNvSpPr/>
          <p:nvPr/>
        </p:nvSpPr>
        <p:spPr>
          <a:xfrm>
            <a:off x="8320878" y="3410554"/>
            <a:ext cx="334236" cy="307274"/>
          </a:xfrm>
          <a:custGeom>
            <a:avLst/>
            <a:gdLst>
              <a:gd name="connsiteX0" fmla="*/ 0 w 334236"/>
              <a:gd name="connsiteY0" fmla="*/ 0 h 307274"/>
              <a:gd name="connsiteX1" fmla="*/ 334236 w 334236"/>
              <a:gd name="connsiteY1" fmla="*/ 0 h 307274"/>
              <a:gd name="connsiteX2" fmla="*/ 334236 w 334236"/>
              <a:gd name="connsiteY2" fmla="*/ 307274 h 307274"/>
              <a:gd name="connsiteX3" fmla="*/ 0 w 334236"/>
              <a:gd name="connsiteY3" fmla="*/ 307274 h 307274"/>
            </a:gdLst>
            <a:ahLst/>
            <a:cxnLst>
              <a:cxn ang="0">
                <a:pos x="connsiteX0" y="connsiteY0"/>
              </a:cxn>
              <a:cxn ang="0">
                <a:pos x="connsiteX1" y="connsiteY1"/>
              </a:cxn>
              <a:cxn ang="0">
                <a:pos x="connsiteX2" y="connsiteY2"/>
              </a:cxn>
              <a:cxn ang="0">
                <a:pos x="connsiteX3" y="connsiteY3"/>
              </a:cxn>
            </a:cxnLst>
            <a:rect l="l" t="t" r="r" b="b"/>
            <a:pathLst>
              <a:path w="334236" h="307274">
                <a:moveTo>
                  <a:pt x="0" y="0"/>
                </a:moveTo>
                <a:lnTo>
                  <a:pt x="334236" y="0"/>
                </a:lnTo>
                <a:lnTo>
                  <a:pt x="334236" y="307274"/>
                </a:lnTo>
                <a:lnTo>
                  <a:pt x="0" y="307274"/>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0" name="任意多边形: 形状 379">
            <a:extLst>
              <a:ext uri="{FF2B5EF4-FFF2-40B4-BE49-F238E27FC236}">
                <a16:creationId xmlns:a16="http://schemas.microsoft.com/office/drawing/2014/main" id="{EEA16499-013B-4FE9-9832-A011070A5A77}"/>
              </a:ext>
            </a:extLst>
          </p:cNvPr>
          <p:cNvSpPr/>
          <p:nvPr/>
        </p:nvSpPr>
        <p:spPr>
          <a:xfrm>
            <a:off x="8655114" y="3410554"/>
            <a:ext cx="334235" cy="307274"/>
          </a:xfrm>
          <a:custGeom>
            <a:avLst/>
            <a:gdLst>
              <a:gd name="connsiteX0" fmla="*/ 0 w 334235"/>
              <a:gd name="connsiteY0" fmla="*/ 0 h 307274"/>
              <a:gd name="connsiteX1" fmla="*/ 334235 w 334235"/>
              <a:gd name="connsiteY1" fmla="*/ 0 h 307274"/>
              <a:gd name="connsiteX2" fmla="*/ 334235 w 334235"/>
              <a:gd name="connsiteY2" fmla="*/ 307274 h 307274"/>
              <a:gd name="connsiteX3" fmla="*/ 0 w 334235"/>
              <a:gd name="connsiteY3" fmla="*/ 307274 h 307274"/>
            </a:gdLst>
            <a:ahLst/>
            <a:cxnLst>
              <a:cxn ang="0">
                <a:pos x="connsiteX0" y="connsiteY0"/>
              </a:cxn>
              <a:cxn ang="0">
                <a:pos x="connsiteX1" y="connsiteY1"/>
              </a:cxn>
              <a:cxn ang="0">
                <a:pos x="connsiteX2" y="connsiteY2"/>
              </a:cxn>
              <a:cxn ang="0">
                <a:pos x="connsiteX3" y="connsiteY3"/>
              </a:cxn>
            </a:cxnLst>
            <a:rect l="l" t="t" r="r" b="b"/>
            <a:pathLst>
              <a:path w="334235" h="307274">
                <a:moveTo>
                  <a:pt x="0" y="0"/>
                </a:moveTo>
                <a:lnTo>
                  <a:pt x="334235" y="0"/>
                </a:lnTo>
                <a:lnTo>
                  <a:pt x="334235" y="307274"/>
                </a:lnTo>
                <a:lnTo>
                  <a:pt x="0" y="307274"/>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任意多边形: 形状 382">
            <a:extLst>
              <a:ext uri="{FF2B5EF4-FFF2-40B4-BE49-F238E27FC236}">
                <a16:creationId xmlns:a16="http://schemas.microsoft.com/office/drawing/2014/main" id="{C2E51F5A-DA4F-4C7D-A550-856E1B39E0C9}"/>
              </a:ext>
            </a:extLst>
          </p:cNvPr>
          <p:cNvSpPr/>
          <p:nvPr/>
        </p:nvSpPr>
        <p:spPr>
          <a:xfrm>
            <a:off x="8989349" y="3410554"/>
            <a:ext cx="334235" cy="307274"/>
          </a:xfrm>
          <a:custGeom>
            <a:avLst/>
            <a:gdLst>
              <a:gd name="connsiteX0" fmla="*/ 0 w 334235"/>
              <a:gd name="connsiteY0" fmla="*/ 0 h 307274"/>
              <a:gd name="connsiteX1" fmla="*/ 334235 w 334235"/>
              <a:gd name="connsiteY1" fmla="*/ 0 h 307274"/>
              <a:gd name="connsiteX2" fmla="*/ 334235 w 334235"/>
              <a:gd name="connsiteY2" fmla="*/ 307274 h 307274"/>
              <a:gd name="connsiteX3" fmla="*/ 0 w 334235"/>
              <a:gd name="connsiteY3" fmla="*/ 307274 h 307274"/>
            </a:gdLst>
            <a:ahLst/>
            <a:cxnLst>
              <a:cxn ang="0">
                <a:pos x="connsiteX0" y="connsiteY0"/>
              </a:cxn>
              <a:cxn ang="0">
                <a:pos x="connsiteX1" y="connsiteY1"/>
              </a:cxn>
              <a:cxn ang="0">
                <a:pos x="connsiteX2" y="connsiteY2"/>
              </a:cxn>
              <a:cxn ang="0">
                <a:pos x="connsiteX3" y="connsiteY3"/>
              </a:cxn>
            </a:cxnLst>
            <a:rect l="l" t="t" r="r" b="b"/>
            <a:pathLst>
              <a:path w="334235" h="307274">
                <a:moveTo>
                  <a:pt x="0" y="0"/>
                </a:moveTo>
                <a:lnTo>
                  <a:pt x="334235" y="0"/>
                </a:lnTo>
                <a:lnTo>
                  <a:pt x="334235" y="307274"/>
                </a:lnTo>
                <a:lnTo>
                  <a:pt x="0" y="307274"/>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任意多边形: 形状 385">
            <a:extLst>
              <a:ext uri="{FF2B5EF4-FFF2-40B4-BE49-F238E27FC236}">
                <a16:creationId xmlns:a16="http://schemas.microsoft.com/office/drawing/2014/main" id="{154E63F9-9CB9-40CA-98F7-5B324067D730}"/>
              </a:ext>
            </a:extLst>
          </p:cNvPr>
          <p:cNvSpPr/>
          <p:nvPr/>
        </p:nvSpPr>
        <p:spPr>
          <a:xfrm>
            <a:off x="9323584" y="3410554"/>
            <a:ext cx="334235" cy="307274"/>
          </a:xfrm>
          <a:custGeom>
            <a:avLst/>
            <a:gdLst>
              <a:gd name="connsiteX0" fmla="*/ 0 w 334235"/>
              <a:gd name="connsiteY0" fmla="*/ 0 h 307274"/>
              <a:gd name="connsiteX1" fmla="*/ 334235 w 334235"/>
              <a:gd name="connsiteY1" fmla="*/ 0 h 307274"/>
              <a:gd name="connsiteX2" fmla="*/ 334235 w 334235"/>
              <a:gd name="connsiteY2" fmla="*/ 307274 h 307274"/>
              <a:gd name="connsiteX3" fmla="*/ 0 w 334235"/>
              <a:gd name="connsiteY3" fmla="*/ 307274 h 307274"/>
            </a:gdLst>
            <a:ahLst/>
            <a:cxnLst>
              <a:cxn ang="0">
                <a:pos x="connsiteX0" y="connsiteY0"/>
              </a:cxn>
              <a:cxn ang="0">
                <a:pos x="connsiteX1" y="connsiteY1"/>
              </a:cxn>
              <a:cxn ang="0">
                <a:pos x="connsiteX2" y="connsiteY2"/>
              </a:cxn>
              <a:cxn ang="0">
                <a:pos x="connsiteX3" y="connsiteY3"/>
              </a:cxn>
            </a:cxnLst>
            <a:rect l="l" t="t" r="r" b="b"/>
            <a:pathLst>
              <a:path w="334235" h="307274">
                <a:moveTo>
                  <a:pt x="0" y="0"/>
                </a:moveTo>
                <a:lnTo>
                  <a:pt x="334235" y="0"/>
                </a:lnTo>
                <a:lnTo>
                  <a:pt x="334235" y="307274"/>
                </a:lnTo>
                <a:lnTo>
                  <a:pt x="0" y="307274"/>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9" name="任意多边形: 形状 388">
            <a:extLst>
              <a:ext uri="{FF2B5EF4-FFF2-40B4-BE49-F238E27FC236}">
                <a16:creationId xmlns:a16="http://schemas.microsoft.com/office/drawing/2014/main" id="{3CC965C2-59E2-4A5E-A202-1EE0E1906632}"/>
              </a:ext>
            </a:extLst>
          </p:cNvPr>
          <p:cNvSpPr/>
          <p:nvPr/>
        </p:nvSpPr>
        <p:spPr>
          <a:xfrm>
            <a:off x="6315468" y="3717830"/>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2" name="任意多边形: 形状 391">
            <a:extLst>
              <a:ext uri="{FF2B5EF4-FFF2-40B4-BE49-F238E27FC236}">
                <a16:creationId xmlns:a16="http://schemas.microsoft.com/office/drawing/2014/main" id="{56269364-BF4E-4C55-8B91-C847DFC17C72}"/>
              </a:ext>
            </a:extLst>
          </p:cNvPr>
          <p:cNvSpPr/>
          <p:nvPr/>
        </p:nvSpPr>
        <p:spPr>
          <a:xfrm>
            <a:off x="6649703" y="3717830"/>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5" name="任意多边形: 形状 394">
            <a:extLst>
              <a:ext uri="{FF2B5EF4-FFF2-40B4-BE49-F238E27FC236}">
                <a16:creationId xmlns:a16="http://schemas.microsoft.com/office/drawing/2014/main" id="{3A7A5919-FE3A-47BD-B0BB-ADCD9FDCB5E2}"/>
              </a:ext>
            </a:extLst>
          </p:cNvPr>
          <p:cNvSpPr/>
          <p:nvPr/>
        </p:nvSpPr>
        <p:spPr>
          <a:xfrm>
            <a:off x="6983938" y="3717830"/>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8" name="任意多边形: 形状 397">
            <a:extLst>
              <a:ext uri="{FF2B5EF4-FFF2-40B4-BE49-F238E27FC236}">
                <a16:creationId xmlns:a16="http://schemas.microsoft.com/office/drawing/2014/main" id="{A7148FF1-0A6A-4F3B-A390-99EEA11A1229}"/>
              </a:ext>
            </a:extLst>
          </p:cNvPr>
          <p:cNvSpPr/>
          <p:nvPr/>
        </p:nvSpPr>
        <p:spPr>
          <a:xfrm>
            <a:off x="7318173" y="3717830"/>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1" name="任意多边形: 形状 400">
            <a:extLst>
              <a:ext uri="{FF2B5EF4-FFF2-40B4-BE49-F238E27FC236}">
                <a16:creationId xmlns:a16="http://schemas.microsoft.com/office/drawing/2014/main" id="{E21E822C-2569-43B6-ACB7-2EE459F9C00F}"/>
              </a:ext>
            </a:extLst>
          </p:cNvPr>
          <p:cNvSpPr/>
          <p:nvPr/>
        </p:nvSpPr>
        <p:spPr>
          <a:xfrm>
            <a:off x="7652408" y="3717830"/>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4" name="任意多边形: 形状 403">
            <a:extLst>
              <a:ext uri="{FF2B5EF4-FFF2-40B4-BE49-F238E27FC236}">
                <a16:creationId xmlns:a16="http://schemas.microsoft.com/office/drawing/2014/main" id="{6A1D25DF-A301-4CA0-AC9E-4BD04FE48854}"/>
              </a:ext>
            </a:extLst>
          </p:cNvPr>
          <p:cNvSpPr/>
          <p:nvPr/>
        </p:nvSpPr>
        <p:spPr>
          <a:xfrm>
            <a:off x="7986644" y="3717830"/>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7" name="任意多边形: 形状 406">
            <a:extLst>
              <a:ext uri="{FF2B5EF4-FFF2-40B4-BE49-F238E27FC236}">
                <a16:creationId xmlns:a16="http://schemas.microsoft.com/office/drawing/2014/main" id="{AB0A0309-5623-456E-AB89-2120F156547E}"/>
              </a:ext>
            </a:extLst>
          </p:cNvPr>
          <p:cNvSpPr/>
          <p:nvPr/>
        </p:nvSpPr>
        <p:spPr>
          <a:xfrm>
            <a:off x="8320878" y="3717830"/>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0" name="任意多边形: 形状 409">
            <a:extLst>
              <a:ext uri="{FF2B5EF4-FFF2-40B4-BE49-F238E27FC236}">
                <a16:creationId xmlns:a16="http://schemas.microsoft.com/office/drawing/2014/main" id="{3DE0CDDD-A418-4705-A2B1-DF4F6FF24F5E}"/>
              </a:ext>
            </a:extLst>
          </p:cNvPr>
          <p:cNvSpPr/>
          <p:nvPr/>
        </p:nvSpPr>
        <p:spPr>
          <a:xfrm>
            <a:off x="8655114" y="3717830"/>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3" name="任意多边形: 形状 412">
            <a:extLst>
              <a:ext uri="{FF2B5EF4-FFF2-40B4-BE49-F238E27FC236}">
                <a16:creationId xmlns:a16="http://schemas.microsoft.com/office/drawing/2014/main" id="{061A898E-77BF-46D9-8098-BEB6D9BDC81A}"/>
              </a:ext>
            </a:extLst>
          </p:cNvPr>
          <p:cNvSpPr/>
          <p:nvPr/>
        </p:nvSpPr>
        <p:spPr>
          <a:xfrm>
            <a:off x="8989349" y="3717830"/>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6" name="任意多边形: 形状 415">
            <a:extLst>
              <a:ext uri="{FF2B5EF4-FFF2-40B4-BE49-F238E27FC236}">
                <a16:creationId xmlns:a16="http://schemas.microsoft.com/office/drawing/2014/main" id="{24C40B49-2B76-4B07-95BA-73340A193A8F}"/>
              </a:ext>
            </a:extLst>
          </p:cNvPr>
          <p:cNvSpPr/>
          <p:nvPr/>
        </p:nvSpPr>
        <p:spPr>
          <a:xfrm>
            <a:off x="9323584" y="3717830"/>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9" name="任意多边形: 形状 418">
            <a:extLst>
              <a:ext uri="{FF2B5EF4-FFF2-40B4-BE49-F238E27FC236}">
                <a16:creationId xmlns:a16="http://schemas.microsoft.com/office/drawing/2014/main" id="{52A10330-BEEF-41EB-8C48-D5C257B17465}"/>
              </a:ext>
            </a:extLst>
          </p:cNvPr>
          <p:cNvSpPr/>
          <p:nvPr/>
        </p:nvSpPr>
        <p:spPr>
          <a:xfrm>
            <a:off x="6315468" y="4025104"/>
            <a:ext cx="334235" cy="307274"/>
          </a:xfrm>
          <a:custGeom>
            <a:avLst/>
            <a:gdLst>
              <a:gd name="connsiteX0" fmla="*/ 0 w 334235"/>
              <a:gd name="connsiteY0" fmla="*/ 0 h 307274"/>
              <a:gd name="connsiteX1" fmla="*/ 334235 w 334235"/>
              <a:gd name="connsiteY1" fmla="*/ 0 h 307274"/>
              <a:gd name="connsiteX2" fmla="*/ 334235 w 334235"/>
              <a:gd name="connsiteY2" fmla="*/ 307274 h 307274"/>
              <a:gd name="connsiteX3" fmla="*/ 0 w 334235"/>
              <a:gd name="connsiteY3" fmla="*/ 307274 h 307274"/>
            </a:gdLst>
            <a:ahLst/>
            <a:cxnLst>
              <a:cxn ang="0">
                <a:pos x="connsiteX0" y="connsiteY0"/>
              </a:cxn>
              <a:cxn ang="0">
                <a:pos x="connsiteX1" y="connsiteY1"/>
              </a:cxn>
              <a:cxn ang="0">
                <a:pos x="connsiteX2" y="connsiteY2"/>
              </a:cxn>
              <a:cxn ang="0">
                <a:pos x="connsiteX3" y="connsiteY3"/>
              </a:cxn>
            </a:cxnLst>
            <a:rect l="l" t="t" r="r" b="b"/>
            <a:pathLst>
              <a:path w="334235" h="307274">
                <a:moveTo>
                  <a:pt x="0" y="0"/>
                </a:moveTo>
                <a:lnTo>
                  <a:pt x="334235" y="0"/>
                </a:lnTo>
                <a:lnTo>
                  <a:pt x="334235" y="307274"/>
                </a:lnTo>
                <a:lnTo>
                  <a:pt x="0" y="307274"/>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2" name="任意多边形: 形状 421">
            <a:extLst>
              <a:ext uri="{FF2B5EF4-FFF2-40B4-BE49-F238E27FC236}">
                <a16:creationId xmlns:a16="http://schemas.microsoft.com/office/drawing/2014/main" id="{9EAB0E50-752C-4468-82D3-8A1F49D06523}"/>
              </a:ext>
            </a:extLst>
          </p:cNvPr>
          <p:cNvSpPr/>
          <p:nvPr/>
        </p:nvSpPr>
        <p:spPr>
          <a:xfrm>
            <a:off x="6649703" y="4025104"/>
            <a:ext cx="334236" cy="307274"/>
          </a:xfrm>
          <a:custGeom>
            <a:avLst/>
            <a:gdLst>
              <a:gd name="connsiteX0" fmla="*/ 0 w 334236"/>
              <a:gd name="connsiteY0" fmla="*/ 0 h 307274"/>
              <a:gd name="connsiteX1" fmla="*/ 334236 w 334236"/>
              <a:gd name="connsiteY1" fmla="*/ 0 h 307274"/>
              <a:gd name="connsiteX2" fmla="*/ 334236 w 334236"/>
              <a:gd name="connsiteY2" fmla="*/ 307274 h 307274"/>
              <a:gd name="connsiteX3" fmla="*/ 0 w 334236"/>
              <a:gd name="connsiteY3" fmla="*/ 307274 h 307274"/>
            </a:gdLst>
            <a:ahLst/>
            <a:cxnLst>
              <a:cxn ang="0">
                <a:pos x="connsiteX0" y="connsiteY0"/>
              </a:cxn>
              <a:cxn ang="0">
                <a:pos x="connsiteX1" y="connsiteY1"/>
              </a:cxn>
              <a:cxn ang="0">
                <a:pos x="connsiteX2" y="connsiteY2"/>
              </a:cxn>
              <a:cxn ang="0">
                <a:pos x="connsiteX3" y="connsiteY3"/>
              </a:cxn>
            </a:cxnLst>
            <a:rect l="l" t="t" r="r" b="b"/>
            <a:pathLst>
              <a:path w="334236" h="307274">
                <a:moveTo>
                  <a:pt x="0" y="0"/>
                </a:moveTo>
                <a:lnTo>
                  <a:pt x="334236" y="0"/>
                </a:lnTo>
                <a:lnTo>
                  <a:pt x="334236" y="307274"/>
                </a:lnTo>
                <a:lnTo>
                  <a:pt x="0" y="307274"/>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5" name="任意多边形: 形状 424">
            <a:extLst>
              <a:ext uri="{FF2B5EF4-FFF2-40B4-BE49-F238E27FC236}">
                <a16:creationId xmlns:a16="http://schemas.microsoft.com/office/drawing/2014/main" id="{67F3E6CF-C17F-4B00-B229-C7A8B0CB8F79}"/>
              </a:ext>
            </a:extLst>
          </p:cNvPr>
          <p:cNvSpPr/>
          <p:nvPr/>
        </p:nvSpPr>
        <p:spPr>
          <a:xfrm>
            <a:off x="6983938" y="4025104"/>
            <a:ext cx="334235" cy="307274"/>
          </a:xfrm>
          <a:custGeom>
            <a:avLst/>
            <a:gdLst>
              <a:gd name="connsiteX0" fmla="*/ 0 w 334235"/>
              <a:gd name="connsiteY0" fmla="*/ 0 h 307274"/>
              <a:gd name="connsiteX1" fmla="*/ 334235 w 334235"/>
              <a:gd name="connsiteY1" fmla="*/ 0 h 307274"/>
              <a:gd name="connsiteX2" fmla="*/ 334235 w 334235"/>
              <a:gd name="connsiteY2" fmla="*/ 307274 h 307274"/>
              <a:gd name="connsiteX3" fmla="*/ 0 w 334235"/>
              <a:gd name="connsiteY3" fmla="*/ 307274 h 307274"/>
            </a:gdLst>
            <a:ahLst/>
            <a:cxnLst>
              <a:cxn ang="0">
                <a:pos x="connsiteX0" y="connsiteY0"/>
              </a:cxn>
              <a:cxn ang="0">
                <a:pos x="connsiteX1" y="connsiteY1"/>
              </a:cxn>
              <a:cxn ang="0">
                <a:pos x="connsiteX2" y="connsiteY2"/>
              </a:cxn>
              <a:cxn ang="0">
                <a:pos x="connsiteX3" y="connsiteY3"/>
              </a:cxn>
            </a:cxnLst>
            <a:rect l="l" t="t" r="r" b="b"/>
            <a:pathLst>
              <a:path w="334235" h="307274">
                <a:moveTo>
                  <a:pt x="0" y="0"/>
                </a:moveTo>
                <a:lnTo>
                  <a:pt x="334235" y="0"/>
                </a:lnTo>
                <a:lnTo>
                  <a:pt x="334235" y="307274"/>
                </a:lnTo>
                <a:lnTo>
                  <a:pt x="0" y="307274"/>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8" name="任意多边形: 形状 427">
            <a:extLst>
              <a:ext uri="{FF2B5EF4-FFF2-40B4-BE49-F238E27FC236}">
                <a16:creationId xmlns:a16="http://schemas.microsoft.com/office/drawing/2014/main" id="{0653B479-1CBA-4EF3-B2A8-191E197600E7}"/>
              </a:ext>
            </a:extLst>
          </p:cNvPr>
          <p:cNvSpPr/>
          <p:nvPr/>
        </p:nvSpPr>
        <p:spPr>
          <a:xfrm>
            <a:off x="7318173" y="4025104"/>
            <a:ext cx="334236" cy="307274"/>
          </a:xfrm>
          <a:custGeom>
            <a:avLst/>
            <a:gdLst>
              <a:gd name="connsiteX0" fmla="*/ 0 w 334236"/>
              <a:gd name="connsiteY0" fmla="*/ 0 h 307274"/>
              <a:gd name="connsiteX1" fmla="*/ 334236 w 334236"/>
              <a:gd name="connsiteY1" fmla="*/ 0 h 307274"/>
              <a:gd name="connsiteX2" fmla="*/ 334236 w 334236"/>
              <a:gd name="connsiteY2" fmla="*/ 307274 h 307274"/>
              <a:gd name="connsiteX3" fmla="*/ 0 w 334236"/>
              <a:gd name="connsiteY3" fmla="*/ 307274 h 307274"/>
            </a:gdLst>
            <a:ahLst/>
            <a:cxnLst>
              <a:cxn ang="0">
                <a:pos x="connsiteX0" y="connsiteY0"/>
              </a:cxn>
              <a:cxn ang="0">
                <a:pos x="connsiteX1" y="connsiteY1"/>
              </a:cxn>
              <a:cxn ang="0">
                <a:pos x="connsiteX2" y="connsiteY2"/>
              </a:cxn>
              <a:cxn ang="0">
                <a:pos x="connsiteX3" y="connsiteY3"/>
              </a:cxn>
            </a:cxnLst>
            <a:rect l="l" t="t" r="r" b="b"/>
            <a:pathLst>
              <a:path w="334236" h="307274">
                <a:moveTo>
                  <a:pt x="0" y="0"/>
                </a:moveTo>
                <a:lnTo>
                  <a:pt x="334236" y="0"/>
                </a:lnTo>
                <a:lnTo>
                  <a:pt x="334236" y="307274"/>
                </a:lnTo>
                <a:lnTo>
                  <a:pt x="0" y="307274"/>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1" name="任意多边形: 形状 430">
            <a:extLst>
              <a:ext uri="{FF2B5EF4-FFF2-40B4-BE49-F238E27FC236}">
                <a16:creationId xmlns:a16="http://schemas.microsoft.com/office/drawing/2014/main" id="{6C77B396-E536-4C26-8BF9-E1A3B3E7F853}"/>
              </a:ext>
            </a:extLst>
          </p:cNvPr>
          <p:cNvSpPr/>
          <p:nvPr/>
        </p:nvSpPr>
        <p:spPr>
          <a:xfrm>
            <a:off x="7652408" y="4025104"/>
            <a:ext cx="334236" cy="307274"/>
          </a:xfrm>
          <a:custGeom>
            <a:avLst/>
            <a:gdLst>
              <a:gd name="connsiteX0" fmla="*/ 0 w 334236"/>
              <a:gd name="connsiteY0" fmla="*/ 0 h 307274"/>
              <a:gd name="connsiteX1" fmla="*/ 334236 w 334236"/>
              <a:gd name="connsiteY1" fmla="*/ 0 h 307274"/>
              <a:gd name="connsiteX2" fmla="*/ 334236 w 334236"/>
              <a:gd name="connsiteY2" fmla="*/ 307274 h 307274"/>
              <a:gd name="connsiteX3" fmla="*/ 0 w 334236"/>
              <a:gd name="connsiteY3" fmla="*/ 307274 h 307274"/>
            </a:gdLst>
            <a:ahLst/>
            <a:cxnLst>
              <a:cxn ang="0">
                <a:pos x="connsiteX0" y="connsiteY0"/>
              </a:cxn>
              <a:cxn ang="0">
                <a:pos x="connsiteX1" y="connsiteY1"/>
              </a:cxn>
              <a:cxn ang="0">
                <a:pos x="connsiteX2" y="connsiteY2"/>
              </a:cxn>
              <a:cxn ang="0">
                <a:pos x="connsiteX3" y="connsiteY3"/>
              </a:cxn>
            </a:cxnLst>
            <a:rect l="l" t="t" r="r" b="b"/>
            <a:pathLst>
              <a:path w="334236" h="307274">
                <a:moveTo>
                  <a:pt x="0" y="0"/>
                </a:moveTo>
                <a:lnTo>
                  <a:pt x="334236" y="0"/>
                </a:lnTo>
                <a:lnTo>
                  <a:pt x="334236" y="307274"/>
                </a:lnTo>
                <a:lnTo>
                  <a:pt x="0" y="307274"/>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4" name="任意多边形: 形状 433">
            <a:extLst>
              <a:ext uri="{FF2B5EF4-FFF2-40B4-BE49-F238E27FC236}">
                <a16:creationId xmlns:a16="http://schemas.microsoft.com/office/drawing/2014/main" id="{2A9DD589-1D5E-4B81-AC21-5ED5599263B5}"/>
              </a:ext>
            </a:extLst>
          </p:cNvPr>
          <p:cNvSpPr/>
          <p:nvPr/>
        </p:nvSpPr>
        <p:spPr>
          <a:xfrm>
            <a:off x="7986644" y="4025104"/>
            <a:ext cx="334235" cy="307274"/>
          </a:xfrm>
          <a:custGeom>
            <a:avLst/>
            <a:gdLst>
              <a:gd name="connsiteX0" fmla="*/ 0 w 334235"/>
              <a:gd name="connsiteY0" fmla="*/ 0 h 307274"/>
              <a:gd name="connsiteX1" fmla="*/ 334235 w 334235"/>
              <a:gd name="connsiteY1" fmla="*/ 0 h 307274"/>
              <a:gd name="connsiteX2" fmla="*/ 334235 w 334235"/>
              <a:gd name="connsiteY2" fmla="*/ 307274 h 307274"/>
              <a:gd name="connsiteX3" fmla="*/ 0 w 334235"/>
              <a:gd name="connsiteY3" fmla="*/ 307274 h 307274"/>
            </a:gdLst>
            <a:ahLst/>
            <a:cxnLst>
              <a:cxn ang="0">
                <a:pos x="connsiteX0" y="connsiteY0"/>
              </a:cxn>
              <a:cxn ang="0">
                <a:pos x="connsiteX1" y="connsiteY1"/>
              </a:cxn>
              <a:cxn ang="0">
                <a:pos x="connsiteX2" y="connsiteY2"/>
              </a:cxn>
              <a:cxn ang="0">
                <a:pos x="connsiteX3" y="connsiteY3"/>
              </a:cxn>
            </a:cxnLst>
            <a:rect l="l" t="t" r="r" b="b"/>
            <a:pathLst>
              <a:path w="334235" h="307274">
                <a:moveTo>
                  <a:pt x="0" y="0"/>
                </a:moveTo>
                <a:lnTo>
                  <a:pt x="334235" y="0"/>
                </a:lnTo>
                <a:lnTo>
                  <a:pt x="334235" y="307274"/>
                </a:lnTo>
                <a:lnTo>
                  <a:pt x="0" y="307274"/>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7" name="任意多边形: 形状 436">
            <a:extLst>
              <a:ext uri="{FF2B5EF4-FFF2-40B4-BE49-F238E27FC236}">
                <a16:creationId xmlns:a16="http://schemas.microsoft.com/office/drawing/2014/main" id="{945C0378-9A70-45B3-9B82-CBD883AC6FB2}"/>
              </a:ext>
            </a:extLst>
          </p:cNvPr>
          <p:cNvSpPr/>
          <p:nvPr/>
        </p:nvSpPr>
        <p:spPr>
          <a:xfrm>
            <a:off x="8320878" y="4025104"/>
            <a:ext cx="334236" cy="307274"/>
          </a:xfrm>
          <a:custGeom>
            <a:avLst/>
            <a:gdLst>
              <a:gd name="connsiteX0" fmla="*/ 0 w 334236"/>
              <a:gd name="connsiteY0" fmla="*/ 0 h 307274"/>
              <a:gd name="connsiteX1" fmla="*/ 334236 w 334236"/>
              <a:gd name="connsiteY1" fmla="*/ 0 h 307274"/>
              <a:gd name="connsiteX2" fmla="*/ 334236 w 334236"/>
              <a:gd name="connsiteY2" fmla="*/ 307274 h 307274"/>
              <a:gd name="connsiteX3" fmla="*/ 0 w 334236"/>
              <a:gd name="connsiteY3" fmla="*/ 307274 h 307274"/>
            </a:gdLst>
            <a:ahLst/>
            <a:cxnLst>
              <a:cxn ang="0">
                <a:pos x="connsiteX0" y="connsiteY0"/>
              </a:cxn>
              <a:cxn ang="0">
                <a:pos x="connsiteX1" y="connsiteY1"/>
              </a:cxn>
              <a:cxn ang="0">
                <a:pos x="connsiteX2" y="connsiteY2"/>
              </a:cxn>
              <a:cxn ang="0">
                <a:pos x="connsiteX3" y="connsiteY3"/>
              </a:cxn>
            </a:cxnLst>
            <a:rect l="l" t="t" r="r" b="b"/>
            <a:pathLst>
              <a:path w="334236" h="307274">
                <a:moveTo>
                  <a:pt x="0" y="0"/>
                </a:moveTo>
                <a:lnTo>
                  <a:pt x="334236" y="0"/>
                </a:lnTo>
                <a:lnTo>
                  <a:pt x="334236" y="307274"/>
                </a:lnTo>
                <a:lnTo>
                  <a:pt x="0" y="307274"/>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0" name="任意多边形: 形状 439">
            <a:extLst>
              <a:ext uri="{FF2B5EF4-FFF2-40B4-BE49-F238E27FC236}">
                <a16:creationId xmlns:a16="http://schemas.microsoft.com/office/drawing/2014/main" id="{E7E5A3C1-F7AB-4CD7-87C7-04456AD01EB1}"/>
              </a:ext>
            </a:extLst>
          </p:cNvPr>
          <p:cNvSpPr/>
          <p:nvPr/>
        </p:nvSpPr>
        <p:spPr>
          <a:xfrm>
            <a:off x="8655114" y="4025104"/>
            <a:ext cx="334235" cy="307274"/>
          </a:xfrm>
          <a:custGeom>
            <a:avLst/>
            <a:gdLst>
              <a:gd name="connsiteX0" fmla="*/ 0 w 334235"/>
              <a:gd name="connsiteY0" fmla="*/ 0 h 307274"/>
              <a:gd name="connsiteX1" fmla="*/ 334235 w 334235"/>
              <a:gd name="connsiteY1" fmla="*/ 0 h 307274"/>
              <a:gd name="connsiteX2" fmla="*/ 334235 w 334235"/>
              <a:gd name="connsiteY2" fmla="*/ 307274 h 307274"/>
              <a:gd name="connsiteX3" fmla="*/ 0 w 334235"/>
              <a:gd name="connsiteY3" fmla="*/ 307274 h 307274"/>
            </a:gdLst>
            <a:ahLst/>
            <a:cxnLst>
              <a:cxn ang="0">
                <a:pos x="connsiteX0" y="connsiteY0"/>
              </a:cxn>
              <a:cxn ang="0">
                <a:pos x="connsiteX1" y="connsiteY1"/>
              </a:cxn>
              <a:cxn ang="0">
                <a:pos x="connsiteX2" y="connsiteY2"/>
              </a:cxn>
              <a:cxn ang="0">
                <a:pos x="connsiteX3" y="connsiteY3"/>
              </a:cxn>
            </a:cxnLst>
            <a:rect l="l" t="t" r="r" b="b"/>
            <a:pathLst>
              <a:path w="334235" h="307274">
                <a:moveTo>
                  <a:pt x="0" y="0"/>
                </a:moveTo>
                <a:lnTo>
                  <a:pt x="334235" y="0"/>
                </a:lnTo>
                <a:lnTo>
                  <a:pt x="334235" y="307274"/>
                </a:lnTo>
                <a:lnTo>
                  <a:pt x="0" y="307274"/>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3" name="任意多边形: 形状 442">
            <a:extLst>
              <a:ext uri="{FF2B5EF4-FFF2-40B4-BE49-F238E27FC236}">
                <a16:creationId xmlns:a16="http://schemas.microsoft.com/office/drawing/2014/main" id="{83BB488D-6A95-46B3-9802-0D4222F34B5A}"/>
              </a:ext>
            </a:extLst>
          </p:cNvPr>
          <p:cNvSpPr/>
          <p:nvPr/>
        </p:nvSpPr>
        <p:spPr>
          <a:xfrm>
            <a:off x="8989349" y="4025104"/>
            <a:ext cx="334235" cy="307274"/>
          </a:xfrm>
          <a:custGeom>
            <a:avLst/>
            <a:gdLst>
              <a:gd name="connsiteX0" fmla="*/ 0 w 334235"/>
              <a:gd name="connsiteY0" fmla="*/ 0 h 307274"/>
              <a:gd name="connsiteX1" fmla="*/ 334235 w 334235"/>
              <a:gd name="connsiteY1" fmla="*/ 0 h 307274"/>
              <a:gd name="connsiteX2" fmla="*/ 334235 w 334235"/>
              <a:gd name="connsiteY2" fmla="*/ 307274 h 307274"/>
              <a:gd name="connsiteX3" fmla="*/ 0 w 334235"/>
              <a:gd name="connsiteY3" fmla="*/ 307274 h 307274"/>
            </a:gdLst>
            <a:ahLst/>
            <a:cxnLst>
              <a:cxn ang="0">
                <a:pos x="connsiteX0" y="connsiteY0"/>
              </a:cxn>
              <a:cxn ang="0">
                <a:pos x="connsiteX1" y="connsiteY1"/>
              </a:cxn>
              <a:cxn ang="0">
                <a:pos x="connsiteX2" y="connsiteY2"/>
              </a:cxn>
              <a:cxn ang="0">
                <a:pos x="connsiteX3" y="connsiteY3"/>
              </a:cxn>
            </a:cxnLst>
            <a:rect l="l" t="t" r="r" b="b"/>
            <a:pathLst>
              <a:path w="334235" h="307274">
                <a:moveTo>
                  <a:pt x="0" y="0"/>
                </a:moveTo>
                <a:lnTo>
                  <a:pt x="334235" y="0"/>
                </a:lnTo>
                <a:lnTo>
                  <a:pt x="334235" y="307274"/>
                </a:lnTo>
                <a:lnTo>
                  <a:pt x="0" y="307274"/>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6" name="任意多边形: 形状 445">
            <a:extLst>
              <a:ext uri="{FF2B5EF4-FFF2-40B4-BE49-F238E27FC236}">
                <a16:creationId xmlns:a16="http://schemas.microsoft.com/office/drawing/2014/main" id="{4A3CE5DB-B8A5-4A60-97CA-C49AE41D7E30}"/>
              </a:ext>
            </a:extLst>
          </p:cNvPr>
          <p:cNvSpPr/>
          <p:nvPr/>
        </p:nvSpPr>
        <p:spPr>
          <a:xfrm>
            <a:off x="9323584" y="4025104"/>
            <a:ext cx="334235" cy="307274"/>
          </a:xfrm>
          <a:custGeom>
            <a:avLst/>
            <a:gdLst>
              <a:gd name="connsiteX0" fmla="*/ 0 w 334235"/>
              <a:gd name="connsiteY0" fmla="*/ 0 h 307274"/>
              <a:gd name="connsiteX1" fmla="*/ 334235 w 334235"/>
              <a:gd name="connsiteY1" fmla="*/ 0 h 307274"/>
              <a:gd name="connsiteX2" fmla="*/ 334235 w 334235"/>
              <a:gd name="connsiteY2" fmla="*/ 307274 h 307274"/>
              <a:gd name="connsiteX3" fmla="*/ 0 w 334235"/>
              <a:gd name="connsiteY3" fmla="*/ 307274 h 307274"/>
            </a:gdLst>
            <a:ahLst/>
            <a:cxnLst>
              <a:cxn ang="0">
                <a:pos x="connsiteX0" y="connsiteY0"/>
              </a:cxn>
              <a:cxn ang="0">
                <a:pos x="connsiteX1" y="connsiteY1"/>
              </a:cxn>
              <a:cxn ang="0">
                <a:pos x="connsiteX2" y="connsiteY2"/>
              </a:cxn>
              <a:cxn ang="0">
                <a:pos x="connsiteX3" y="connsiteY3"/>
              </a:cxn>
            </a:cxnLst>
            <a:rect l="l" t="t" r="r" b="b"/>
            <a:pathLst>
              <a:path w="334235" h="307274">
                <a:moveTo>
                  <a:pt x="0" y="0"/>
                </a:moveTo>
                <a:lnTo>
                  <a:pt x="334235" y="0"/>
                </a:lnTo>
                <a:lnTo>
                  <a:pt x="334235" y="307274"/>
                </a:lnTo>
                <a:lnTo>
                  <a:pt x="0" y="307274"/>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9" name="任意多边形: 形状 448">
            <a:extLst>
              <a:ext uri="{FF2B5EF4-FFF2-40B4-BE49-F238E27FC236}">
                <a16:creationId xmlns:a16="http://schemas.microsoft.com/office/drawing/2014/main" id="{7CD0AC6F-32EE-4A17-A917-BD96D1A4A429}"/>
              </a:ext>
            </a:extLst>
          </p:cNvPr>
          <p:cNvSpPr/>
          <p:nvPr/>
        </p:nvSpPr>
        <p:spPr>
          <a:xfrm>
            <a:off x="6315468" y="4332379"/>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2" name="任意多边形: 形状 451">
            <a:extLst>
              <a:ext uri="{FF2B5EF4-FFF2-40B4-BE49-F238E27FC236}">
                <a16:creationId xmlns:a16="http://schemas.microsoft.com/office/drawing/2014/main" id="{A597594F-5C06-41A1-9628-57342063E9A3}"/>
              </a:ext>
            </a:extLst>
          </p:cNvPr>
          <p:cNvSpPr/>
          <p:nvPr/>
        </p:nvSpPr>
        <p:spPr>
          <a:xfrm>
            <a:off x="6649703" y="4332379"/>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5" name="任意多边形: 形状 454">
            <a:extLst>
              <a:ext uri="{FF2B5EF4-FFF2-40B4-BE49-F238E27FC236}">
                <a16:creationId xmlns:a16="http://schemas.microsoft.com/office/drawing/2014/main" id="{1B439750-E0D2-46B0-A5FC-162A49AAEEEE}"/>
              </a:ext>
            </a:extLst>
          </p:cNvPr>
          <p:cNvSpPr/>
          <p:nvPr/>
        </p:nvSpPr>
        <p:spPr>
          <a:xfrm>
            <a:off x="6983938" y="4332379"/>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8" name="任意多边形: 形状 457">
            <a:extLst>
              <a:ext uri="{FF2B5EF4-FFF2-40B4-BE49-F238E27FC236}">
                <a16:creationId xmlns:a16="http://schemas.microsoft.com/office/drawing/2014/main" id="{7D08E08B-6D5B-44A4-99C9-E7994B62BD3B}"/>
              </a:ext>
            </a:extLst>
          </p:cNvPr>
          <p:cNvSpPr/>
          <p:nvPr/>
        </p:nvSpPr>
        <p:spPr>
          <a:xfrm>
            <a:off x="7318173" y="4332379"/>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1" name="任意多边形: 形状 460">
            <a:extLst>
              <a:ext uri="{FF2B5EF4-FFF2-40B4-BE49-F238E27FC236}">
                <a16:creationId xmlns:a16="http://schemas.microsoft.com/office/drawing/2014/main" id="{D22A4F19-3EC8-4765-B8E9-559796CC514A}"/>
              </a:ext>
            </a:extLst>
          </p:cNvPr>
          <p:cNvSpPr/>
          <p:nvPr/>
        </p:nvSpPr>
        <p:spPr>
          <a:xfrm>
            <a:off x="7652408" y="4332379"/>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4" name="任意多边形: 形状 463">
            <a:extLst>
              <a:ext uri="{FF2B5EF4-FFF2-40B4-BE49-F238E27FC236}">
                <a16:creationId xmlns:a16="http://schemas.microsoft.com/office/drawing/2014/main" id="{C8858C1D-96AB-4FE0-B517-FF2D53CC9971}"/>
              </a:ext>
            </a:extLst>
          </p:cNvPr>
          <p:cNvSpPr/>
          <p:nvPr/>
        </p:nvSpPr>
        <p:spPr>
          <a:xfrm>
            <a:off x="7986644" y="4332379"/>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7" name="任意多边形: 形状 466">
            <a:extLst>
              <a:ext uri="{FF2B5EF4-FFF2-40B4-BE49-F238E27FC236}">
                <a16:creationId xmlns:a16="http://schemas.microsoft.com/office/drawing/2014/main" id="{24F5B01B-4EA4-4596-ADFF-0C9FE3B41C79}"/>
              </a:ext>
            </a:extLst>
          </p:cNvPr>
          <p:cNvSpPr/>
          <p:nvPr/>
        </p:nvSpPr>
        <p:spPr>
          <a:xfrm>
            <a:off x="8320878" y="4332379"/>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0" name="任意多边形: 形状 469">
            <a:extLst>
              <a:ext uri="{FF2B5EF4-FFF2-40B4-BE49-F238E27FC236}">
                <a16:creationId xmlns:a16="http://schemas.microsoft.com/office/drawing/2014/main" id="{D5D49908-1E69-4FD7-9B75-BD582125CD36}"/>
              </a:ext>
            </a:extLst>
          </p:cNvPr>
          <p:cNvSpPr/>
          <p:nvPr/>
        </p:nvSpPr>
        <p:spPr>
          <a:xfrm>
            <a:off x="8655114" y="4332379"/>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3" name="任意多边形: 形状 472">
            <a:extLst>
              <a:ext uri="{FF2B5EF4-FFF2-40B4-BE49-F238E27FC236}">
                <a16:creationId xmlns:a16="http://schemas.microsoft.com/office/drawing/2014/main" id="{582B3100-C6B4-4EE8-B961-BFEE2E9EA40C}"/>
              </a:ext>
            </a:extLst>
          </p:cNvPr>
          <p:cNvSpPr/>
          <p:nvPr/>
        </p:nvSpPr>
        <p:spPr>
          <a:xfrm>
            <a:off x="8989349" y="4332379"/>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6" name="任意多边形: 形状 475">
            <a:extLst>
              <a:ext uri="{FF2B5EF4-FFF2-40B4-BE49-F238E27FC236}">
                <a16:creationId xmlns:a16="http://schemas.microsoft.com/office/drawing/2014/main" id="{4AB33029-C624-49A1-9EBE-2C74AFDF3865}"/>
              </a:ext>
            </a:extLst>
          </p:cNvPr>
          <p:cNvSpPr/>
          <p:nvPr/>
        </p:nvSpPr>
        <p:spPr>
          <a:xfrm>
            <a:off x="9323584" y="4332379"/>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9" name="任意多边形: 形状 478">
            <a:extLst>
              <a:ext uri="{FF2B5EF4-FFF2-40B4-BE49-F238E27FC236}">
                <a16:creationId xmlns:a16="http://schemas.microsoft.com/office/drawing/2014/main" id="{EC2556DE-6121-4B70-906E-7B6B922931C1}"/>
              </a:ext>
            </a:extLst>
          </p:cNvPr>
          <p:cNvSpPr/>
          <p:nvPr/>
        </p:nvSpPr>
        <p:spPr>
          <a:xfrm>
            <a:off x="6315468" y="4639654"/>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2" name="任意多边形: 形状 481">
            <a:extLst>
              <a:ext uri="{FF2B5EF4-FFF2-40B4-BE49-F238E27FC236}">
                <a16:creationId xmlns:a16="http://schemas.microsoft.com/office/drawing/2014/main" id="{02F883C7-B488-4D89-A4AA-146896983B19}"/>
              </a:ext>
            </a:extLst>
          </p:cNvPr>
          <p:cNvSpPr/>
          <p:nvPr/>
        </p:nvSpPr>
        <p:spPr>
          <a:xfrm>
            <a:off x="6649703" y="4639654"/>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5" name="任意多边形: 形状 484">
            <a:extLst>
              <a:ext uri="{FF2B5EF4-FFF2-40B4-BE49-F238E27FC236}">
                <a16:creationId xmlns:a16="http://schemas.microsoft.com/office/drawing/2014/main" id="{0DCC8D74-52B3-4676-86ED-66315516E318}"/>
              </a:ext>
            </a:extLst>
          </p:cNvPr>
          <p:cNvSpPr/>
          <p:nvPr/>
        </p:nvSpPr>
        <p:spPr>
          <a:xfrm>
            <a:off x="6983938" y="4639654"/>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8" name="任意多边形: 形状 487">
            <a:extLst>
              <a:ext uri="{FF2B5EF4-FFF2-40B4-BE49-F238E27FC236}">
                <a16:creationId xmlns:a16="http://schemas.microsoft.com/office/drawing/2014/main" id="{4FBADE7B-511A-4C53-BD34-C28A3BEAD20D}"/>
              </a:ext>
            </a:extLst>
          </p:cNvPr>
          <p:cNvSpPr/>
          <p:nvPr/>
        </p:nvSpPr>
        <p:spPr>
          <a:xfrm>
            <a:off x="7318173" y="4639654"/>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1" name="任意多边形: 形状 490">
            <a:extLst>
              <a:ext uri="{FF2B5EF4-FFF2-40B4-BE49-F238E27FC236}">
                <a16:creationId xmlns:a16="http://schemas.microsoft.com/office/drawing/2014/main" id="{8DD34915-79E5-4733-B422-9426B49A312A}"/>
              </a:ext>
            </a:extLst>
          </p:cNvPr>
          <p:cNvSpPr/>
          <p:nvPr/>
        </p:nvSpPr>
        <p:spPr>
          <a:xfrm>
            <a:off x="7652408" y="4639654"/>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4" name="任意多边形: 形状 493">
            <a:extLst>
              <a:ext uri="{FF2B5EF4-FFF2-40B4-BE49-F238E27FC236}">
                <a16:creationId xmlns:a16="http://schemas.microsoft.com/office/drawing/2014/main" id="{66B4BBBB-5C58-40B6-A9FB-D5E7E024C3D5}"/>
              </a:ext>
            </a:extLst>
          </p:cNvPr>
          <p:cNvSpPr/>
          <p:nvPr/>
        </p:nvSpPr>
        <p:spPr>
          <a:xfrm>
            <a:off x="7986644" y="4639654"/>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7" name="任意多边形: 形状 496">
            <a:extLst>
              <a:ext uri="{FF2B5EF4-FFF2-40B4-BE49-F238E27FC236}">
                <a16:creationId xmlns:a16="http://schemas.microsoft.com/office/drawing/2014/main" id="{88B61BDA-6D4B-42C4-B388-2D1309FCC25E}"/>
              </a:ext>
            </a:extLst>
          </p:cNvPr>
          <p:cNvSpPr/>
          <p:nvPr/>
        </p:nvSpPr>
        <p:spPr>
          <a:xfrm>
            <a:off x="8320878" y="4639654"/>
            <a:ext cx="334236" cy="307275"/>
          </a:xfrm>
          <a:custGeom>
            <a:avLst/>
            <a:gdLst>
              <a:gd name="connsiteX0" fmla="*/ 0 w 334236"/>
              <a:gd name="connsiteY0" fmla="*/ 0 h 307275"/>
              <a:gd name="connsiteX1" fmla="*/ 334236 w 334236"/>
              <a:gd name="connsiteY1" fmla="*/ 0 h 307275"/>
              <a:gd name="connsiteX2" fmla="*/ 334236 w 334236"/>
              <a:gd name="connsiteY2" fmla="*/ 307275 h 307275"/>
              <a:gd name="connsiteX3" fmla="*/ 0 w 334236"/>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6" h="307275">
                <a:moveTo>
                  <a:pt x="0" y="0"/>
                </a:moveTo>
                <a:lnTo>
                  <a:pt x="334236" y="0"/>
                </a:lnTo>
                <a:lnTo>
                  <a:pt x="334236"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0" name="任意多边形: 形状 499">
            <a:extLst>
              <a:ext uri="{FF2B5EF4-FFF2-40B4-BE49-F238E27FC236}">
                <a16:creationId xmlns:a16="http://schemas.microsoft.com/office/drawing/2014/main" id="{5388EE3B-82A4-4C2A-BFBF-224F6AA54A4C}"/>
              </a:ext>
            </a:extLst>
          </p:cNvPr>
          <p:cNvSpPr/>
          <p:nvPr/>
        </p:nvSpPr>
        <p:spPr>
          <a:xfrm>
            <a:off x="8655114" y="4639654"/>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3" name="任意多边形: 形状 502">
            <a:extLst>
              <a:ext uri="{FF2B5EF4-FFF2-40B4-BE49-F238E27FC236}">
                <a16:creationId xmlns:a16="http://schemas.microsoft.com/office/drawing/2014/main" id="{4D830776-0F48-4465-8AE8-AF55A58991FE}"/>
              </a:ext>
            </a:extLst>
          </p:cNvPr>
          <p:cNvSpPr/>
          <p:nvPr/>
        </p:nvSpPr>
        <p:spPr>
          <a:xfrm>
            <a:off x="8989349" y="4639654"/>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6" name="任意多边形: 形状 505">
            <a:extLst>
              <a:ext uri="{FF2B5EF4-FFF2-40B4-BE49-F238E27FC236}">
                <a16:creationId xmlns:a16="http://schemas.microsoft.com/office/drawing/2014/main" id="{3FDC4168-CF89-4E2D-B217-828E4B6BDCF3}"/>
              </a:ext>
            </a:extLst>
          </p:cNvPr>
          <p:cNvSpPr/>
          <p:nvPr/>
        </p:nvSpPr>
        <p:spPr>
          <a:xfrm>
            <a:off x="9323584" y="4639654"/>
            <a:ext cx="334235" cy="307275"/>
          </a:xfrm>
          <a:custGeom>
            <a:avLst/>
            <a:gdLst>
              <a:gd name="connsiteX0" fmla="*/ 0 w 334235"/>
              <a:gd name="connsiteY0" fmla="*/ 0 h 307275"/>
              <a:gd name="connsiteX1" fmla="*/ 334235 w 334235"/>
              <a:gd name="connsiteY1" fmla="*/ 0 h 307275"/>
              <a:gd name="connsiteX2" fmla="*/ 334235 w 334235"/>
              <a:gd name="connsiteY2" fmla="*/ 307275 h 307275"/>
              <a:gd name="connsiteX3" fmla="*/ 0 w 334235"/>
              <a:gd name="connsiteY3" fmla="*/ 307275 h 307275"/>
            </a:gdLst>
            <a:ahLst/>
            <a:cxnLst>
              <a:cxn ang="0">
                <a:pos x="connsiteX0" y="connsiteY0"/>
              </a:cxn>
              <a:cxn ang="0">
                <a:pos x="connsiteX1" y="connsiteY1"/>
              </a:cxn>
              <a:cxn ang="0">
                <a:pos x="connsiteX2" y="connsiteY2"/>
              </a:cxn>
              <a:cxn ang="0">
                <a:pos x="connsiteX3" y="connsiteY3"/>
              </a:cxn>
            </a:cxnLst>
            <a:rect l="l" t="t" r="r" b="b"/>
            <a:pathLst>
              <a:path w="334235" h="307275">
                <a:moveTo>
                  <a:pt x="0" y="0"/>
                </a:moveTo>
                <a:lnTo>
                  <a:pt x="334235" y="0"/>
                </a:lnTo>
                <a:lnTo>
                  <a:pt x="334235" y="307275"/>
                </a:lnTo>
                <a:lnTo>
                  <a:pt x="0" y="307275"/>
                </a:lnTo>
                <a:close/>
              </a:path>
            </a:pathLst>
          </a:custGeom>
          <a:solidFill>
            <a:schemeClr val="bg2">
              <a:lumMod val="90000"/>
            </a:schemeClr>
          </a:solidFill>
          <a:ln w="1905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hidden="1">
            <a:extLst>
              <a:ext uri="{FF2B5EF4-FFF2-40B4-BE49-F238E27FC236}">
                <a16:creationId xmlns:a16="http://schemas.microsoft.com/office/drawing/2014/main" id="{093B7507-D708-4B09-B15A-9F9E296B0020}"/>
              </a:ext>
            </a:extLst>
          </p:cNvPr>
          <p:cNvSpPr/>
          <p:nvPr/>
        </p:nvSpPr>
        <p:spPr>
          <a:xfrm>
            <a:off x="6315468" y="1874180"/>
            <a:ext cx="3342351" cy="307274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矩形 120">
            <a:extLst>
              <a:ext uri="{FF2B5EF4-FFF2-40B4-BE49-F238E27FC236}">
                <a16:creationId xmlns:a16="http://schemas.microsoft.com/office/drawing/2014/main" id="{899EFCA3-989E-49A8-95C1-EF8EF3841E61}"/>
              </a:ext>
            </a:extLst>
          </p:cNvPr>
          <p:cNvSpPr/>
          <p:nvPr/>
        </p:nvSpPr>
        <p:spPr>
          <a:xfrm>
            <a:off x="110289" y="767310"/>
            <a:ext cx="5916619" cy="5691240"/>
          </a:xfrm>
          <a:prstGeom prst="rect">
            <a:avLst/>
          </a:prstGeom>
          <a:noFill/>
          <a:ln w="317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立方体 123">
            <a:extLst>
              <a:ext uri="{FF2B5EF4-FFF2-40B4-BE49-F238E27FC236}">
                <a16:creationId xmlns:a16="http://schemas.microsoft.com/office/drawing/2014/main" id="{4CB4FFEC-C1E2-4C13-AA03-8CF031467B57}"/>
              </a:ext>
            </a:extLst>
          </p:cNvPr>
          <p:cNvSpPr/>
          <p:nvPr/>
        </p:nvSpPr>
        <p:spPr>
          <a:xfrm>
            <a:off x="583958" y="5594420"/>
            <a:ext cx="4784213" cy="638825"/>
          </a:xfrm>
          <a:prstGeom prst="cub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5" name="组合 124">
            <a:extLst>
              <a:ext uri="{FF2B5EF4-FFF2-40B4-BE49-F238E27FC236}">
                <a16:creationId xmlns:a16="http://schemas.microsoft.com/office/drawing/2014/main" id="{5A808AA4-E663-4B52-86CB-CAF7179BF167}"/>
              </a:ext>
            </a:extLst>
          </p:cNvPr>
          <p:cNvGrpSpPr/>
          <p:nvPr/>
        </p:nvGrpSpPr>
        <p:grpSpPr>
          <a:xfrm>
            <a:off x="2645498" y="5757600"/>
            <a:ext cx="240062" cy="443815"/>
            <a:chOff x="1215970" y="2234665"/>
            <a:chExt cx="316520" cy="366845"/>
          </a:xfrm>
        </p:grpSpPr>
        <p:sp>
          <p:nvSpPr>
            <p:cNvPr id="184" name="任意多边形: 形状 183">
              <a:extLst>
                <a:ext uri="{FF2B5EF4-FFF2-40B4-BE49-F238E27FC236}">
                  <a16:creationId xmlns:a16="http://schemas.microsoft.com/office/drawing/2014/main" id="{04C1A901-CEBB-4252-861A-82C1A9AE2660}"/>
                </a:ext>
              </a:extLst>
            </p:cNvPr>
            <p:cNvSpPr/>
            <p:nvPr/>
          </p:nvSpPr>
          <p:spPr>
            <a:xfrm>
              <a:off x="1417170" y="2234665"/>
              <a:ext cx="115320" cy="292342"/>
            </a:xfrm>
            <a:custGeom>
              <a:avLst/>
              <a:gdLst>
                <a:gd name="connsiteX0" fmla="*/ 9521 w 148067"/>
                <a:gd name="connsiteY0" fmla="*/ 0 h 581891"/>
                <a:gd name="connsiteX1" fmla="*/ 9521 w 148067"/>
                <a:gd name="connsiteY1" fmla="*/ 267854 h 581891"/>
                <a:gd name="connsiteX2" fmla="*/ 37230 w 148067"/>
                <a:gd name="connsiteY2" fmla="*/ 286327 h 581891"/>
                <a:gd name="connsiteX3" fmla="*/ 120357 w 148067"/>
                <a:gd name="connsiteY3" fmla="*/ 350982 h 581891"/>
                <a:gd name="connsiteX4" fmla="*/ 148067 w 148067"/>
                <a:gd name="connsiteY4" fmla="*/ 369454 h 581891"/>
                <a:gd name="connsiteX5" fmla="*/ 138830 w 148067"/>
                <a:gd name="connsiteY5" fmla="*/ 526473 h 581891"/>
                <a:gd name="connsiteX6" fmla="*/ 111121 w 148067"/>
                <a:gd name="connsiteY6" fmla="*/ 535709 h 581891"/>
                <a:gd name="connsiteX7" fmla="*/ 92648 w 148067"/>
                <a:gd name="connsiteY7" fmla="*/ 563418 h 581891"/>
                <a:gd name="connsiteX8" fmla="*/ 64939 w 148067"/>
                <a:gd name="connsiteY8" fmla="*/ 581891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7" h="581891">
                  <a:moveTo>
                    <a:pt x="9521" y="0"/>
                  </a:moveTo>
                  <a:cubicBezTo>
                    <a:pt x="5280" y="67864"/>
                    <a:pt x="-9599" y="196153"/>
                    <a:pt x="9521" y="267854"/>
                  </a:cubicBezTo>
                  <a:cubicBezTo>
                    <a:pt x="12381" y="278580"/>
                    <a:pt x="28702" y="279220"/>
                    <a:pt x="37230" y="286327"/>
                  </a:cubicBezTo>
                  <a:cubicBezTo>
                    <a:pt x="124036" y="358666"/>
                    <a:pt x="-19692" y="257617"/>
                    <a:pt x="120357" y="350982"/>
                  </a:cubicBezTo>
                  <a:lnTo>
                    <a:pt x="148067" y="369454"/>
                  </a:lnTo>
                  <a:cubicBezTo>
                    <a:pt x="144988" y="421794"/>
                    <a:pt x="150204" y="475291"/>
                    <a:pt x="138830" y="526473"/>
                  </a:cubicBezTo>
                  <a:cubicBezTo>
                    <a:pt x="136718" y="535977"/>
                    <a:pt x="118724" y="529627"/>
                    <a:pt x="111121" y="535709"/>
                  </a:cubicBezTo>
                  <a:cubicBezTo>
                    <a:pt x="102453" y="542644"/>
                    <a:pt x="100497" y="555569"/>
                    <a:pt x="92648" y="563418"/>
                  </a:cubicBezTo>
                  <a:cubicBezTo>
                    <a:pt x="84799" y="571267"/>
                    <a:pt x="64939" y="581891"/>
                    <a:pt x="64939" y="5818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任意多边形: 形状 184">
              <a:extLst>
                <a:ext uri="{FF2B5EF4-FFF2-40B4-BE49-F238E27FC236}">
                  <a16:creationId xmlns:a16="http://schemas.microsoft.com/office/drawing/2014/main" id="{490F2563-F1AF-4ABD-8B65-94C6D560BA0D}"/>
                </a:ext>
              </a:extLst>
            </p:cNvPr>
            <p:cNvSpPr/>
            <p:nvPr/>
          </p:nvSpPr>
          <p:spPr>
            <a:xfrm>
              <a:off x="1215970" y="2373874"/>
              <a:ext cx="215808" cy="227636"/>
            </a:xfrm>
            <a:custGeom>
              <a:avLst/>
              <a:gdLst>
                <a:gd name="connsiteX0" fmla="*/ 110836 w 110836"/>
                <a:gd name="connsiteY0" fmla="*/ 0 h 277284"/>
                <a:gd name="connsiteX1" fmla="*/ 36946 w 110836"/>
                <a:gd name="connsiteY1" fmla="*/ 230909 h 277284"/>
                <a:gd name="connsiteX2" fmla="*/ 46182 w 110836"/>
                <a:gd name="connsiteY2" fmla="*/ 258618 h 277284"/>
                <a:gd name="connsiteX3" fmla="*/ 0 w 110836"/>
                <a:gd name="connsiteY3" fmla="*/ 277091 h 277284"/>
              </a:gdLst>
              <a:ahLst/>
              <a:cxnLst>
                <a:cxn ang="0">
                  <a:pos x="connsiteX0" y="connsiteY0"/>
                </a:cxn>
                <a:cxn ang="0">
                  <a:pos x="connsiteX1" y="connsiteY1"/>
                </a:cxn>
                <a:cxn ang="0">
                  <a:pos x="connsiteX2" y="connsiteY2"/>
                </a:cxn>
                <a:cxn ang="0">
                  <a:pos x="connsiteX3" y="connsiteY3"/>
                </a:cxn>
              </a:cxnLst>
              <a:rect l="l" t="t" r="r" b="b"/>
              <a:pathLst>
                <a:path w="110836" h="277284">
                  <a:moveTo>
                    <a:pt x="110836" y="0"/>
                  </a:moveTo>
                  <a:cubicBezTo>
                    <a:pt x="22676" y="146933"/>
                    <a:pt x="16095" y="95380"/>
                    <a:pt x="36946" y="230909"/>
                  </a:cubicBezTo>
                  <a:cubicBezTo>
                    <a:pt x="38426" y="240532"/>
                    <a:pt x="43103" y="249382"/>
                    <a:pt x="46182" y="258618"/>
                  </a:cubicBezTo>
                  <a:cubicBezTo>
                    <a:pt x="13350" y="280507"/>
                    <a:pt x="29574" y="277091"/>
                    <a:pt x="0" y="2770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8" name="组合 127">
            <a:extLst>
              <a:ext uri="{FF2B5EF4-FFF2-40B4-BE49-F238E27FC236}">
                <a16:creationId xmlns:a16="http://schemas.microsoft.com/office/drawing/2014/main" id="{9F341CD6-A9CE-4FFB-ADEE-01276870A660}"/>
              </a:ext>
            </a:extLst>
          </p:cNvPr>
          <p:cNvGrpSpPr/>
          <p:nvPr/>
        </p:nvGrpSpPr>
        <p:grpSpPr>
          <a:xfrm>
            <a:off x="2006674" y="5816077"/>
            <a:ext cx="368297" cy="403690"/>
            <a:chOff x="952500" y="2700665"/>
            <a:chExt cx="657791" cy="391785"/>
          </a:xfrm>
        </p:grpSpPr>
        <p:cxnSp>
          <p:nvCxnSpPr>
            <p:cNvPr id="174" name="直接连接符 173">
              <a:extLst>
                <a:ext uri="{FF2B5EF4-FFF2-40B4-BE49-F238E27FC236}">
                  <a16:creationId xmlns:a16="http://schemas.microsoft.com/office/drawing/2014/main" id="{E1138FE0-4BA1-4D0B-B7DD-9AB1B4EBAB44}"/>
                </a:ext>
              </a:extLst>
            </p:cNvPr>
            <p:cNvCxnSpPr/>
            <p:nvPr/>
          </p:nvCxnSpPr>
          <p:spPr>
            <a:xfrm>
              <a:off x="952500" y="2898775"/>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75" name="组合 174">
              <a:extLst>
                <a:ext uri="{FF2B5EF4-FFF2-40B4-BE49-F238E27FC236}">
                  <a16:creationId xmlns:a16="http://schemas.microsoft.com/office/drawing/2014/main" id="{C688E87E-1A9E-43F3-A216-2275D98B13DA}"/>
                </a:ext>
              </a:extLst>
            </p:cNvPr>
            <p:cNvGrpSpPr/>
            <p:nvPr/>
          </p:nvGrpSpPr>
          <p:grpSpPr>
            <a:xfrm>
              <a:off x="1114425" y="2705100"/>
              <a:ext cx="98425" cy="387350"/>
              <a:chOff x="1114425" y="2705100"/>
              <a:chExt cx="98425" cy="387350"/>
            </a:xfrm>
          </p:grpSpPr>
          <p:cxnSp>
            <p:nvCxnSpPr>
              <p:cNvPr id="181" name="直接连接符 180">
                <a:extLst>
                  <a:ext uri="{FF2B5EF4-FFF2-40B4-BE49-F238E27FC236}">
                    <a16:creationId xmlns:a16="http://schemas.microsoft.com/office/drawing/2014/main" id="{4D1FF3E7-F6F0-4709-895D-D3DEAECB078D}"/>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直接连接符 181">
                <a:extLst>
                  <a:ext uri="{FF2B5EF4-FFF2-40B4-BE49-F238E27FC236}">
                    <a16:creationId xmlns:a16="http://schemas.microsoft.com/office/drawing/2014/main" id="{B0964BD5-4DB5-4DB6-B527-4286CACC4619}"/>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3" name="直接连接符 182">
                <a:extLst>
                  <a:ext uri="{FF2B5EF4-FFF2-40B4-BE49-F238E27FC236}">
                    <a16:creationId xmlns:a16="http://schemas.microsoft.com/office/drawing/2014/main" id="{264420C6-226D-4EDF-A4B1-C56FE946E9FF}"/>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76" name="直接连接符 175">
              <a:extLst>
                <a:ext uri="{FF2B5EF4-FFF2-40B4-BE49-F238E27FC236}">
                  <a16:creationId xmlns:a16="http://schemas.microsoft.com/office/drawing/2014/main" id="{34E583F1-8507-40A6-BED6-B2B692BAC1B7}"/>
                </a:ext>
              </a:extLst>
            </p:cNvPr>
            <p:cNvCxnSpPr>
              <a:cxnSpLocks/>
            </p:cNvCxnSpPr>
            <p:nvPr/>
          </p:nvCxnSpPr>
          <p:spPr>
            <a:xfrm>
              <a:off x="1387475" y="2894340"/>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7" name="直接连接符 176">
              <a:extLst>
                <a:ext uri="{FF2B5EF4-FFF2-40B4-BE49-F238E27FC236}">
                  <a16:creationId xmlns:a16="http://schemas.microsoft.com/office/drawing/2014/main" id="{F011DBF5-E51E-4837-A05B-291642A18088}"/>
                </a:ext>
              </a:extLst>
            </p:cNvPr>
            <p:cNvCxnSpPr>
              <a:cxnSpLocks/>
            </p:cNvCxnSpPr>
            <p:nvPr/>
          </p:nvCxnSpPr>
          <p:spPr>
            <a:xfrm>
              <a:off x="1212850" y="270066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8" name="直接连接符 177">
              <a:extLst>
                <a:ext uri="{FF2B5EF4-FFF2-40B4-BE49-F238E27FC236}">
                  <a16:creationId xmlns:a16="http://schemas.microsoft.com/office/drawing/2014/main" id="{602726F4-A61A-4CFF-99C8-9D0FB2A7C106}"/>
                </a:ext>
              </a:extLst>
            </p:cNvPr>
            <p:cNvCxnSpPr/>
            <p:nvPr/>
          </p:nvCxnSpPr>
          <p:spPr>
            <a:xfrm>
              <a:off x="1244600" y="2894340"/>
              <a:ext cx="14287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直接连接符 178">
              <a:extLst>
                <a:ext uri="{FF2B5EF4-FFF2-40B4-BE49-F238E27FC236}">
                  <a16:creationId xmlns:a16="http://schemas.microsoft.com/office/drawing/2014/main" id="{AFD61B67-4A8F-4C83-AD59-35C578124D44}"/>
                </a:ext>
              </a:extLst>
            </p:cNvPr>
            <p:cNvCxnSpPr>
              <a:cxnSpLocks/>
            </p:cNvCxnSpPr>
            <p:nvPr/>
          </p:nvCxnSpPr>
          <p:spPr>
            <a:xfrm flipH="1">
              <a:off x="1419225" y="2894339"/>
              <a:ext cx="31750" cy="1048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a:extLst>
                <a:ext uri="{FF2B5EF4-FFF2-40B4-BE49-F238E27FC236}">
                  <a16:creationId xmlns:a16="http://schemas.microsoft.com/office/drawing/2014/main" id="{9A3DE7E6-F9F1-48F8-9CD1-5879FA20EB38}"/>
                </a:ext>
              </a:extLst>
            </p:cNvPr>
            <p:cNvCxnSpPr/>
            <p:nvPr/>
          </p:nvCxnSpPr>
          <p:spPr>
            <a:xfrm>
              <a:off x="1448366" y="2894339"/>
              <a:ext cx="1619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1" name="组合 130">
            <a:extLst>
              <a:ext uri="{FF2B5EF4-FFF2-40B4-BE49-F238E27FC236}">
                <a16:creationId xmlns:a16="http://schemas.microsoft.com/office/drawing/2014/main" id="{31200321-14A1-44F2-A446-E1643BEF88EC}"/>
              </a:ext>
            </a:extLst>
          </p:cNvPr>
          <p:cNvGrpSpPr/>
          <p:nvPr/>
        </p:nvGrpSpPr>
        <p:grpSpPr>
          <a:xfrm>
            <a:off x="3707908" y="5803713"/>
            <a:ext cx="394106" cy="307567"/>
            <a:chOff x="1793875" y="2984783"/>
            <a:chExt cx="377419" cy="216596"/>
          </a:xfrm>
        </p:grpSpPr>
        <p:cxnSp>
          <p:nvCxnSpPr>
            <p:cNvPr id="162" name="直接连接符 161">
              <a:extLst>
                <a:ext uri="{FF2B5EF4-FFF2-40B4-BE49-F238E27FC236}">
                  <a16:creationId xmlns:a16="http://schemas.microsoft.com/office/drawing/2014/main" id="{C03402ED-3B56-4E05-B704-93F942639021}"/>
                </a:ext>
              </a:extLst>
            </p:cNvPr>
            <p:cNvCxnSpPr/>
            <p:nvPr/>
          </p:nvCxnSpPr>
          <p:spPr>
            <a:xfrm>
              <a:off x="1793875" y="3094690"/>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3" name="组合 162">
              <a:extLst>
                <a:ext uri="{FF2B5EF4-FFF2-40B4-BE49-F238E27FC236}">
                  <a16:creationId xmlns:a16="http://schemas.microsoft.com/office/drawing/2014/main" id="{89DBC9E0-B32E-469B-BE23-222F305998B4}"/>
                </a:ext>
              </a:extLst>
            </p:cNvPr>
            <p:cNvGrpSpPr/>
            <p:nvPr/>
          </p:nvGrpSpPr>
          <p:grpSpPr>
            <a:xfrm>
              <a:off x="1880698" y="2988001"/>
              <a:ext cx="45719" cy="213378"/>
              <a:chOff x="1114425" y="2705100"/>
              <a:chExt cx="98425" cy="387350"/>
            </a:xfrm>
          </p:grpSpPr>
          <p:cxnSp>
            <p:nvCxnSpPr>
              <p:cNvPr id="171" name="直接连接符 170">
                <a:extLst>
                  <a:ext uri="{FF2B5EF4-FFF2-40B4-BE49-F238E27FC236}">
                    <a16:creationId xmlns:a16="http://schemas.microsoft.com/office/drawing/2014/main" id="{8E445E34-D60F-4265-A8BC-BEBEC9123E66}"/>
                  </a:ext>
                </a:extLst>
              </p:cNvPr>
              <p:cNvCxnSpPr/>
              <p:nvPr/>
            </p:nvCxnSpPr>
            <p:spPr>
              <a:xfrm>
                <a:off x="1114425"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2" name="直接连接符 171">
                <a:extLst>
                  <a:ext uri="{FF2B5EF4-FFF2-40B4-BE49-F238E27FC236}">
                    <a16:creationId xmlns:a16="http://schemas.microsoft.com/office/drawing/2014/main" id="{5B2DF54A-E612-4EE3-91EA-99BC3A537359}"/>
                  </a:ext>
                </a:extLst>
              </p:cNvPr>
              <p:cNvCxnSpPr>
                <a:cxnSpLocks/>
              </p:cNvCxnSpPr>
              <p:nvPr/>
            </p:nvCxnSpPr>
            <p:spPr>
              <a:xfrm flipH="1">
                <a:off x="1149350" y="2898775"/>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直接连接符 172">
                <a:extLst>
                  <a:ext uri="{FF2B5EF4-FFF2-40B4-BE49-F238E27FC236}">
                    <a16:creationId xmlns:a16="http://schemas.microsoft.com/office/drawing/2014/main" id="{C47E40C1-A1AB-4DE9-B70F-21A33813DC8E}"/>
                  </a:ext>
                </a:extLst>
              </p:cNvPr>
              <p:cNvCxnSpPr>
                <a:cxnSpLocks/>
              </p:cNvCxnSpPr>
              <p:nvPr/>
            </p:nvCxnSpPr>
            <p:spPr>
              <a:xfrm flipH="1">
                <a:off x="1181100" y="2705100"/>
                <a:ext cx="31750" cy="1936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64" name="直接连接符 163">
              <a:extLst>
                <a:ext uri="{FF2B5EF4-FFF2-40B4-BE49-F238E27FC236}">
                  <a16:creationId xmlns:a16="http://schemas.microsoft.com/office/drawing/2014/main" id="{A9D202F6-A05C-43CB-832C-A1D36BE7DFBC}"/>
                </a:ext>
              </a:extLst>
            </p:cNvPr>
            <p:cNvCxnSpPr>
              <a:cxnSpLocks/>
            </p:cNvCxnSpPr>
            <p:nvPr/>
          </p:nvCxnSpPr>
          <p:spPr>
            <a:xfrm flipV="1">
              <a:off x="2020050" y="3094690"/>
              <a:ext cx="21870" cy="30629"/>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a:extLst>
                <a:ext uri="{FF2B5EF4-FFF2-40B4-BE49-F238E27FC236}">
                  <a16:creationId xmlns:a16="http://schemas.microsoft.com/office/drawing/2014/main" id="{87E11D4B-C486-4A9A-B9D4-DD89EBA2C3EA}"/>
                </a:ext>
              </a:extLst>
            </p:cNvPr>
            <p:cNvCxnSpPr>
              <a:cxnSpLocks/>
            </p:cNvCxnSpPr>
            <p:nvPr/>
          </p:nvCxnSpPr>
          <p:spPr>
            <a:xfrm>
              <a:off x="1926417" y="2984783"/>
              <a:ext cx="17024" cy="14053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6" name="直接连接符 165">
              <a:extLst>
                <a:ext uri="{FF2B5EF4-FFF2-40B4-BE49-F238E27FC236}">
                  <a16:creationId xmlns:a16="http://schemas.microsoft.com/office/drawing/2014/main" id="{7A7C6294-3DBA-4267-8052-A741E73141F9}"/>
                </a:ext>
              </a:extLst>
            </p:cNvPr>
            <p:cNvCxnSpPr/>
            <p:nvPr/>
          </p:nvCxnSpPr>
          <p:spPr>
            <a:xfrm>
              <a:off x="1943441" y="3125318"/>
              <a:ext cx="76609"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直接连接符 166">
              <a:extLst>
                <a:ext uri="{FF2B5EF4-FFF2-40B4-BE49-F238E27FC236}">
                  <a16:creationId xmlns:a16="http://schemas.microsoft.com/office/drawing/2014/main" id="{4B5A8906-9EA3-42DA-897F-B926BE8C85F6}"/>
                </a:ext>
              </a:extLst>
            </p:cNvPr>
            <p:cNvCxnSpPr>
              <a:cxnSpLocks/>
            </p:cNvCxnSpPr>
            <p:nvPr/>
          </p:nvCxnSpPr>
          <p:spPr>
            <a:xfrm flipH="1" flipV="1">
              <a:off x="2037377" y="3094690"/>
              <a:ext cx="16722" cy="3062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a:extLst>
                <a:ext uri="{FF2B5EF4-FFF2-40B4-BE49-F238E27FC236}">
                  <a16:creationId xmlns:a16="http://schemas.microsoft.com/office/drawing/2014/main" id="{2B504953-5D79-493C-A2CB-65B4FCB49B66}"/>
                </a:ext>
              </a:extLst>
            </p:cNvPr>
            <p:cNvCxnSpPr/>
            <p:nvPr/>
          </p:nvCxnSpPr>
          <p:spPr>
            <a:xfrm>
              <a:off x="2052699" y="3125317"/>
              <a:ext cx="86823"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a:extLst>
                <a:ext uri="{FF2B5EF4-FFF2-40B4-BE49-F238E27FC236}">
                  <a16:creationId xmlns:a16="http://schemas.microsoft.com/office/drawing/2014/main" id="{625734B8-3338-435A-93D1-05A8FCC48D30}"/>
                </a:ext>
              </a:extLst>
            </p:cNvPr>
            <p:cNvCxnSpPr>
              <a:cxnSpLocks/>
            </p:cNvCxnSpPr>
            <p:nvPr/>
          </p:nvCxnSpPr>
          <p:spPr>
            <a:xfrm>
              <a:off x="2139522" y="3126926"/>
              <a:ext cx="17024" cy="551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直接连接符 169">
              <a:extLst>
                <a:ext uri="{FF2B5EF4-FFF2-40B4-BE49-F238E27FC236}">
                  <a16:creationId xmlns:a16="http://schemas.microsoft.com/office/drawing/2014/main" id="{B82D7E93-A1D1-4CE8-B133-E62D0369FFA3}"/>
                </a:ext>
              </a:extLst>
            </p:cNvPr>
            <p:cNvCxnSpPr>
              <a:cxnSpLocks/>
            </p:cNvCxnSpPr>
            <p:nvPr/>
          </p:nvCxnSpPr>
          <p:spPr>
            <a:xfrm flipH="1">
              <a:off x="2154268" y="3121389"/>
              <a:ext cx="17026" cy="5517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133" name="直接箭头连接符 132">
            <a:extLst>
              <a:ext uri="{FF2B5EF4-FFF2-40B4-BE49-F238E27FC236}">
                <a16:creationId xmlns:a16="http://schemas.microsoft.com/office/drawing/2014/main" id="{B5D629B5-55C9-4F9E-A200-568D713175F9}"/>
              </a:ext>
            </a:extLst>
          </p:cNvPr>
          <p:cNvCxnSpPr>
            <a:cxnSpLocks/>
            <a:stCxn id="143" idx="3"/>
            <a:endCxn id="134" idx="2"/>
          </p:cNvCxnSpPr>
          <p:nvPr/>
        </p:nvCxnSpPr>
        <p:spPr>
          <a:xfrm flipV="1">
            <a:off x="1292297" y="4104379"/>
            <a:ext cx="764278" cy="1880"/>
          </a:xfrm>
          <a:prstGeom prst="straightConnector1">
            <a:avLst/>
          </a:prstGeom>
          <a:ln w="19050">
            <a:solidFill>
              <a:schemeClr val="accent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134" name="椭圆 133">
            <a:extLst>
              <a:ext uri="{FF2B5EF4-FFF2-40B4-BE49-F238E27FC236}">
                <a16:creationId xmlns:a16="http://schemas.microsoft.com/office/drawing/2014/main" id="{BF8D7907-70EC-49A1-96A2-18C6A3A6C922}"/>
              </a:ext>
            </a:extLst>
          </p:cNvPr>
          <p:cNvSpPr/>
          <p:nvPr/>
        </p:nvSpPr>
        <p:spPr>
          <a:xfrm rot="18900000">
            <a:off x="2024878" y="3708445"/>
            <a:ext cx="216435" cy="638825"/>
          </a:xfrm>
          <a:prstGeom prst="ellipse">
            <a:avLst/>
          </a:prstGeom>
          <a:gradFill flip="none" rotWithShape="1">
            <a:gsLst>
              <a:gs pos="0">
                <a:schemeClr val="accent1">
                  <a:lumMod val="5000"/>
                  <a:lumOff val="95000"/>
                </a:schemeClr>
              </a:gs>
              <a:gs pos="69000">
                <a:srgbClr val="6DD9FF"/>
              </a:gs>
              <a:gs pos="83000">
                <a:srgbClr val="6DD9FF"/>
              </a:gs>
              <a:gs pos="100000">
                <a:srgbClr val="6DD9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5" name="直接箭头连接符 134">
            <a:extLst>
              <a:ext uri="{FF2B5EF4-FFF2-40B4-BE49-F238E27FC236}">
                <a16:creationId xmlns:a16="http://schemas.microsoft.com/office/drawing/2014/main" id="{C2064942-56C4-489C-8759-926A70DBF965}"/>
              </a:ext>
            </a:extLst>
          </p:cNvPr>
          <p:cNvCxnSpPr>
            <a:stCxn id="134" idx="2"/>
          </p:cNvCxnSpPr>
          <p:nvPr/>
        </p:nvCxnSpPr>
        <p:spPr>
          <a:xfrm flipH="1">
            <a:off x="1871997" y="4104379"/>
            <a:ext cx="184578" cy="1490041"/>
          </a:xfrm>
          <a:prstGeom prst="straightConnector1">
            <a:avLst/>
          </a:prstGeom>
          <a:ln w="19050">
            <a:solidFill>
              <a:schemeClr val="accent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36" name="直接箭头连接符 135">
            <a:extLst>
              <a:ext uri="{FF2B5EF4-FFF2-40B4-BE49-F238E27FC236}">
                <a16:creationId xmlns:a16="http://schemas.microsoft.com/office/drawing/2014/main" id="{CEF007AD-9CC8-470F-A828-6F97FE1E8488}"/>
              </a:ext>
            </a:extLst>
          </p:cNvPr>
          <p:cNvCxnSpPr>
            <a:cxnSpLocks/>
          </p:cNvCxnSpPr>
          <p:nvPr/>
        </p:nvCxnSpPr>
        <p:spPr>
          <a:xfrm flipH="1">
            <a:off x="2056575" y="4098684"/>
            <a:ext cx="9290" cy="1522403"/>
          </a:xfrm>
          <a:prstGeom prst="straightConnector1">
            <a:avLst/>
          </a:prstGeom>
          <a:ln w="19050">
            <a:solidFill>
              <a:schemeClr val="accent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37" name="直接箭头连接符 136">
            <a:extLst>
              <a:ext uri="{FF2B5EF4-FFF2-40B4-BE49-F238E27FC236}">
                <a16:creationId xmlns:a16="http://schemas.microsoft.com/office/drawing/2014/main" id="{405871E0-83EA-4366-BF8E-717641DB18DB}"/>
              </a:ext>
            </a:extLst>
          </p:cNvPr>
          <p:cNvCxnSpPr>
            <a:cxnSpLocks/>
          </p:cNvCxnSpPr>
          <p:nvPr/>
        </p:nvCxnSpPr>
        <p:spPr>
          <a:xfrm>
            <a:off x="2065865" y="4123126"/>
            <a:ext cx="184578" cy="1490041"/>
          </a:xfrm>
          <a:prstGeom prst="straightConnector1">
            <a:avLst/>
          </a:prstGeom>
          <a:ln w="19050">
            <a:solidFill>
              <a:schemeClr val="accent1">
                <a:lumMod val="50000"/>
              </a:schemeClr>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38" name="直接箭头连接符 137">
            <a:extLst>
              <a:ext uri="{FF2B5EF4-FFF2-40B4-BE49-F238E27FC236}">
                <a16:creationId xmlns:a16="http://schemas.microsoft.com/office/drawing/2014/main" id="{B4253685-2B62-4D39-AFF3-316F2245EA05}"/>
              </a:ext>
            </a:extLst>
          </p:cNvPr>
          <p:cNvCxnSpPr>
            <a:cxnSpLocks/>
          </p:cNvCxnSpPr>
          <p:nvPr/>
        </p:nvCxnSpPr>
        <p:spPr>
          <a:xfrm flipV="1">
            <a:off x="4141771" y="4037835"/>
            <a:ext cx="527997" cy="10070"/>
          </a:xfrm>
          <a:prstGeom prst="straightConnector1">
            <a:avLst/>
          </a:prstGeom>
          <a:ln w="19050">
            <a:solidFill>
              <a:schemeClr val="accent2">
                <a:lumMod val="50000"/>
              </a:schemeClr>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sp>
        <p:nvSpPr>
          <p:cNvPr id="139" name="椭圆 138">
            <a:extLst>
              <a:ext uri="{FF2B5EF4-FFF2-40B4-BE49-F238E27FC236}">
                <a16:creationId xmlns:a16="http://schemas.microsoft.com/office/drawing/2014/main" id="{C8F9E782-7C5A-48C6-8C96-F0356938E00C}"/>
              </a:ext>
            </a:extLst>
          </p:cNvPr>
          <p:cNvSpPr/>
          <p:nvPr/>
        </p:nvSpPr>
        <p:spPr>
          <a:xfrm rot="18900000">
            <a:off x="3858670" y="3709403"/>
            <a:ext cx="216435" cy="638825"/>
          </a:xfrm>
          <a:prstGeom prst="ellipse">
            <a:avLst/>
          </a:prstGeom>
          <a:gradFill flip="none" rotWithShape="1">
            <a:gsLst>
              <a:gs pos="0">
                <a:schemeClr val="accent1">
                  <a:lumMod val="5000"/>
                  <a:lumOff val="95000"/>
                </a:schemeClr>
              </a:gs>
              <a:gs pos="69000">
                <a:srgbClr val="6DD9FF"/>
              </a:gs>
              <a:gs pos="83000">
                <a:srgbClr val="6DD9FF"/>
              </a:gs>
              <a:gs pos="100000">
                <a:srgbClr val="6DD9FF"/>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0" name="直接箭头连接符 139">
            <a:extLst>
              <a:ext uri="{FF2B5EF4-FFF2-40B4-BE49-F238E27FC236}">
                <a16:creationId xmlns:a16="http://schemas.microsoft.com/office/drawing/2014/main" id="{239ABB01-A8DA-4465-A1C8-26AB01B8A39B}"/>
              </a:ext>
            </a:extLst>
          </p:cNvPr>
          <p:cNvCxnSpPr>
            <a:stCxn id="139" idx="2"/>
          </p:cNvCxnSpPr>
          <p:nvPr/>
        </p:nvCxnSpPr>
        <p:spPr>
          <a:xfrm flipH="1">
            <a:off x="3705789" y="4105337"/>
            <a:ext cx="184578" cy="1490041"/>
          </a:xfrm>
          <a:prstGeom prst="straightConnector1">
            <a:avLst/>
          </a:prstGeom>
          <a:ln w="19050">
            <a:solidFill>
              <a:schemeClr val="accent2">
                <a:lumMod val="50000"/>
              </a:schemeClr>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1" name="直接箭头连接符 140">
            <a:extLst>
              <a:ext uri="{FF2B5EF4-FFF2-40B4-BE49-F238E27FC236}">
                <a16:creationId xmlns:a16="http://schemas.microsoft.com/office/drawing/2014/main" id="{6A351442-3CFE-44C3-AB43-E7546D79322B}"/>
              </a:ext>
            </a:extLst>
          </p:cNvPr>
          <p:cNvCxnSpPr>
            <a:cxnSpLocks/>
          </p:cNvCxnSpPr>
          <p:nvPr/>
        </p:nvCxnSpPr>
        <p:spPr>
          <a:xfrm flipH="1">
            <a:off x="3890367" y="4099642"/>
            <a:ext cx="9290" cy="1522403"/>
          </a:xfrm>
          <a:prstGeom prst="straightConnector1">
            <a:avLst/>
          </a:prstGeom>
          <a:ln w="19050">
            <a:solidFill>
              <a:schemeClr val="accent2">
                <a:lumMod val="50000"/>
              </a:schemeClr>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142" name="直接箭头连接符 141">
            <a:extLst>
              <a:ext uri="{FF2B5EF4-FFF2-40B4-BE49-F238E27FC236}">
                <a16:creationId xmlns:a16="http://schemas.microsoft.com/office/drawing/2014/main" id="{E282E81D-84EB-4B26-8DA9-0AE985B1B44E}"/>
              </a:ext>
            </a:extLst>
          </p:cNvPr>
          <p:cNvCxnSpPr>
            <a:cxnSpLocks/>
          </p:cNvCxnSpPr>
          <p:nvPr/>
        </p:nvCxnSpPr>
        <p:spPr>
          <a:xfrm>
            <a:off x="3899657" y="4124084"/>
            <a:ext cx="184578" cy="1490041"/>
          </a:xfrm>
          <a:prstGeom prst="straightConnector1">
            <a:avLst/>
          </a:prstGeom>
          <a:ln w="19050">
            <a:solidFill>
              <a:schemeClr val="accent2">
                <a:lumMod val="50000"/>
              </a:schemeClr>
            </a:solidFill>
            <a:prstDash val="solid"/>
            <a:headEnd type="stealth" w="lg" len="lg"/>
            <a:tailEnd type="stealth" w="lg" len="lg"/>
          </a:ln>
        </p:spPr>
        <p:style>
          <a:lnRef idx="1">
            <a:schemeClr val="accent1"/>
          </a:lnRef>
          <a:fillRef idx="0">
            <a:schemeClr val="accent1"/>
          </a:fillRef>
          <a:effectRef idx="0">
            <a:schemeClr val="accent1"/>
          </a:effectRef>
          <a:fontRef idx="minor">
            <a:schemeClr val="tx1"/>
          </a:fontRef>
        </p:style>
      </p:cxnSp>
      <p:pic>
        <p:nvPicPr>
          <p:cNvPr id="143" name="图片 142">
            <a:extLst>
              <a:ext uri="{FF2B5EF4-FFF2-40B4-BE49-F238E27FC236}">
                <a16:creationId xmlns:a16="http://schemas.microsoft.com/office/drawing/2014/main" id="{49A22EC0-E4D2-40E8-BAB2-F0631D4BCE63}"/>
              </a:ext>
            </a:extLst>
          </p:cNvPr>
          <p:cNvPicPr>
            <a:picLocks noChangeAspect="1"/>
          </p:cNvPicPr>
          <p:nvPr/>
        </p:nvPicPr>
        <p:blipFill>
          <a:blip r:embed="rId3"/>
          <a:stretch>
            <a:fillRect/>
          </a:stretch>
        </p:blipFill>
        <p:spPr>
          <a:xfrm>
            <a:off x="564995" y="3921592"/>
            <a:ext cx="727302" cy="369333"/>
          </a:xfrm>
          <a:prstGeom prst="rect">
            <a:avLst/>
          </a:prstGeom>
        </p:spPr>
      </p:pic>
      <p:pic>
        <p:nvPicPr>
          <p:cNvPr id="144" name="图片 143">
            <a:extLst>
              <a:ext uri="{FF2B5EF4-FFF2-40B4-BE49-F238E27FC236}">
                <a16:creationId xmlns:a16="http://schemas.microsoft.com/office/drawing/2014/main" id="{FF180EEA-A42C-4899-99F4-174DF0CA82D1}"/>
              </a:ext>
            </a:extLst>
          </p:cNvPr>
          <p:cNvPicPr>
            <a:picLocks noChangeAspect="1"/>
          </p:cNvPicPr>
          <p:nvPr/>
        </p:nvPicPr>
        <p:blipFill>
          <a:blip r:embed="rId4"/>
          <a:stretch>
            <a:fillRect/>
          </a:stretch>
        </p:blipFill>
        <p:spPr>
          <a:xfrm>
            <a:off x="4677040" y="3793896"/>
            <a:ext cx="934215" cy="452510"/>
          </a:xfrm>
          <a:prstGeom prst="rect">
            <a:avLst/>
          </a:prstGeom>
        </p:spPr>
      </p:pic>
      <p:sp>
        <p:nvSpPr>
          <p:cNvPr id="145" name="desktop-computer_5088">
            <a:extLst>
              <a:ext uri="{FF2B5EF4-FFF2-40B4-BE49-F238E27FC236}">
                <a16:creationId xmlns:a16="http://schemas.microsoft.com/office/drawing/2014/main" id="{CCB5B40A-F4BE-4106-96FB-99FAFD65865E}"/>
              </a:ext>
            </a:extLst>
          </p:cNvPr>
          <p:cNvSpPr>
            <a:spLocks noChangeAspect="1"/>
          </p:cNvSpPr>
          <p:nvPr/>
        </p:nvSpPr>
        <p:spPr>
          <a:xfrm>
            <a:off x="2301314" y="1803530"/>
            <a:ext cx="1349501" cy="983727"/>
          </a:xfrm>
          <a:custGeom>
            <a:avLst/>
            <a:gdLst>
              <a:gd name="T0" fmla="*/ 344 w 459"/>
              <a:gd name="T1" fmla="*/ 93 h 335"/>
              <a:gd name="T2" fmla="*/ 431 w 459"/>
              <a:gd name="T3" fmla="*/ 79 h 335"/>
              <a:gd name="T4" fmla="*/ 431 w 459"/>
              <a:gd name="T5" fmla="*/ 102 h 335"/>
              <a:gd name="T6" fmla="*/ 344 w 459"/>
              <a:gd name="T7" fmla="*/ 115 h 335"/>
              <a:gd name="T8" fmla="*/ 431 w 459"/>
              <a:gd name="T9" fmla="*/ 102 h 335"/>
              <a:gd name="T10" fmla="*/ 344 w 459"/>
              <a:gd name="T11" fmla="*/ 40 h 335"/>
              <a:gd name="T12" fmla="*/ 431 w 459"/>
              <a:gd name="T13" fmla="*/ 70 h 335"/>
              <a:gd name="T14" fmla="*/ 459 w 459"/>
              <a:gd name="T15" fmla="*/ 9 h 335"/>
              <a:gd name="T16" fmla="*/ 450 w 459"/>
              <a:gd name="T17" fmla="*/ 335 h 335"/>
              <a:gd name="T18" fmla="*/ 316 w 459"/>
              <a:gd name="T19" fmla="*/ 326 h 335"/>
              <a:gd name="T20" fmla="*/ 325 w 459"/>
              <a:gd name="T21" fmla="*/ 0 h 335"/>
              <a:gd name="T22" fmla="*/ 459 w 459"/>
              <a:gd name="T23" fmla="*/ 9 h 335"/>
              <a:gd name="T24" fmla="*/ 334 w 459"/>
              <a:gd name="T25" fmla="*/ 17 h 335"/>
              <a:gd name="T26" fmla="*/ 442 w 459"/>
              <a:gd name="T27" fmla="*/ 318 h 335"/>
              <a:gd name="T28" fmla="*/ 431 w 459"/>
              <a:gd name="T29" fmla="*/ 124 h 335"/>
              <a:gd name="T30" fmla="*/ 344 w 459"/>
              <a:gd name="T31" fmla="*/ 137 h 335"/>
              <a:gd name="T32" fmla="*/ 431 w 459"/>
              <a:gd name="T33" fmla="*/ 124 h 335"/>
              <a:gd name="T34" fmla="*/ 389 w 459"/>
              <a:gd name="T35" fmla="*/ 252 h 335"/>
              <a:gd name="T36" fmla="*/ 389 w 459"/>
              <a:gd name="T37" fmla="*/ 196 h 335"/>
              <a:gd name="T38" fmla="*/ 407 w 459"/>
              <a:gd name="T39" fmla="*/ 224 h 335"/>
              <a:gd name="T40" fmla="*/ 371 w 459"/>
              <a:gd name="T41" fmla="*/ 224 h 335"/>
              <a:gd name="T42" fmla="*/ 407 w 459"/>
              <a:gd name="T43" fmla="*/ 224 h 335"/>
              <a:gd name="T44" fmla="*/ 292 w 459"/>
              <a:gd name="T45" fmla="*/ 241 h 335"/>
              <a:gd name="T46" fmla="*/ 176 w 459"/>
              <a:gd name="T47" fmla="*/ 261 h 335"/>
              <a:gd name="T48" fmla="*/ 205 w 459"/>
              <a:gd name="T49" fmla="*/ 320 h 335"/>
              <a:gd name="T50" fmla="*/ 117 w 459"/>
              <a:gd name="T51" fmla="*/ 320 h 335"/>
              <a:gd name="T52" fmla="*/ 87 w 459"/>
              <a:gd name="T53" fmla="*/ 300 h 335"/>
              <a:gd name="T54" fmla="*/ 20 w 459"/>
              <a:gd name="T55" fmla="*/ 261 h 335"/>
              <a:gd name="T56" fmla="*/ 0 w 459"/>
              <a:gd name="T57" fmla="*/ 61 h 335"/>
              <a:gd name="T58" fmla="*/ 273 w 459"/>
              <a:gd name="T59" fmla="*/ 41 h 335"/>
              <a:gd name="T60" fmla="*/ 164 w 459"/>
              <a:gd name="T61" fmla="*/ 237 h 335"/>
              <a:gd name="T62" fmla="*/ 131 w 459"/>
              <a:gd name="T63" fmla="*/ 237 h 335"/>
              <a:gd name="T64" fmla="*/ 164 w 459"/>
              <a:gd name="T65" fmla="*/ 237 h 335"/>
              <a:gd name="T66" fmla="*/ 21 w 459"/>
              <a:gd name="T67" fmla="*/ 62 h 335"/>
              <a:gd name="T68" fmla="*/ 272 w 459"/>
              <a:gd name="T69" fmla="*/ 214 h 335"/>
              <a:gd name="T70" fmla="*/ 272 w 459"/>
              <a:gd name="T71" fmla="*/ 62 h 335"/>
              <a:gd name="T72" fmla="*/ 137 w 459"/>
              <a:gd name="T73" fmla="*/ 237 h 335"/>
              <a:gd name="T74" fmla="*/ 158 w 459"/>
              <a:gd name="T75" fmla="*/ 23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9" h="335">
                <a:moveTo>
                  <a:pt x="431" y="93"/>
                </a:moveTo>
                <a:lnTo>
                  <a:pt x="344" y="93"/>
                </a:lnTo>
                <a:lnTo>
                  <a:pt x="344" y="79"/>
                </a:lnTo>
                <a:lnTo>
                  <a:pt x="431" y="79"/>
                </a:lnTo>
                <a:lnTo>
                  <a:pt x="431" y="93"/>
                </a:lnTo>
                <a:close/>
                <a:moveTo>
                  <a:pt x="431" y="102"/>
                </a:moveTo>
                <a:lnTo>
                  <a:pt x="344" y="102"/>
                </a:lnTo>
                <a:lnTo>
                  <a:pt x="344" y="115"/>
                </a:lnTo>
                <a:lnTo>
                  <a:pt x="431" y="115"/>
                </a:lnTo>
                <a:lnTo>
                  <a:pt x="431" y="102"/>
                </a:lnTo>
                <a:close/>
                <a:moveTo>
                  <a:pt x="431" y="40"/>
                </a:moveTo>
                <a:lnTo>
                  <a:pt x="344" y="40"/>
                </a:lnTo>
                <a:lnTo>
                  <a:pt x="344" y="70"/>
                </a:lnTo>
                <a:lnTo>
                  <a:pt x="431" y="70"/>
                </a:lnTo>
                <a:lnTo>
                  <a:pt x="431" y="40"/>
                </a:lnTo>
                <a:close/>
                <a:moveTo>
                  <a:pt x="459" y="9"/>
                </a:moveTo>
                <a:lnTo>
                  <a:pt x="459" y="326"/>
                </a:lnTo>
                <a:cubicBezTo>
                  <a:pt x="459" y="331"/>
                  <a:pt x="455" y="335"/>
                  <a:pt x="450" y="335"/>
                </a:cubicBezTo>
                <a:lnTo>
                  <a:pt x="325" y="335"/>
                </a:lnTo>
                <a:cubicBezTo>
                  <a:pt x="320" y="335"/>
                  <a:pt x="316" y="331"/>
                  <a:pt x="316" y="326"/>
                </a:cubicBezTo>
                <a:lnTo>
                  <a:pt x="316" y="9"/>
                </a:lnTo>
                <a:cubicBezTo>
                  <a:pt x="316" y="4"/>
                  <a:pt x="320" y="0"/>
                  <a:pt x="325" y="0"/>
                </a:cubicBezTo>
                <a:lnTo>
                  <a:pt x="450" y="0"/>
                </a:lnTo>
                <a:cubicBezTo>
                  <a:pt x="455" y="0"/>
                  <a:pt x="459" y="4"/>
                  <a:pt x="459" y="9"/>
                </a:cubicBezTo>
                <a:close/>
                <a:moveTo>
                  <a:pt x="442" y="17"/>
                </a:moveTo>
                <a:lnTo>
                  <a:pt x="334" y="17"/>
                </a:lnTo>
                <a:lnTo>
                  <a:pt x="334" y="318"/>
                </a:lnTo>
                <a:lnTo>
                  <a:pt x="442" y="318"/>
                </a:lnTo>
                <a:lnTo>
                  <a:pt x="442" y="17"/>
                </a:lnTo>
                <a:close/>
                <a:moveTo>
                  <a:pt x="431" y="124"/>
                </a:moveTo>
                <a:lnTo>
                  <a:pt x="344" y="124"/>
                </a:lnTo>
                <a:lnTo>
                  <a:pt x="344" y="137"/>
                </a:lnTo>
                <a:lnTo>
                  <a:pt x="431" y="137"/>
                </a:lnTo>
                <a:lnTo>
                  <a:pt x="431" y="124"/>
                </a:lnTo>
                <a:close/>
                <a:moveTo>
                  <a:pt x="417" y="224"/>
                </a:moveTo>
                <a:cubicBezTo>
                  <a:pt x="417" y="239"/>
                  <a:pt x="404" y="252"/>
                  <a:pt x="389" y="252"/>
                </a:cubicBezTo>
                <a:cubicBezTo>
                  <a:pt x="374" y="252"/>
                  <a:pt x="361" y="239"/>
                  <a:pt x="361" y="224"/>
                </a:cubicBezTo>
                <a:cubicBezTo>
                  <a:pt x="361" y="209"/>
                  <a:pt x="374" y="196"/>
                  <a:pt x="389" y="196"/>
                </a:cubicBezTo>
                <a:cubicBezTo>
                  <a:pt x="404" y="196"/>
                  <a:pt x="417" y="209"/>
                  <a:pt x="417" y="224"/>
                </a:cubicBezTo>
                <a:close/>
                <a:moveTo>
                  <a:pt x="407" y="224"/>
                </a:moveTo>
                <a:cubicBezTo>
                  <a:pt x="407" y="214"/>
                  <a:pt x="399" y="206"/>
                  <a:pt x="389" y="206"/>
                </a:cubicBezTo>
                <a:cubicBezTo>
                  <a:pt x="379" y="206"/>
                  <a:pt x="371" y="214"/>
                  <a:pt x="371" y="224"/>
                </a:cubicBezTo>
                <a:cubicBezTo>
                  <a:pt x="371" y="234"/>
                  <a:pt x="379" y="242"/>
                  <a:pt x="389" y="242"/>
                </a:cubicBezTo>
                <a:cubicBezTo>
                  <a:pt x="399" y="242"/>
                  <a:pt x="407" y="234"/>
                  <a:pt x="407" y="224"/>
                </a:cubicBezTo>
                <a:close/>
                <a:moveTo>
                  <a:pt x="292" y="61"/>
                </a:moveTo>
                <a:lnTo>
                  <a:pt x="292" y="241"/>
                </a:lnTo>
                <a:cubicBezTo>
                  <a:pt x="292" y="252"/>
                  <a:pt x="284" y="261"/>
                  <a:pt x="273" y="261"/>
                </a:cubicBezTo>
                <a:lnTo>
                  <a:pt x="176" y="261"/>
                </a:lnTo>
                <a:cubicBezTo>
                  <a:pt x="176" y="261"/>
                  <a:pt x="170" y="300"/>
                  <a:pt x="205" y="300"/>
                </a:cubicBezTo>
                <a:lnTo>
                  <a:pt x="205" y="320"/>
                </a:lnTo>
                <a:lnTo>
                  <a:pt x="176" y="320"/>
                </a:lnTo>
                <a:lnTo>
                  <a:pt x="117" y="320"/>
                </a:lnTo>
                <a:lnTo>
                  <a:pt x="87" y="320"/>
                </a:lnTo>
                <a:lnTo>
                  <a:pt x="87" y="300"/>
                </a:lnTo>
                <a:cubicBezTo>
                  <a:pt x="121" y="300"/>
                  <a:pt x="117" y="261"/>
                  <a:pt x="117" y="261"/>
                </a:cubicBezTo>
                <a:lnTo>
                  <a:pt x="20" y="261"/>
                </a:lnTo>
                <a:cubicBezTo>
                  <a:pt x="9" y="261"/>
                  <a:pt x="0" y="252"/>
                  <a:pt x="0" y="241"/>
                </a:cubicBezTo>
                <a:lnTo>
                  <a:pt x="0" y="61"/>
                </a:lnTo>
                <a:cubicBezTo>
                  <a:pt x="0" y="50"/>
                  <a:pt x="9" y="41"/>
                  <a:pt x="20" y="41"/>
                </a:cubicBezTo>
                <a:lnTo>
                  <a:pt x="273" y="41"/>
                </a:lnTo>
                <a:cubicBezTo>
                  <a:pt x="284" y="41"/>
                  <a:pt x="292" y="50"/>
                  <a:pt x="292" y="61"/>
                </a:cubicBezTo>
                <a:close/>
                <a:moveTo>
                  <a:pt x="164" y="237"/>
                </a:moveTo>
                <a:cubicBezTo>
                  <a:pt x="164" y="227"/>
                  <a:pt x="157" y="220"/>
                  <a:pt x="148" y="220"/>
                </a:cubicBezTo>
                <a:cubicBezTo>
                  <a:pt x="138" y="220"/>
                  <a:pt x="131" y="227"/>
                  <a:pt x="131" y="237"/>
                </a:cubicBezTo>
                <a:cubicBezTo>
                  <a:pt x="131" y="246"/>
                  <a:pt x="138" y="253"/>
                  <a:pt x="148" y="253"/>
                </a:cubicBezTo>
                <a:cubicBezTo>
                  <a:pt x="157" y="253"/>
                  <a:pt x="164" y="246"/>
                  <a:pt x="164" y="237"/>
                </a:cubicBezTo>
                <a:close/>
                <a:moveTo>
                  <a:pt x="272" y="62"/>
                </a:moveTo>
                <a:lnTo>
                  <a:pt x="21" y="62"/>
                </a:lnTo>
                <a:lnTo>
                  <a:pt x="21" y="214"/>
                </a:lnTo>
                <a:lnTo>
                  <a:pt x="272" y="214"/>
                </a:lnTo>
                <a:lnTo>
                  <a:pt x="272" y="214"/>
                </a:lnTo>
                <a:lnTo>
                  <a:pt x="272" y="62"/>
                </a:lnTo>
                <a:close/>
                <a:moveTo>
                  <a:pt x="148" y="226"/>
                </a:moveTo>
                <a:cubicBezTo>
                  <a:pt x="142" y="226"/>
                  <a:pt x="137" y="231"/>
                  <a:pt x="137" y="237"/>
                </a:cubicBezTo>
                <a:cubicBezTo>
                  <a:pt x="137" y="242"/>
                  <a:pt x="142" y="247"/>
                  <a:pt x="148" y="247"/>
                </a:cubicBezTo>
                <a:cubicBezTo>
                  <a:pt x="154" y="247"/>
                  <a:pt x="158" y="242"/>
                  <a:pt x="158" y="237"/>
                </a:cubicBezTo>
                <a:cubicBezTo>
                  <a:pt x="158" y="231"/>
                  <a:pt x="154" y="226"/>
                  <a:pt x="148" y="22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矩形 145">
            <a:extLst>
              <a:ext uri="{FF2B5EF4-FFF2-40B4-BE49-F238E27FC236}">
                <a16:creationId xmlns:a16="http://schemas.microsoft.com/office/drawing/2014/main" id="{1F9DFA8D-02ED-452D-AB29-D89C02715126}"/>
              </a:ext>
            </a:extLst>
          </p:cNvPr>
          <p:cNvSpPr/>
          <p:nvPr/>
        </p:nvSpPr>
        <p:spPr>
          <a:xfrm>
            <a:off x="276422" y="3374082"/>
            <a:ext cx="2671821" cy="1116500"/>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47" name="连接符: 肘形 146">
            <a:extLst>
              <a:ext uri="{FF2B5EF4-FFF2-40B4-BE49-F238E27FC236}">
                <a16:creationId xmlns:a16="http://schemas.microsoft.com/office/drawing/2014/main" id="{0B989EB0-FF9C-4B0D-9267-60B2FFE8CEC1}"/>
              </a:ext>
            </a:extLst>
          </p:cNvPr>
          <p:cNvCxnSpPr>
            <a:cxnSpLocks/>
            <a:stCxn id="146" idx="0"/>
            <a:endCxn id="148" idx="1"/>
          </p:cNvCxnSpPr>
          <p:nvPr/>
        </p:nvCxnSpPr>
        <p:spPr>
          <a:xfrm rot="5400000" flipH="1" flipV="1">
            <a:off x="1197374" y="2679885"/>
            <a:ext cx="1109156" cy="279238"/>
          </a:xfrm>
          <a:prstGeom prst="bentConnector2">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48" name="矩形 147">
            <a:extLst>
              <a:ext uri="{FF2B5EF4-FFF2-40B4-BE49-F238E27FC236}">
                <a16:creationId xmlns:a16="http://schemas.microsoft.com/office/drawing/2014/main" id="{BDC0983D-5EB2-45B0-993F-E6BFA7894A1A}"/>
              </a:ext>
            </a:extLst>
          </p:cNvPr>
          <p:cNvSpPr/>
          <p:nvPr/>
        </p:nvSpPr>
        <p:spPr>
          <a:xfrm>
            <a:off x="1891571" y="1634062"/>
            <a:ext cx="2168986" cy="1261727"/>
          </a:xfrm>
          <a:prstGeom prst="rect">
            <a:avLst/>
          </a:prstGeom>
          <a:noFill/>
          <a:ln w="317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49" name="矩形 148">
            <a:extLst>
              <a:ext uri="{FF2B5EF4-FFF2-40B4-BE49-F238E27FC236}">
                <a16:creationId xmlns:a16="http://schemas.microsoft.com/office/drawing/2014/main" id="{40B90815-9995-471A-A934-50DCD4C0D818}"/>
              </a:ext>
            </a:extLst>
          </p:cNvPr>
          <p:cNvSpPr/>
          <p:nvPr/>
        </p:nvSpPr>
        <p:spPr>
          <a:xfrm>
            <a:off x="3390890" y="3381425"/>
            <a:ext cx="2266723" cy="1109158"/>
          </a:xfrm>
          <a:prstGeom prst="rect">
            <a:avLst/>
          </a:prstGeom>
          <a:noFill/>
          <a:ln w="2540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cxnSp>
        <p:nvCxnSpPr>
          <p:cNvPr id="150" name="连接符: 肘形 149">
            <a:extLst>
              <a:ext uri="{FF2B5EF4-FFF2-40B4-BE49-F238E27FC236}">
                <a16:creationId xmlns:a16="http://schemas.microsoft.com/office/drawing/2014/main" id="{E041D163-D79B-4416-8F10-2DB7532F3F7C}"/>
              </a:ext>
            </a:extLst>
          </p:cNvPr>
          <p:cNvCxnSpPr>
            <a:cxnSpLocks/>
            <a:stCxn id="149" idx="0"/>
            <a:endCxn id="148" idx="3"/>
          </p:cNvCxnSpPr>
          <p:nvPr/>
        </p:nvCxnSpPr>
        <p:spPr>
          <a:xfrm rot="16200000" flipV="1">
            <a:off x="3734156" y="2591328"/>
            <a:ext cx="1116499" cy="463695"/>
          </a:xfrm>
          <a:prstGeom prst="bentConnector2">
            <a:avLst/>
          </a:prstGeom>
          <a:ln w="25400">
            <a:solidFill>
              <a:schemeClr val="tx1"/>
            </a:solidFill>
            <a:prstDash val="sysDot"/>
            <a:headEnd type="stealth" w="lg" len="lg"/>
            <a:tailEnd type="none" w="lg" len="lg"/>
          </a:ln>
        </p:spPr>
        <p:style>
          <a:lnRef idx="1">
            <a:schemeClr val="accent1"/>
          </a:lnRef>
          <a:fillRef idx="0">
            <a:schemeClr val="accent1"/>
          </a:fillRef>
          <a:effectRef idx="0">
            <a:schemeClr val="accent1"/>
          </a:effectRef>
          <a:fontRef idx="minor">
            <a:schemeClr val="tx1"/>
          </a:fontRef>
        </p:style>
      </p:cxnSp>
      <p:cxnSp>
        <p:nvCxnSpPr>
          <p:cNvPr id="151" name="连接符: 肘形 150">
            <a:extLst>
              <a:ext uri="{FF2B5EF4-FFF2-40B4-BE49-F238E27FC236}">
                <a16:creationId xmlns:a16="http://schemas.microsoft.com/office/drawing/2014/main" id="{8B0ABF11-3EE1-45C3-BEF8-CB9F2E6C4C69}"/>
              </a:ext>
            </a:extLst>
          </p:cNvPr>
          <p:cNvCxnSpPr>
            <a:cxnSpLocks/>
          </p:cNvCxnSpPr>
          <p:nvPr/>
        </p:nvCxnSpPr>
        <p:spPr>
          <a:xfrm rot="16200000" flipH="1">
            <a:off x="3766161" y="2366292"/>
            <a:ext cx="1324939" cy="736147"/>
          </a:xfrm>
          <a:prstGeom prst="bentConnector3">
            <a:avLst>
              <a:gd name="adj1" fmla="val -1761"/>
            </a:avLst>
          </a:prstGeom>
          <a:ln w="25400">
            <a:solidFill>
              <a:schemeClr val="tx1"/>
            </a:solidFill>
            <a:headEnd type="stealth" w="lg" len="lg"/>
            <a:tailEnd type="none" w="lg" len="lg"/>
          </a:ln>
        </p:spPr>
        <p:style>
          <a:lnRef idx="1">
            <a:schemeClr val="accent1"/>
          </a:lnRef>
          <a:fillRef idx="0">
            <a:schemeClr val="accent1"/>
          </a:fillRef>
          <a:effectRef idx="0">
            <a:schemeClr val="accent1"/>
          </a:effectRef>
          <a:fontRef idx="minor">
            <a:schemeClr val="tx1"/>
          </a:fontRef>
        </p:style>
      </p:cxnSp>
      <p:sp>
        <p:nvSpPr>
          <p:cNvPr id="152" name="文本框 151">
            <a:extLst>
              <a:ext uri="{FF2B5EF4-FFF2-40B4-BE49-F238E27FC236}">
                <a16:creationId xmlns:a16="http://schemas.microsoft.com/office/drawing/2014/main" id="{A975C954-1E0C-45D8-8878-7F9DE5BF28D1}"/>
              </a:ext>
            </a:extLst>
          </p:cNvPr>
          <p:cNvSpPr txBox="1"/>
          <p:nvPr/>
        </p:nvSpPr>
        <p:spPr>
          <a:xfrm>
            <a:off x="2248598" y="1251996"/>
            <a:ext cx="1454932"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b="1" dirty="0"/>
              <a:t>Control Unit</a:t>
            </a:r>
            <a:endParaRPr lang="zh-CN" altLang="en-US" b="1" dirty="0"/>
          </a:p>
        </p:txBody>
      </p:sp>
      <p:sp>
        <p:nvSpPr>
          <p:cNvPr id="153" name="文本框 152">
            <a:extLst>
              <a:ext uri="{FF2B5EF4-FFF2-40B4-BE49-F238E27FC236}">
                <a16:creationId xmlns:a16="http://schemas.microsoft.com/office/drawing/2014/main" id="{196AA087-8A27-4ECF-AD63-952A4CBFE20B}"/>
              </a:ext>
            </a:extLst>
          </p:cNvPr>
          <p:cNvSpPr txBox="1"/>
          <p:nvPr/>
        </p:nvSpPr>
        <p:spPr>
          <a:xfrm>
            <a:off x="651630" y="2886141"/>
            <a:ext cx="874076"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dirty="0"/>
              <a:t>Trigger</a:t>
            </a:r>
            <a:endParaRPr lang="zh-CN" altLang="en-US" dirty="0"/>
          </a:p>
        </p:txBody>
      </p:sp>
      <p:sp>
        <p:nvSpPr>
          <p:cNvPr id="154" name="文本框 153">
            <a:extLst>
              <a:ext uri="{FF2B5EF4-FFF2-40B4-BE49-F238E27FC236}">
                <a16:creationId xmlns:a16="http://schemas.microsoft.com/office/drawing/2014/main" id="{8D6CF44D-0AD8-4ABA-ABA2-10B2477EB626}"/>
              </a:ext>
            </a:extLst>
          </p:cNvPr>
          <p:cNvSpPr txBox="1"/>
          <p:nvPr/>
        </p:nvSpPr>
        <p:spPr>
          <a:xfrm>
            <a:off x="3664507" y="2958609"/>
            <a:ext cx="874076"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dirty="0"/>
              <a:t>Trigger</a:t>
            </a:r>
            <a:endParaRPr lang="zh-CN" altLang="en-US" dirty="0"/>
          </a:p>
        </p:txBody>
      </p:sp>
      <p:sp>
        <p:nvSpPr>
          <p:cNvPr id="155" name="文本框 154">
            <a:extLst>
              <a:ext uri="{FF2B5EF4-FFF2-40B4-BE49-F238E27FC236}">
                <a16:creationId xmlns:a16="http://schemas.microsoft.com/office/drawing/2014/main" id="{8ADEAE49-DD61-4016-B03A-FE2EC8ABD5DC}"/>
              </a:ext>
            </a:extLst>
          </p:cNvPr>
          <p:cNvSpPr txBox="1"/>
          <p:nvPr/>
        </p:nvSpPr>
        <p:spPr>
          <a:xfrm>
            <a:off x="4686261" y="2415262"/>
            <a:ext cx="1081584" cy="369332"/>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pPr algn="ctr"/>
            <a:r>
              <a:rPr lang="en-US" altLang="zh-CN" dirty="0"/>
              <a:t>Receiver</a:t>
            </a:r>
            <a:endParaRPr lang="zh-CN" altLang="en-US" dirty="0"/>
          </a:p>
        </p:txBody>
      </p:sp>
      <p:sp>
        <p:nvSpPr>
          <p:cNvPr id="156" name="文本框 155">
            <a:extLst>
              <a:ext uri="{FF2B5EF4-FFF2-40B4-BE49-F238E27FC236}">
                <a16:creationId xmlns:a16="http://schemas.microsoft.com/office/drawing/2014/main" id="{E7003D1B-D5C9-44A4-9CCD-52FC8D3E4B80}"/>
              </a:ext>
            </a:extLst>
          </p:cNvPr>
          <p:cNvSpPr txBox="1"/>
          <p:nvPr/>
        </p:nvSpPr>
        <p:spPr>
          <a:xfrm>
            <a:off x="294919" y="3415991"/>
            <a:ext cx="1526024" cy="338554"/>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sz="1600" dirty="0"/>
              <a:t>Nd: </a:t>
            </a:r>
            <a:r>
              <a:rPr lang="en-US" altLang="zh-CN" sz="1600" dirty="0" err="1"/>
              <a:t>Yag</a:t>
            </a:r>
            <a:r>
              <a:rPr lang="en-US" altLang="zh-CN" sz="1600" dirty="0"/>
              <a:t> Laser</a:t>
            </a:r>
            <a:endParaRPr lang="zh-CN" altLang="en-US" sz="1600" dirty="0"/>
          </a:p>
        </p:txBody>
      </p:sp>
      <p:sp>
        <p:nvSpPr>
          <p:cNvPr id="157" name="文本框 156">
            <a:extLst>
              <a:ext uri="{FF2B5EF4-FFF2-40B4-BE49-F238E27FC236}">
                <a16:creationId xmlns:a16="http://schemas.microsoft.com/office/drawing/2014/main" id="{14091B24-C440-4098-86DD-2B4616D00AE2}"/>
              </a:ext>
            </a:extLst>
          </p:cNvPr>
          <p:cNvSpPr txBox="1"/>
          <p:nvPr/>
        </p:nvSpPr>
        <p:spPr>
          <a:xfrm>
            <a:off x="1667863" y="3415991"/>
            <a:ext cx="1344299" cy="338554"/>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sz="1600" dirty="0"/>
              <a:t>Galvanometer</a:t>
            </a:r>
            <a:endParaRPr lang="zh-CN" altLang="en-US" sz="1600" dirty="0"/>
          </a:p>
        </p:txBody>
      </p:sp>
      <p:sp>
        <p:nvSpPr>
          <p:cNvPr id="158" name="文本框 157">
            <a:extLst>
              <a:ext uri="{FF2B5EF4-FFF2-40B4-BE49-F238E27FC236}">
                <a16:creationId xmlns:a16="http://schemas.microsoft.com/office/drawing/2014/main" id="{CB8B85CF-7049-4D3F-B7FE-D871F52F9D18}"/>
              </a:ext>
            </a:extLst>
          </p:cNvPr>
          <p:cNvSpPr txBox="1"/>
          <p:nvPr/>
        </p:nvSpPr>
        <p:spPr>
          <a:xfrm>
            <a:off x="3367616" y="3415991"/>
            <a:ext cx="1344299" cy="338554"/>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sz="1600"/>
              <a:t>Galvanometer</a:t>
            </a:r>
            <a:endParaRPr lang="zh-CN" altLang="en-US" sz="1600" dirty="0"/>
          </a:p>
        </p:txBody>
      </p:sp>
      <p:sp>
        <p:nvSpPr>
          <p:cNvPr id="159" name="文本框 158">
            <a:extLst>
              <a:ext uri="{FF2B5EF4-FFF2-40B4-BE49-F238E27FC236}">
                <a16:creationId xmlns:a16="http://schemas.microsoft.com/office/drawing/2014/main" id="{4CB91C8A-575F-4038-80F8-A004F6903B59}"/>
              </a:ext>
            </a:extLst>
          </p:cNvPr>
          <p:cNvSpPr txBox="1"/>
          <p:nvPr/>
        </p:nvSpPr>
        <p:spPr>
          <a:xfrm>
            <a:off x="4892751" y="3415991"/>
            <a:ext cx="634233" cy="338554"/>
          </a:xfrm>
          <a:prstGeom prst="rect">
            <a:avLst/>
          </a:prstGeom>
          <a:noFill/>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r>
              <a:rPr lang="en-US" altLang="zh-CN" sz="1600" dirty="0"/>
              <a:t>LDV</a:t>
            </a:r>
            <a:endParaRPr lang="zh-CN" altLang="en-US" sz="1600" dirty="0"/>
          </a:p>
        </p:txBody>
      </p:sp>
      <p:sp>
        <p:nvSpPr>
          <p:cNvPr id="160" name="文本框 159">
            <a:extLst>
              <a:ext uri="{FF2B5EF4-FFF2-40B4-BE49-F238E27FC236}">
                <a16:creationId xmlns:a16="http://schemas.microsoft.com/office/drawing/2014/main" id="{875E2FE5-85D0-42CA-B37C-020467B860F3}"/>
              </a:ext>
            </a:extLst>
          </p:cNvPr>
          <p:cNvSpPr txBox="1"/>
          <p:nvPr/>
        </p:nvSpPr>
        <p:spPr>
          <a:xfrm>
            <a:off x="232073" y="4530590"/>
            <a:ext cx="1695760" cy="369332"/>
          </a:xfrm>
          <a:prstGeom prst="rect">
            <a:avLst/>
          </a:prstGeom>
          <a:noFill/>
        </p:spPr>
        <p:txBody>
          <a:bodyPr wrap="square" rtlCol="0">
            <a:spAutoFit/>
          </a:bodyPr>
          <a:lstStyle>
            <a:defPPr>
              <a:defRPr lang="zh-CN"/>
            </a:defPPr>
            <a:lvl1pPr>
              <a:defRPr sz="1600">
                <a:latin typeface="Times New Roman" panose="02020603050405020304" pitchFamily="18" charset="0"/>
                <a:cs typeface="Times New Roman" panose="02020603050405020304" pitchFamily="18" charset="0"/>
              </a:defRPr>
            </a:lvl1pPr>
          </a:lstStyle>
          <a:p>
            <a:r>
              <a:rPr lang="en-US" altLang="zh-CN" sz="1800" b="1" dirty="0"/>
              <a:t>Excitation Unit</a:t>
            </a:r>
            <a:endParaRPr lang="zh-CN" altLang="en-US" sz="1800" b="1" dirty="0"/>
          </a:p>
        </p:txBody>
      </p:sp>
      <p:sp>
        <p:nvSpPr>
          <p:cNvPr id="161" name="文本框 160">
            <a:extLst>
              <a:ext uri="{FF2B5EF4-FFF2-40B4-BE49-F238E27FC236}">
                <a16:creationId xmlns:a16="http://schemas.microsoft.com/office/drawing/2014/main" id="{F5B47EFF-EAB0-49A7-85D1-46880B79D228}"/>
              </a:ext>
            </a:extLst>
          </p:cNvPr>
          <p:cNvSpPr txBox="1"/>
          <p:nvPr/>
        </p:nvSpPr>
        <p:spPr>
          <a:xfrm>
            <a:off x="4190831" y="4530590"/>
            <a:ext cx="1467974" cy="369332"/>
          </a:xfrm>
          <a:prstGeom prst="rect">
            <a:avLst/>
          </a:prstGeom>
          <a:noFill/>
        </p:spPr>
        <p:txBody>
          <a:bodyPr wrap="square" rtlCol="0">
            <a:spAutoFit/>
          </a:bodyPr>
          <a:lstStyle>
            <a:defPPr>
              <a:defRPr lang="zh-CN"/>
            </a:defPPr>
            <a:lvl1pPr>
              <a:defRPr sz="1600">
                <a:latin typeface="Times New Roman" panose="02020603050405020304" pitchFamily="18" charset="0"/>
                <a:cs typeface="Times New Roman" panose="02020603050405020304" pitchFamily="18" charset="0"/>
              </a:defRPr>
            </a:lvl1pPr>
          </a:lstStyle>
          <a:p>
            <a:r>
              <a:rPr lang="en-US" altLang="zh-CN" sz="1800" b="1" dirty="0"/>
              <a:t>Sensing Unit</a:t>
            </a:r>
            <a:endParaRPr lang="zh-CN" altLang="en-US" sz="1800" b="1" dirty="0"/>
          </a:p>
        </p:txBody>
      </p:sp>
      <p:sp>
        <p:nvSpPr>
          <p:cNvPr id="186" name="矩形 185">
            <a:extLst>
              <a:ext uri="{FF2B5EF4-FFF2-40B4-BE49-F238E27FC236}">
                <a16:creationId xmlns:a16="http://schemas.microsoft.com/office/drawing/2014/main" id="{5D54D97C-9793-41AC-A133-719DE2BA106E}"/>
              </a:ext>
            </a:extLst>
          </p:cNvPr>
          <p:cNvSpPr/>
          <p:nvPr/>
        </p:nvSpPr>
        <p:spPr>
          <a:xfrm>
            <a:off x="125770" y="787552"/>
            <a:ext cx="5889172" cy="400110"/>
          </a:xfrm>
          <a:prstGeom prst="rect">
            <a:avLst/>
          </a:prstGeom>
          <a:solidFill>
            <a:schemeClr val="accent5">
              <a:lumMod val="20000"/>
              <a:lumOff val="80000"/>
            </a:schemeClr>
          </a:solidFill>
        </p:spPr>
        <p:txBody>
          <a:bodyPr wrap="square">
            <a:spAutoFit/>
          </a:bodyPr>
          <a:lstStyle/>
          <a:p>
            <a:r>
              <a:rPr lang="en-US" altLang="zh-CN" sz="2000" b="1" dirty="0">
                <a:latin typeface="Times New Roman" panose="02020603050405020304" pitchFamily="18" charset="0"/>
                <a:cs typeface="Times New Roman" panose="02020603050405020304" pitchFamily="18" charset="0"/>
              </a:rPr>
              <a:t>Schematic diagram of the laser ultrasonic system</a:t>
            </a:r>
            <a:endParaRPr lang="zh-CN" altLang="en-US" sz="2000" b="1" dirty="0">
              <a:latin typeface="Times New Roman" panose="02020603050405020304" pitchFamily="18" charset="0"/>
              <a:cs typeface="Times New Roman" panose="02020603050405020304" pitchFamily="18" charset="0"/>
            </a:endParaRPr>
          </a:p>
        </p:txBody>
      </p:sp>
      <p:sp>
        <p:nvSpPr>
          <p:cNvPr id="107" name="矩形 106">
            <a:extLst>
              <a:ext uri="{FF2B5EF4-FFF2-40B4-BE49-F238E27FC236}">
                <a16:creationId xmlns:a16="http://schemas.microsoft.com/office/drawing/2014/main" id="{5B299356-9221-4B2E-B62E-83ED98B54FEB}"/>
              </a:ext>
            </a:extLst>
          </p:cNvPr>
          <p:cNvSpPr/>
          <p:nvPr/>
        </p:nvSpPr>
        <p:spPr>
          <a:xfrm>
            <a:off x="6176950" y="789335"/>
            <a:ext cx="5825951" cy="400110"/>
          </a:xfrm>
          <a:prstGeom prst="rect">
            <a:avLst/>
          </a:prstGeom>
          <a:solidFill>
            <a:schemeClr val="accent2">
              <a:lumMod val="20000"/>
              <a:lumOff val="80000"/>
            </a:schemeClr>
          </a:solidFill>
        </p:spPr>
        <p:txBody>
          <a:bodyPr wrap="square">
            <a:spAutoFit/>
          </a:bodyPr>
          <a:lstStyle/>
          <a:p>
            <a:pPr algn="ctr"/>
            <a:r>
              <a:rPr lang="en-US" altLang="zh-CN" sz="2000" b="1" dirty="0">
                <a:latin typeface="Times New Roman" panose="02020603050405020304" pitchFamily="18" charset="0"/>
                <a:cs typeface="Times New Roman" panose="02020603050405020304" pitchFamily="18" charset="0"/>
              </a:rPr>
              <a:t>Control Unit - Damage localization</a:t>
            </a:r>
            <a:endParaRPr lang="zh-CN" altLang="en-US" sz="2000" b="1" dirty="0">
              <a:latin typeface="Times New Roman" panose="02020603050405020304" pitchFamily="18" charset="0"/>
              <a:cs typeface="Times New Roman" panose="02020603050405020304" pitchFamily="18" charset="0"/>
            </a:endParaRPr>
          </a:p>
        </p:txBody>
      </p:sp>
      <p:sp>
        <p:nvSpPr>
          <p:cNvPr id="187" name="矩形 186">
            <a:extLst>
              <a:ext uri="{FF2B5EF4-FFF2-40B4-BE49-F238E27FC236}">
                <a16:creationId xmlns:a16="http://schemas.microsoft.com/office/drawing/2014/main" id="{180321DF-DC18-478F-B175-79A2A2B58375}"/>
              </a:ext>
            </a:extLst>
          </p:cNvPr>
          <p:cNvSpPr/>
          <p:nvPr/>
        </p:nvSpPr>
        <p:spPr>
          <a:xfrm>
            <a:off x="6176950" y="767309"/>
            <a:ext cx="5825951" cy="5691238"/>
          </a:xfrm>
          <a:prstGeom prst="rect">
            <a:avLst/>
          </a:prstGeom>
          <a:noFill/>
          <a:ln w="317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5" name="组合 24">
            <a:extLst>
              <a:ext uri="{FF2B5EF4-FFF2-40B4-BE49-F238E27FC236}">
                <a16:creationId xmlns:a16="http://schemas.microsoft.com/office/drawing/2014/main" id="{22EDDD6B-42BB-4597-866E-B3816A27A477}"/>
              </a:ext>
            </a:extLst>
          </p:cNvPr>
          <p:cNvGrpSpPr/>
          <p:nvPr/>
        </p:nvGrpSpPr>
        <p:grpSpPr>
          <a:xfrm>
            <a:off x="6515485" y="2058575"/>
            <a:ext cx="3161362" cy="2673944"/>
            <a:chOff x="6325513" y="1322383"/>
            <a:chExt cx="3161362" cy="2673944"/>
          </a:xfrm>
        </p:grpSpPr>
        <p:sp>
          <p:nvSpPr>
            <p:cNvPr id="8" name="椭圆 7">
              <a:extLst>
                <a:ext uri="{FF2B5EF4-FFF2-40B4-BE49-F238E27FC236}">
                  <a16:creationId xmlns:a16="http://schemas.microsoft.com/office/drawing/2014/main" id="{2CE41934-8D94-4BB6-B7B5-E61D0A04F559}"/>
                </a:ext>
              </a:extLst>
            </p:cNvPr>
            <p:cNvSpPr/>
            <p:nvPr/>
          </p:nvSpPr>
          <p:spPr>
            <a:xfrm>
              <a:off x="6714664" y="1322383"/>
              <a:ext cx="1196847" cy="2673944"/>
            </a:xfrm>
            <a:prstGeom prst="ellipse">
              <a:avLst/>
            </a:pr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1624B74F-EC97-4933-9AD3-6CA296B56933}"/>
                </a:ext>
              </a:extLst>
            </p:cNvPr>
            <p:cNvSpPr/>
            <p:nvPr/>
          </p:nvSpPr>
          <p:spPr>
            <a:xfrm rot="2889409">
              <a:off x="7189461" y="1356882"/>
              <a:ext cx="1433466" cy="3161362"/>
            </a:xfrm>
            <a:prstGeom prst="ellipse">
              <a:avLst/>
            </a:prstGeom>
            <a:noFill/>
            <a:ln w="1905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A0AFBDBF-245D-4129-9083-8DA5C9036D09}"/>
                </a:ext>
              </a:extLst>
            </p:cNvPr>
            <p:cNvSpPr/>
            <p:nvPr/>
          </p:nvSpPr>
          <p:spPr>
            <a:xfrm>
              <a:off x="7192899" y="1931014"/>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C04A138E-98A5-4F6E-B146-BBA931923F75}"/>
                </a:ext>
              </a:extLst>
            </p:cNvPr>
            <p:cNvSpPr/>
            <p:nvPr/>
          </p:nvSpPr>
          <p:spPr>
            <a:xfrm>
              <a:off x="7192899" y="3356831"/>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C62DFF6B-291D-45EB-9BA3-09AFEA771615}"/>
                </a:ext>
              </a:extLst>
            </p:cNvPr>
            <p:cNvSpPr/>
            <p:nvPr/>
          </p:nvSpPr>
          <p:spPr>
            <a:xfrm>
              <a:off x="8467749" y="2200783"/>
              <a:ext cx="216000" cy="21600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a:extLst>
                <a:ext uri="{FF2B5EF4-FFF2-40B4-BE49-F238E27FC236}">
                  <a16:creationId xmlns:a16="http://schemas.microsoft.com/office/drawing/2014/main" id="{46A485C4-3CDE-4F7C-B2F9-820CB17B6D9C}"/>
                </a:ext>
              </a:extLst>
            </p:cNvPr>
            <p:cNvSpPr/>
            <p:nvPr/>
          </p:nvSpPr>
          <p:spPr>
            <a:xfrm>
              <a:off x="7675836" y="1904129"/>
              <a:ext cx="342529" cy="269769"/>
            </a:xfrm>
            <a:prstGeom prst="triangle">
              <a:avLst/>
            </a:prstGeom>
            <a:solidFill>
              <a:schemeClr val="tx1">
                <a:lumMod val="65000"/>
                <a:lumOff val="3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a:extLst>
                <a:ext uri="{FF2B5EF4-FFF2-40B4-BE49-F238E27FC236}">
                  <a16:creationId xmlns:a16="http://schemas.microsoft.com/office/drawing/2014/main" id="{C2752298-F29B-4102-8AD6-F96A029EC61B}"/>
                </a:ext>
              </a:extLst>
            </p:cNvPr>
            <p:cNvCxnSpPr>
              <a:stCxn id="75" idx="7"/>
              <a:endCxn id="11" idx="3"/>
            </p:cNvCxnSpPr>
            <p:nvPr/>
          </p:nvCxnSpPr>
          <p:spPr>
            <a:xfrm flipV="1">
              <a:off x="7377267" y="2173898"/>
              <a:ext cx="469834" cy="1214565"/>
            </a:xfrm>
            <a:prstGeom prst="straightConnector1">
              <a:avLst/>
            </a:prstGeom>
            <a:ln w="12700">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FA37F245-C4FC-47A4-99E6-F1099A342EC9}"/>
                </a:ext>
              </a:extLst>
            </p:cNvPr>
            <p:cNvCxnSpPr>
              <a:stCxn id="11" idx="1"/>
              <a:endCxn id="10" idx="6"/>
            </p:cNvCxnSpPr>
            <p:nvPr/>
          </p:nvCxnSpPr>
          <p:spPr>
            <a:xfrm flipH="1">
              <a:off x="7408899" y="2039014"/>
              <a:ext cx="352569" cy="0"/>
            </a:xfrm>
            <a:prstGeom prst="straightConnector1">
              <a:avLst/>
            </a:prstGeom>
            <a:ln w="12700">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52CE5CD3-5A37-451A-AD8E-56C5C4C5A151}"/>
                </a:ext>
              </a:extLst>
            </p:cNvPr>
            <p:cNvCxnSpPr>
              <a:stCxn id="11" idx="4"/>
              <a:endCxn id="76" idx="2"/>
            </p:cNvCxnSpPr>
            <p:nvPr/>
          </p:nvCxnSpPr>
          <p:spPr>
            <a:xfrm>
              <a:off x="8018365" y="2173898"/>
              <a:ext cx="449384" cy="134885"/>
            </a:xfrm>
            <a:prstGeom prst="straightConnector1">
              <a:avLst/>
            </a:prstGeom>
            <a:ln w="12700">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30F61112-6B92-4AE6-AB9E-5A25A15DE690}"/>
                </a:ext>
              </a:extLst>
            </p:cNvPr>
            <p:cNvSpPr txBox="1"/>
            <p:nvPr/>
          </p:nvSpPr>
          <p:spPr>
            <a:xfrm>
              <a:off x="6829050" y="1592150"/>
              <a:ext cx="96807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Sensing</a:t>
              </a:r>
              <a:endParaRPr lang="zh-CN" altLang="en-US" dirty="0">
                <a:latin typeface="Times New Roman" panose="02020603050405020304" pitchFamily="18" charset="0"/>
                <a:cs typeface="Times New Roman" panose="02020603050405020304" pitchFamily="18" charset="0"/>
              </a:endParaRPr>
            </a:p>
          </p:txBody>
        </p:sp>
        <p:sp>
          <p:nvSpPr>
            <p:cNvPr id="86" name="文本框 85">
              <a:extLst>
                <a:ext uri="{FF2B5EF4-FFF2-40B4-BE49-F238E27FC236}">
                  <a16:creationId xmlns:a16="http://schemas.microsoft.com/office/drawing/2014/main" id="{FDCB7350-5956-42C8-A4BC-35346BC309CF}"/>
                </a:ext>
              </a:extLst>
            </p:cNvPr>
            <p:cNvSpPr txBox="1"/>
            <p:nvPr/>
          </p:nvSpPr>
          <p:spPr>
            <a:xfrm>
              <a:off x="8245827" y="1879287"/>
              <a:ext cx="968074"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Sensing</a:t>
              </a:r>
              <a:endParaRPr lang="zh-CN" altLang="en-US" dirty="0">
                <a:latin typeface="Times New Roman" panose="02020603050405020304" pitchFamily="18" charset="0"/>
                <a:cs typeface="Times New Roman" panose="02020603050405020304" pitchFamily="18" charset="0"/>
              </a:endParaRPr>
            </a:p>
          </p:txBody>
        </p:sp>
        <p:sp>
          <p:nvSpPr>
            <p:cNvPr id="87" name="文本框 86">
              <a:extLst>
                <a:ext uri="{FF2B5EF4-FFF2-40B4-BE49-F238E27FC236}">
                  <a16:creationId xmlns:a16="http://schemas.microsoft.com/office/drawing/2014/main" id="{8C570B54-22B1-4C77-B132-DD8090C0AAA2}"/>
                </a:ext>
              </a:extLst>
            </p:cNvPr>
            <p:cNvSpPr txBox="1"/>
            <p:nvPr/>
          </p:nvSpPr>
          <p:spPr>
            <a:xfrm>
              <a:off x="6748051" y="3516648"/>
              <a:ext cx="1123433"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Excitation</a:t>
              </a:r>
              <a:endParaRPr lang="zh-CN" altLang="en-US" dirty="0">
                <a:latin typeface="Times New Roman" panose="02020603050405020304" pitchFamily="18" charset="0"/>
                <a:cs typeface="Times New Roman" panose="02020603050405020304" pitchFamily="18" charset="0"/>
              </a:endParaRPr>
            </a:p>
          </p:txBody>
        </p:sp>
      </p:grpSp>
      <p:pic>
        <p:nvPicPr>
          <p:cNvPr id="20" name="图片 19">
            <a:extLst>
              <a:ext uri="{FF2B5EF4-FFF2-40B4-BE49-F238E27FC236}">
                <a16:creationId xmlns:a16="http://schemas.microsoft.com/office/drawing/2014/main" id="{F59B2CD4-18BD-418C-8419-AB049FDB66D3}"/>
              </a:ext>
            </a:extLst>
          </p:cNvPr>
          <p:cNvPicPr>
            <a:picLocks noChangeAspect="1"/>
          </p:cNvPicPr>
          <p:nvPr/>
        </p:nvPicPr>
        <p:blipFill rotWithShape="1">
          <a:blip r:embed="rId5"/>
          <a:srcRect t="3650"/>
          <a:stretch/>
        </p:blipFill>
        <p:spPr>
          <a:xfrm>
            <a:off x="9695238" y="3572114"/>
            <a:ext cx="1967667" cy="1478986"/>
          </a:xfrm>
          <a:prstGeom prst="rect">
            <a:avLst/>
          </a:prstGeom>
        </p:spPr>
      </p:pic>
      <p:pic>
        <p:nvPicPr>
          <p:cNvPr id="22" name="图片 21">
            <a:extLst>
              <a:ext uri="{FF2B5EF4-FFF2-40B4-BE49-F238E27FC236}">
                <a16:creationId xmlns:a16="http://schemas.microsoft.com/office/drawing/2014/main" id="{70D46835-A897-4767-BA85-6860E8339895}"/>
              </a:ext>
            </a:extLst>
          </p:cNvPr>
          <p:cNvPicPr>
            <a:picLocks noChangeAspect="1"/>
          </p:cNvPicPr>
          <p:nvPr/>
        </p:nvPicPr>
        <p:blipFill>
          <a:blip r:embed="rId6"/>
          <a:stretch>
            <a:fillRect/>
          </a:stretch>
        </p:blipFill>
        <p:spPr>
          <a:xfrm>
            <a:off x="9674919" y="1910301"/>
            <a:ext cx="1885858" cy="1429282"/>
          </a:xfrm>
          <a:prstGeom prst="rect">
            <a:avLst/>
          </a:prstGeom>
        </p:spPr>
      </p:pic>
      <p:sp>
        <p:nvSpPr>
          <p:cNvPr id="23" name="文本框 22">
            <a:extLst>
              <a:ext uri="{FF2B5EF4-FFF2-40B4-BE49-F238E27FC236}">
                <a16:creationId xmlns:a16="http://schemas.microsoft.com/office/drawing/2014/main" id="{A1387B2F-D123-4031-BC38-900B75E1CC5B}"/>
              </a:ext>
            </a:extLst>
          </p:cNvPr>
          <p:cNvSpPr txBox="1"/>
          <p:nvPr/>
        </p:nvSpPr>
        <p:spPr>
          <a:xfrm>
            <a:off x="9695238" y="3266072"/>
            <a:ext cx="2145293"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Single actuator-sensor path</a:t>
            </a:r>
            <a:endParaRPr lang="zh-CN" altLang="en-US" sz="1400" dirty="0">
              <a:latin typeface="Times New Roman" panose="02020603050405020304" pitchFamily="18" charset="0"/>
              <a:cs typeface="Times New Roman" panose="02020603050405020304" pitchFamily="18" charset="0"/>
            </a:endParaRPr>
          </a:p>
        </p:txBody>
      </p:sp>
      <p:sp>
        <p:nvSpPr>
          <p:cNvPr id="92" name="文本框 91">
            <a:extLst>
              <a:ext uri="{FF2B5EF4-FFF2-40B4-BE49-F238E27FC236}">
                <a16:creationId xmlns:a16="http://schemas.microsoft.com/office/drawing/2014/main" id="{F64AEE90-9E3C-4CDF-A75C-8FD90CF953BC}"/>
              </a:ext>
            </a:extLst>
          </p:cNvPr>
          <p:cNvSpPr txBox="1"/>
          <p:nvPr/>
        </p:nvSpPr>
        <p:spPr>
          <a:xfrm>
            <a:off x="9661038" y="4981388"/>
            <a:ext cx="2145293"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All actuator-sensor paths</a:t>
            </a:r>
            <a:endParaRPr lang="zh-CN" altLang="en-US" sz="1400" dirty="0">
              <a:latin typeface="Times New Roman" panose="02020603050405020304" pitchFamily="18" charset="0"/>
              <a:cs typeface="Times New Roman" panose="02020603050405020304" pitchFamily="18" charset="0"/>
            </a:endParaRPr>
          </a:p>
        </p:txBody>
      </p:sp>
      <p:sp>
        <p:nvSpPr>
          <p:cNvPr id="24" name="矩形 23">
            <a:extLst>
              <a:ext uri="{FF2B5EF4-FFF2-40B4-BE49-F238E27FC236}">
                <a16:creationId xmlns:a16="http://schemas.microsoft.com/office/drawing/2014/main" id="{043556EE-2523-48B3-A2C1-9D062A59788D}"/>
              </a:ext>
            </a:extLst>
          </p:cNvPr>
          <p:cNvSpPr/>
          <p:nvPr/>
        </p:nvSpPr>
        <p:spPr>
          <a:xfrm>
            <a:off x="9732810" y="5281949"/>
            <a:ext cx="1864613"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 Diagnostic image</a:t>
            </a:r>
            <a:endParaRPr lang="zh-CN" altLang="en-US" dirty="0">
              <a:latin typeface="Times New Roman" panose="02020603050405020304" pitchFamily="18" charset="0"/>
              <a:cs typeface="Times New Roman" panose="02020603050405020304" pitchFamily="18" charset="0"/>
            </a:endParaRPr>
          </a:p>
        </p:txBody>
      </p:sp>
      <p:sp>
        <p:nvSpPr>
          <p:cNvPr id="26" name="矩形 25">
            <a:extLst>
              <a:ext uri="{FF2B5EF4-FFF2-40B4-BE49-F238E27FC236}">
                <a16:creationId xmlns:a16="http://schemas.microsoft.com/office/drawing/2014/main" id="{10150984-CDC8-4A56-8063-47FCB19952C5}"/>
              </a:ext>
            </a:extLst>
          </p:cNvPr>
          <p:cNvSpPr/>
          <p:nvPr/>
        </p:nvSpPr>
        <p:spPr>
          <a:xfrm>
            <a:off x="6979527" y="5281949"/>
            <a:ext cx="2018501" cy="369332"/>
          </a:xfrm>
          <a:prstGeom prst="rect">
            <a:avLst/>
          </a:prstGeom>
        </p:spPr>
        <p:txBody>
          <a:bodyPr wrap="none">
            <a:spAutoFit/>
          </a:bodyPr>
          <a:lstStyle/>
          <a:p>
            <a:r>
              <a:rPr lang="en-US" altLang="zh-CN" dirty="0">
                <a:latin typeface="Times New Roman" panose="02020603050405020304" pitchFamily="18" charset="0"/>
                <a:cs typeface="Times New Roman" panose="02020603050405020304" pitchFamily="18" charset="0"/>
              </a:rPr>
              <a:t>Schematic diagram</a:t>
            </a:r>
            <a:endParaRPr lang="zh-CN" altLang="en-US" dirty="0">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D65B8321-38D9-45B4-91EF-AE15B44762BE}"/>
              </a:ext>
            </a:extLst>
          </p:cNvPr>
          <p:cNvSpPr/>
          <p:nvPr/>
        </p:nvSpPr>
        <p:spPr>
          <a:xfrm>
            <a:off x="7524234" y="1335611"/>
            <a:ext cx="3454478" cy="369332"/>
          </a:xfrm>
          <a:prstGeom prst="rect">
            <a:avLst/>
          </a:prstGeom>
          <a:solidFill>
            <a:schemeClr val="accent6">
              <a:lumMod val="40000"/>
              <a:lumOff val="60000"/>
            </a:schemeClr>
          </a:solidFill>
          <a:ln w="19050">
            <a:solidFill>
              <a:schemeClr val="accent6">
                <a:lumMod val="50000"/>
              </a:schemeClr>
            </a:solidFill>
            <a:prstDash val="dash"/>
          </a:ln>
        </p:spPr>
        <p:txBody>
          <a:bodyPr wrap="square" rtlCol="0">
            <a:spAutoFit/>
          </a:bodyPr>
          <a:lstStyle/>
          <a:p>
            <a:r>
              <a:rPr lang="en-US" altLang="zh-CN" dirty="0">
                <a:latin typeface="Times New Roman" panose="02020603050405020304" pitchFamily="18" charset="0"/>
                <a:cs typeface="Times New Roman" panose="02020603050405020304" pitchFamily="18" charset="0"/>
              </a:rPr>
              <a:t>Probability-based damage imaging </a:t>
            </a:r>
          </a:p>
        </p:txBody>
      </p:sp>
      <p:sp>
        <p:nvSpPr>
          <p:cNvPr id="98" name="文本框 97">
            <a:extLst>
              <a:ext uri="{FF2B5EF4-FFF2-40B4-BE49-F238E27FC236}">
                <a16:creationId xmlns:a16="http://schemas.microsoft.com/office/drawing/2014/main" id="{2224BA6E-8678-43A4-8057-5B6E6ADEEEB8}"/>
              </a:ext>
            </a:extLst>
          </p:cNvPr>
          <p:cNvSpPr txBox="1"/>
          <p:nvPr/>
        </p:nvSpPr>
        <p:spPr>
          <a:xfrm>
            <a:off x="6790887" y="5920427"/>
            <a:ext cx="4864190" cy="369332"/>
          </a:xfrm>
          <a:prstGeom prst="rect">
            <a:avLst/>
          </a:prstGeom>
          <a:solidFill>
            <a:schemeClr val="accent4">
              <a:lumMod val="20000"/>
              <a:lumOff val="80000"/>
            </a:schemeClr>
          </a:solidFill>
          <a:ln w="22225">
            <a:solidFill>
              <a:schemeClr val="accent4">
                <a:lumMod val="50000"/>
              </a:schemeClr>
            </a:solidFill>
            <a:prstDash val="sysDash"/>
          </a:ln>
        </p:spPr>
        <p:txBody>
          <a:bodyPr wrap="square" rtlCol="0">
            <a:spAutoFit/>
          </a:bodyPr>
          <a:lstStyle>
            <a:defPPr>
              <a:defRPr lang="zh-CN"/>
            </a:defPPr>
            <a:lvl1pPr>
              <a:defRPr>
                <a:latin typeface="Times New Roman" panose="02020603050405020304" pitchFamily="18" charset="0"/>
                <a:cs typeface="Times New Roman" panose="02020603050405020304" pitchFamily="18" charset="0"/>
              </a:defRPr>
            </a:lvl1pPr>
          </a:lstStyle>
          <a:p>
            <a:pPr marL="285750" indent="-285750">
              <a:buFont typeface="Wingdings" panose="05000000000000000000" pitchFamily="2" charset="2"/>
              <a:buChar char="l"/>
            </a:pPr>
            <a:r>
              <a:rPr lang="en-US" altLang="zh-CN" dirty="0"/>
              <a:t> Poor accuracy of off-path damage localization.</a:t>
            </a:r>
            <a:endParaRPr lang="zh-CN" altLang="en-US" dirty="0"/>
          </a:p>
        </p:txBody>
      </p:sp>
      <p:sp>
        <p:nvSpPr>
          <p:cNvPr id="89" name="矩形 88">
            <a:extLst>
              <a:ext uri="{FF2B5EF4-FFF2-40B4-BE49-F238E27FC236}">
                <a16:creationId xmlns:a16="http://schemas.microsoft.com/office/drawing/2014/main" id="{961EEEA6-D8F6-47D7-B8DD-BDBE524A7EDE}"/>
              </a:ext>
            </a:extLst>
          </p:cNvPr>
          <p:cNvSpPr/>
          <p:nvPr/>
        </p:nvSpPr>
        <p:spPr>
          <a:xfrm>
            <a:off x="0" y="6424601"/>
            <a:ext cx="12256778" cy="430887"/>
          </a:xfrm>
          <a:prstGeom prst="rect">
            <a:avLst/>
          </a:prstGeom>
        </p:spPr>
        <p:txBody>
          <a:bodyPr wrap="square">
            <a:spAutoFit/>
          </a:bodyPr>
          <a:lstStyle/>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Elliptical ring distribution probability-based damage imaging method for complex aircraft structures[J]. </a:t>
            </a:r>
            <a:r>
              <a:rPr lang="en-US" altLang="zh-CN" sz="1100" i="1" dirty="0">
                <a:latin typeface="Times New Roman" panose="02020603050405020304" pitchFamily="18" charset="0"/>
                <a:cs typeface="Times New Roman" panose="02020603050405020304" pitchFamily="18" charset="0"/>
              </a:rPr>
              <a:t>Journal of </a:t>
            </a:r>
            <a:r>
              <a:rPr lang="en-US" altLang="zh-CN" sz="1100" i="1" dirty="0" err="1">
                <a:latin typeface="Times New Roman" panose="02020603050405020304" pitchFamily="18" charset="0"/>
                <a:cs typeface="Times New Roman" panose="02020603050405020304" pitchFamily="18" charset="0"/>
              </a:rPr>
              <a:t>Vibroengineering</a:t>
            </a:r>
            <a:r>
              <a:rPr lang="en-US" altLang="zh-CN" sz="1100" dirty="0">
                <a:latin typeface="Times New Roman" panose="02020603050405020304" pitchFamily="18" charset="0"/>
                <a:cs typeface="Times New Roman" panose="02020603050405020304" pitchFamily="18" charset="0"/>
              </a:rPr>
              <a:t>, 2017, Vol.19(7) : 4936-4952</a:t>
            </a:r>
          </a:p>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Research Progress in Damage Diagnostic Imaging of Aerospace Structures Based on Ultrasonic Guided Waves[J]. </a:t>
            </a:r>
            <a:r>
              <a:rPr lang="en-US" altLang="zh-CN" sz="1100" i="1" dirty="0">
                <a:latin typeface="Times New Roman" panose="02020603050405020304" pitchFamily="18" charset="0"/>
                <a:cs typeface="Times New Roman" panose="02020603050405020304" pitchFamily="18" charset="0"/>
              </a:rPr>
              <a:t>Aeronautical Manufacturing Technology, </a:t>
            </a:r>
            <a:r>
              <a:rPr lang="en-US" altLang="zh-CN" sz="1100" dirty="0">
                <a:latin typeface="Times New Roman" panose="02020603050405020304" pitchFamily="18" charset="0"/>
                <a:cs typeface="Times New Roman" panose="02020603050405020304" pitchFamily="18" charset="0"/>
              </a:rPr>
              <a:t>2020, vol. 63 (18) : 24-43.</a:t>
            </a:r>
          </a:p>
        </p:txBody>
      </p:sp>
      <p:grpSp>
        <p:nvGrpSpPr>
          <p:cNvPr id="96" name="组合 95">
            <a:extLst>
              <a:ext uri="{FF2B5EF4-FFF2-40B4-BE49-F238E27FC236}">
                <a16:creationId xmlns:a16="http://schemas.microsoft.com/office/drawing/2014/main" id="{EED7E9D8-EC66-420D-9493-520378129D82}"/>
              </a:ext>
            </a:extLst>
          </p:cNvPr>
          <p:cNvGrpSpPr/>
          <p:nvPr/>
        </p:nvGrpSpPr>
        <p:grpSpPr>
          <a:xfrm>
            <a:off x="0" y="0"/>
            <a:ext cx="12192000" cy="638825"/>
            <a:chOff x="0" y="0"/>
            <a:chExt cx="12192000" cy="638825"/>
          </a:xfrm>
        </p:grpSpPr>
        <p:sp>
          <p:nvSpPr>
            <p:cNvPr id="97" name="矩形 58">
              <a:extLst>
                <a:ext uri="{FF2B5EF4-FFF2-40B4-BE49-F238E27FC236}">
                  <a16:creationId xmlns:a16="http://schemas.microsoft.com/office/drawing/2014/main" id="{D02C8FD3-88DA-4EFA-948A-2BC237A69447}"/>
                </a:ext>
              </a:extLst>
            </p:cNvPr>
            <p:cNvSpPr/>
            <p:nvPr/>
          </p:nvSpPr>
          <p:spPr>
            <a:xfrm>
              <a:off x="0" y="0"/>
              <a:ext cx="12192000" cy="638825"/>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defTabSz="457200">
                <a:defRPr/>
              </a:pP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2.6</a:t>
              </a:r>
              <a:r>
                <a:rPr kumimoji="0" lang="en-US" altLang="zh-CN" sz="40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a:t>
              </a: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Literature Review - </a:t>
              </a:r>
              <a:r>
                <a:rPr lang="en-US" altLang="zh-CN" sz="2000" b="1" dirty="0">
                  <a:solidFill>
                    <a:prstClr val="white"/>
                  </a:solidFill>
                  <a:latin typeface="Arial" panose="020B0604020202020204" pitchFamily="34" charset="0"/>
                  <a:ea typeface="宋体" panose="02010600030101010101" pitchFamily="2" charset="-122"/>
                  <a:cs typeface="Arial" panose="020B0604020202020204" pitchFamily="34" charset="0"/>
                </a:rPr>
                <a:t>Laser Ultrasonic Method</a:t>
              </a:r>
            </a:p>
          </p:txBody>
        </p:sp>
        <p:pic>
          <p:nvPicPr>
            <p:cNvPr id="99" name="图片 98">
              <a:extLst>
                <a:ext uri="{FF2B5EF4-FFF2-40B4-BE49-F238E27FC236}">
                  <a16:creationId xmlns:a16="http://schemas.microsoft.com/office/drawing/2014/main" id="{224D0AD0-B98B-4895-9051-CBBD7D41A1C9}"/>
                </a:ext>
              </a:extLst>
            </p:cNvPr>
            <p:cNvPicPr>
              <a:picLocks noChangeAspect="1"/>
            </p:cNvPicPr>
            <p:nvPr/>
          </p:nvPicPr>
          <p:blipFill rotWithShape="1">
            <a:blip r:embed="rId7">
              <a:extLst>
                <a:ext uri="{28A0092B-C50C-407E-A947-70E740481C1C}">
                  <a14:useLocalDpi xmlns:a14="http://schemas.microsoft.com/office/drawing/2010/main" val="0"/>
                </a:ext>
              </a:extLst>
            </a:blip>
            <a:srcRect t="9911" b="8712"/>
            <a:stretch/>
          </p:blipFill>
          <p:spPr>
            <a:xfrm>
              <a:off x="11404796" y="5690"/>
              <a:ext cx="778037" cy="633135"/>
            </a:xfrm>
            <a:prstGeom prst="rect">
              <a:avLst/>
            </a:prstGeom>
          </p:spPr>
        </p:pic>
      </p:grpSp>
      <p:sp>
        <p:nvSpPr>
          <p:cNvPr id="100" name="灯片编号占位符 3">
            <a:extLst>
              <a:ext uri="{FF2B5EF4-FFF2-40B4-BE49-F238E27FC236}">
                <a16:creationId xmlns:a16="http://schemas.microsoft.com/office/drawing/2014/main" id="{73AFBA78-CFE9-486C-8DED-94C3C244C505}"/>
              </a:ext>
            </a:extLst>
          </p:cNvPr>
          <p:cNvSpPr>
            <a:spLocks noGrp="1"/>
          </p:cNvSpPr>
          <p:nvPr>
            <p:ph type="sldNum" sz="quarter" idx="12"/>
          </p:nvPr>
        </p:nvSpPr>
        <p:spPr>
          <a:xfrm>
            <a:off x="9316278" y="6426615"/>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10DF9B2F-2DE2-483B-95D9-81E7E9385051}" type="slidenum">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Tree>
    <p:extLst>
      <p:ext uri="{BB962C8B-B14F-4D97-AF65-F5344CB8AC3E}">
        <p14:creationId xmlns:p14="http://schemas.microsoft.com/office/powerpoint/2010/main" val="3506882253"/>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hidden="1">
            <a:extLst>
              <a:ext uri="{FF2B5EF4-FFF2-40B4-BE49-F238E27FC236}">
                <a16:creationId xmlns:a16="http://schemas.microsoft.com/office/drawing/2014/main" id="{093B7507-D708-4B09-B15A-9F9E296B0020}"/>
              </a:ext>
            </a:extLst>
          </p:cNvPr>
          <p:cNvSpPr/>
          <p:nvPr/>
        </p:nvSpPr>
        <p:spPr>
          <a:xfrm>
            <a:off x="6315468" y="1874180"/>
            <a:ext cx="3342351" cy="307274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6" name="组合 95">
            <a:extLst>
              <a:ext uri="{FF2B5EF4-FFF2-40B4-BE49-F238E27FC236}">
                <a16:creationId xmlns:a16="http://schemas.microsoft.com/office/drawing/2014/main" id="{EED7E9D8-EC66-420D-9493-520378129D82}"/>
              </a:ext>
            </a:extLst>
          </p:cNvPr>
          <p:cNvGrpSpPr/>
          <p:nvPr/>
        </p:nvGrpSpPr>
        <p:grpSpPr>
          <a:xfrm>
            <a:off x="0" y="0"/>
            <a:ext cx="12192000" cy="638825"/>
            <a:chOff x="0" y="0"/>
            <a:chExt cx="12192000" cy="638825"/>
          </a:xfrm>
        </p:grpSpPr>
        <p:sp>
          <p:nvSpPr>
            <p:cNvPr id="97" name="矩形 58">
              <a:extLst>
                <a:ext uri="{FF2B5EF4-FFF2-40B4-BE49-F238E27FC236}">
                  <a16:creationId xmlns:a16="http://schemas.microsoft.com/office/drawing/2014/main" id="{D02C8FD3-88DA-4EFA-948A-2BC237A69447}"/>
                </a:ext>
              </a:extLst>
            </p:cNvPr>
            <p:cNvSpPr/>
            <p:nvPr/>
          </p:nvSpPr>
          <p:spPr>
            <a:xfrm>
              <a:off x="0" y="0"/>
              <a:ext cx="12192000" cy="638825"/>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defTabSz="457200">
                <a:defRPr/>
              </a:pP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2.6</a:t>
              </a:r>
              <a:r>
                <a:rPr kumimoji="0" lang="en-US" altLang="zh-CN" sz="40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a:t>
              </a: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Literature Review - </a:t>
              </a:r>
              <a:r>
                <a:rPr lang="en-US" altLang="zh-CN" sz="2000" b="1" dirty="0">
                  <a:solidFill>
                    <a:prstClr val="white"/>
                  </a:solidFill>
                  <a:latin typeface="Arial" panose="020B0604020202020204" pitchFamily="34" charset="0"/>
                  <a:ea typeface="宋体" panose="02010600030101010101" pitchFamily="2" charset="-122"/>
                  <a:cs typeface="Arial" panose="020B0604020202020204" pitchFamily="34" charset="0"/>
                </a:rPr>
                <a:t>Research Difficulties</a:t>
              </a:r>
            </a:p>
          </p:txBody>
        </p:sp>
        <p:pic>
          <p:nvPicPr>
            <p:cNvPr id="99" name="图片 98">
              <a:extLst>
                <a:ext uri="{FF2B5EF4-FFF2-40B4-BE49-F238E27FC236}">
                  <a16:creationId xmlns:a16="http://schemas.microsoft.com/office/drawing/2014/main" id="{224D0AD0-B98B-4895-9051-CBBD7D41A1C9}"/>
                </a:ext>
              </a:extLst>
            </p:cNvPr>
            <p:cNvPicPr>
              <a:picLocks noChangeAspect="1"/>
            </p:cNvPicPr>
            <p:nvPr/>
          </p:nvPicPr>
          <p:blipFill rotWithShape="1">
            <a:blip r:embed="rId3">
              <a:extLst>
                <a:ext uri="{28A0092B-C50C-407E-A947-70E740481C1C}">
                  <a14:useLocalDpi xmlns:a14="http://schemas.microsoft.com/office/drawing/2010/main" val="0"/>
                </a:ext>
              </a:extLst>
            </a:blip>
            <a:srcRect t="9911" b="8712"/>
            <a:stretch/>
          </p:blipFill>
          <p:spPr>
            <a:xfrm>
              <a:off x="11404796" y="5690"/>
              <a:ext cx="778037" cy="633135"/>
            </a:xfrm>
            <a:prstGeom prst="rect">
              <a:avLst/>
            </a:prstGeom>
          </p:spPr>
        </p:pic>
      </p:grpSp>
      <p:sp>
        <p:nvSpPr>
          <p:cNvPr id="100" name="灯片编号占位符 3">
            <a:extLst>
              <a:ext uri="{FF2B5EF4-FFF2-40B4-BE49-F238E27FC236}">
                <a16:creationId xmlns:a16="http://schemas.microsoft.com/office/drawing/2014/main" id="{73AFBA78-CFE9-486C-8DED-94C3C244C505}"/>
              </a:ext>
            </a:extLst>
          </p:cNvPr>
          <p:cNvSpPr>
            <a:spLocks noGrp="1"/>
          </p:cNvSpPr>
          <p:nvPr>
            <p:ph type="sldNum" sz="quarter" idx="12"/>
          </p:nvPr>
        </p:nvSpPr>
        <p:spPr>
          <a:xfrm>
            <a:off x="9316278" y="6426615"/>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10DF9B2F-2DE2-483B-95D9-81E7E9385051}" type="slidenum">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5" name="矩形: 圆角 4">
            <a:extLst>
              <a:ext uri="{FF2B5EF4-FFF2-40B4-BE49-F238E27FC236}">
                <a16:creationId xmlns:a16="http://schemas.microsoft.com/office/drawing/2014/main" id="{14E40528-51B7-4CE5-91A0-8222BC43060D}"/>
              </a:ext>
            </a:extLst>
          </p:cNvPr>
          <p:cNvSpPr/>
          <p:nvPr/>
        </p:nvSpPr>
        <p:spPr>
          <a:xfrm>
            <a:off x="1310080" y="827270"/>
            <a:ext cx="9571839" cy="4857226"/>
          </a:xfrm>
          <a:prstGeom prst="roundRect">
            <a:avLst/>
          </a:prstGeom>
          <a:solidFill>
            <a:schemeClr val="accent5">
              <a:lumMod val="20000"/>
              <a:lumOff val="80000"/>
            </a:schemeClr>
          </a:solidFill>
          <a:ln w="28575">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l"/>
            </a:pPr>
            <a:endParaRPr lang="zh-CN" altLang="en-US" dirty="0"/>
          </a:p>
        </p:txBody>
      </p:sp>
      <p:sp>
        <p:nvSpPr>
          <p:cNvPr id="6" name="文本框 5">
            <a:extLst>
              <a:ext uri="{FF2B5EF4-FFF2-40B4-BE49-F238E27FC236}">
                <a16:creationId xmlns:a16="http://schemas.microsoft.com/office/drawing/2014/main" id="{0FF34A5C-D56F-4BBA-80B0-7E5AB8B78E9E}"/>
              </a:ext>
            </a:extLst>
          </p:cNvPr>
          <p:cNvSpPr txBox="1"/>
          <p:nvPr/>
        </p:nvSpPr>
        <p:spPr>
          <a:xfrm>
            <a:off x="1631890" y="1260971"/>
            <a:ext cx="8992998" cy="3874394"/>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Complex damage mechanism of offshore concrete structures</a:t>
            </a:r>
          </a:p>
          <a:p>
            <a:pPr marL="702900" indent="-34290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Chloride ion erosion, dry-wet cycle, wave hitting and many other factors.</a:t>
            </a:r>
          </a:p>
          <a:p>
            <a:pPr marL="702900" indent="-34290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A variety of damage types such as rebar corrosion, crack, voids, etc.</a:t>
            </a:r>
          </a:p>
          <a:p>
            <a:pPr marL="360000">
              <a:lnSpc>
                <a:spcPct val="150000"/>
              </a:lnSpc>
            </a:pP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l"/>
            </a:pPr>
            <a:r>
              <a:rPr lang="en-US" altLang="zh-CN" sz="2000" dirty="0">
                <a:latin typeface="Times New Roman" panose="02020603050405020304" pitchFamily="18" charset="0"/>
                <a:cs typeface="Times New Roman" panose="02020603050405020304" pitchFamily="18" charset="0"/>
              </a:rPr>
              <a:t>Difficulty in non-destructive testing technology application</a:t>
            </a:r>
          </a:p>
          <a:p>
            <a:pPr marL="702900" indent="-34290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Harsh environment for offshore concrete service.</a:t>
            </a:r>
          </a:p>
          <a:p>
            <a:pPr marL="702900" indent="-34290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Ultrasound attenuates quickly in concrete structures.</a:t>
            </a:r>
          </a:p>
          <a:p>
            <a:pPr marL="702900" indent="-34290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Difficult in signal processing due to low signal-to-noise ratio.</a:t>
            </a:r>
          </a:p>
          <a:p>
            <a:pPr marL="702900" indent="-342900">
              <a:lnSpc>
                <a:spcPct val="150000"/>
              </a:lnSpc>
              <a:buFont typeface="Wingdings" panose="05000000000000000000" pitchFamily="2" charset="2"/>
              <a:buChar char="Ø"/>
            </a:pPr>
            <a:r>
              <a:rPr lang="en-US" altLang="zh-CN" dirty="0">
                <a:latin typeface="Times New Roman" panose="02020603050405020304" pitchFamily="18" charset="0"/>
                <a:cs typeface="Times New Roman" panose="02020603050405020304" pitchFamily="18" charset="0"/>
              </a:rPr>
              <a:t>Complex propagation mechanism of ultrasonic waves in concrete.</a:t>
            </a:r>
          </a:p>
        </p:txBody>
      </p:sp>
      <p:sp>
        <p:nvSpPr>
          <p:cNvPr id="7" name="矩形 6">
            <a:extLst>
              <a:ext uri="{FF2B5EF4-FFF2-40B4-BE49-F238E27FC236}">
                <a16:creationId xmlns:a16="http://schemas.microsoft.com/office/drawing/2014/main" id="{F7E816A4-050F-40C8-8217-AB0ACC081425}"/>
              </a:ext>
            </a:extLst>
          </p:cNvPr>
          <p:cNvSpPr/>
          <p:nvPr/>
        </p:nvSpPr>
        <p:spPr>
          <a:xfrm>
            <a:off x="3048000" y="2828836"/>
            <a:ext cx="6096000" cy="369332"/>
          </a:xfrm>
          <a:prstGeom prst="rect">
            <a:avLst/>
          </a:prstGeom>
        </p:spPr>
        <p:txBody>
          <a:bodyPr>
            <a:spAutoFit/>
          </a:bodyPr>
          <a:lstStyle/>
          <a:p>
            <a:endParaRPr lang="zh-CN" altLang="en-US" dirty="0"/>
          </a:p>
        </p:txBody>
      </p:sp>
      <p:sp>
        <p:nvSpPr>
          <p:cNvPr id="195" name="矩形 194">
            <a:extLst>
              <a:ext uri="{FF2B5EF4-FFF2-40B4-BE49-F238E27FC236}">
                <a16:creationId xmlns:a16="http://schemas.microsoft.com/office/drawing/2014/main" id="{7BD75D0E-EA6A-4867-A7BB-BE498C77483A}"/>
              </a:ext>
            </a:extLst>
          </p:cNvPr>
          <p:cNvSpPr/>
          <p:nvPr/>
        </p:nvSpPr>
        <p:spPr>
          <a:xfrm>
            <a:off x="0" y="5961333"/>
            <a:ext cx="12256778" cy="938719"/>
          </a:xfrm>
          <a:prstGeom prst="rect">
            <a:avLst/>
          </a:prstGeom>
        </p:spPr>
        <p:txBody>
          <a:bodyPr wrap="square">
            <a:spAutoFit/>
          </a:bodyPr>
          <a:lstStyle/>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In situ detection and characterization of alkali-silica reaction damage in concrete using contactless ultrasonic wavefield imaging[J]. </a:t>
            </a:r>
            <a:r>
              <a:rPr lang="en-US" altLang="zh-CN" sz="1100" i="1" dirty="0">
                <a:latin typeface="Times New Roman" panose="02020603050405020304" pitchFamily="18" charset="0"/>
                <a:cs typeface="Times New Roman" panose="02020603050405020304" pitchFamily="18" charset="0"/>
              </a:rPr>
              <a:t>Cement and Concrete Composites</a:t>
            </a:r>
            <a:r>
              <a:rPr lang="en-US" altLang="zh-CN" sz="1100" dirty="0">
                <a:latin typeface="Times New Roman" panose="02020603050405020304" pitchFamily="18" charset="0"/>
                <a:cs typeface="Times New Roman" panose="02020603050405020304" pitchFamily="18" charset="0"/>
              </a:rPr>
              <a:t>, 2022, : 104661.</a:t>
            </a:r>
          </a:p>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Damage Imaging in Mesoscale Concrete Modeling Based on the Ultrasonic Time-Reversal Technique[J]. Acta </a:t>
            </a:r>
            <a:r>
              <a:rPr lang="en-US" altLang="zh-CN" sz="1100" dirty="0" err="1">
                <a:latin typeface="Times New Roman" panose="02020603050405020304" pitchFamily="18" charset="0"/>
                <a:cs typeface="Times New Roman" panose="02020603050405020304" pitchFamily="18" charset="0"/>
              </a:rPr>
              <a:t>Mechanica</a:t>
            </a:r>
            <a:r>
              <a:rPr lang="en-US" altLang="zh-CN" sz="1100" dirty="0">
                <a:latin typeface="Times New Roman" panose="02020603050405020304" pitchFamily="18" charset="0"/>
                <a:cs typeface="Times New Roman" panose="02020603050405020304" pitchFamily="18" charset="0"/>
              </a:rPr>
              <a:t> </a:t>
            </a:r>
            <a:r>
              <a:rPr lang="en-US" altLang="zh-CN" sz="1100" dirty="0" err="1">
                <a:latin typeface="Times New Roman" panose="02020603050405020304" pitchFamily="18" charset="0"/>
                <a:cs typeface="Times New Roman" panose="02020603050405020304" pitchFamily="18" charset="0"/>
              </a:rPr>
              <a:t>Solida</a:t>
            </a:r>
            <a:r>
              <a:rPr lang="en-US" altLang="zh-CN" sz="1100" dirty="0">
                <a:latin typeface="Times New Roman" panose="02020603050405020304" pitchFamily="18" charset="0"/>
                <a:cs typeface="Times New Roman" panose="02020603050405020304" pitchFamily="18" charset="0"/>
              </a:rPr>
              <a:t> </a:t>
            </a:r>
            <a:r>
              <a:rPr lang="en-US" altLang="zh-CN" sz="1100" dirty="0" err="1">
                <a:latin typeface="Times New Roman" panose="02020603050405020304" pitchFamily="18" charset="0"/>
                <a:cs typeface="Times New Roman" panose="02020603050405020304" pitchFamily="18" charset="0"/>
              </a:rPr>
              <a:t>Sinica</a:t>
            </a:r>
            <a:r>
              <a:rPr lang="en-US" altLang="zh-CN" sz="1100" dirty="0">
                <a:latin typeface="Times New Roman" panose="02020603050405020304" pitchFamily="18" charset="0"/>
                <a:cs typeface="Times New Roman" panose="02020603050405020304" pitchFamily="18" charset="0"/>
              </a:rPr>
              <a:t>, 2020, Vol. 33(1) : 61-70.</a:t>
            </a:r>
          </a:p>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Time reversal damage localization in concrete based on two-dimensional meso-scale modeling[J]. Structural Health Monitoring, 2021, Vol. 20(1) : 188-201.</a:t>
            </a:r>
          </a:p>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Durability deterioration of concrete under marine environment from material to structure: A critical review[J]. </a:t>
            </a:r>
            <a:r>
              <a:rPr lang="en-US" altLang="zh-CN" sz="1100" i="1" dirty="0">
                <a:latin typeface="Times New Roman" panose="02020603050405020304" pitchFamily="18" charset="0"/>
                <a:cs typeface="Times New Roman" panose="02020603050405020304" pitchFamily="18" charset="0"/>
              </a:rPr>
              <a:t>Journal of Building Engineering, </a:t>
            </a:r>
            <a:r>
              <a:rPr lang="en-US" altLang="zh-CN" sz="1100" dirty="0">
                <a:latin typeface="Times New Roman" panose="02020603050405020304" pitchFamily="18" charset="0"/>
                <a:cs typeface="Times New Roman" panose="02020603050405020304" pitchFamily="18" charset="0"/>
              </a:rPr>
              <a:t>2021,Vol.35: 102074.</a:t>
            </a:r>
          </a:p>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The effects of cyclic fluid pressure on time-dependent corrosion </a:t>
            </a:r>
            <a:r>
              <a:rPr lang="en-US" altLang="zh-CN" sz="1100" dirty="0" err="1">
                <a:latin typeface="Times New Roman" panose="02020603050405020304" pitchFamily="18" charset="0"/>
                <a:cs typeface="Times New Roman" panose="02020603050405020304" pitchFamily="18" charset="0"/>
              </a:rPr>
              <a:t>behaviour</a:t>
            </a:r>
            <a:r>
              <a:rPr lang="en-US" altLang="zh-CN" sz="1100" dirty="0">
                <a:latin typeface="Times New Roman" panose="02020603050405020304" pitchFamily="18" charset="0"/>
                <a:cs typeface="Times New Roman" panose="02020603050405020304" pitchFamily="18" charset="0"/>
              </a:rPr>
              <a:t> of offshore concrete caused by chloride ions[J]. </a:t>
            </a:r>
            <a:r>
              <a:rPr lang="en-US" altLang="zh-CN" sz="1100" i="1" dirty="0">
                <a:latin typeface="Times New Roman" panose="02020603050405020304" pitchFamily="18" charset="0"/>
                <a:cs typeface="Times New Roman" panose="02020603050405020304" pitchFamily="18" charset="0"/>
              </a:rPr>
              <a:t>Mechanics of Time-Dependent Materials, </a:t>
            </a:r>
            <a:r>
              <a:rPr lang="en-US" altLang="zh-CN" sz="1100" dirty="0">
                <a:latin typeface="Times New Roman" panose="02020603050405020304" pitchFamily="18" charset="0"/>
                <a:cs typeface="Times New Roman" panose="02020603050405020304" pitchFamily="18" charset="0"/>
              </a:rPr>
              <a:t>2022.</a:t>
            </a:r>
            <a:endParaRPr lang="zh-CN" alt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317814"/>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58">
            <a:extLst>
              <a:ext uri="{FF2B5EF4-FFF2-40B4-BE49-F238E27FC236}">
                <a16:creationId xmlns:a16="http://schemas.microsoft.com/office/drawing/2014/main" id="{0E16751E-D8A6-4A4E-B209-B76D0E082318}"/>
              </a:ext>
            </a:extLst>
          </p:cNvPr>
          <p:cNvSpPr/>
          <p:nvPr/>
        </p:nvSpPr>
        <p:spPr>
          <a:xfrm>
            <a:off x="0" y="0"/>
            <a:ext cx="12192000" cy="638825"/>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defTabSz="457200">
              <a:defRPr/>
            </a:pP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3 Plan</a:t>
            </a:r>
          </a:p>
        </p:txBody>
      </p:sp>
      <p:pic>
        <p:nvPicPr>
          <p:cNvPr id="4" name="图片 3">
            <a:extLst>
              <a:ext uri="{FF2B5EF4-FFF2-40B4-BE49-F238E27FC236}">
                <a16:creationId xmlns:a16="http://schemas.microsoft.com/office/drawing/2014/main" id="{A065AB77-C49D-4389-A8FA-12C06EE794E7}"/>
              </a:ext>
            </a:extLst>
          </p:cNvPr>
          <p:cNvPicPr>
            <a:picLocks noChangeAspect="1"/>
          </p:cNvPicPr>
          <p:nvPr/>
        </p:nvPicPr>
        <p:blipFill rotWithShape="1">
          <a:blip r:embed="rId3">
            <a:extLst>
              <a:ext uri="{28A0092B-C50C-407E-A947-70E740481C1C}">
                <a14:useLocalDpi xmlns:a14="http://schemas.microsoft.com/office/drawing/2010/main" val="0"/>
              </a:ext>
            </a:extLst>
          </a:blip>
          <a:srcRect t="9911" b="8712"/>
          <a:stretch/>
        </p:blipFill>
        <p:spPr>
          <a:xfrm>
            <a:off x="11404796" y="5690"/>
            <a:ext cx="778037" cy="633135"/>
          </a:xfrm>
          <a:prstGeom prst="rect">
            <a:avLst/>
          </a:prstGeom>
        </p:spPr>
      </p:pic>
      <p:sp>
        <p:nvSpPr>
          <p:cNvPr id="25" name="矩形: 圆角 24">
            <a:extLst>
              <a:ext uri="{FF2B5EF4-FFF2-40B4-BE49-F238E27FC236}">
                <a16:creationId xmlns:a16="http://schemas.microsoft.com/office/drawing/2014/main" id="{D35A7AEF-C60F-4A9C-9F0A-1246BACCD736}"/>
              </a:ext>
            </a:extLst>
          </p:cNvPr>
          <p:cNvSpPr/>
          <p:nvPr/>
        </p:nvSpPr>
        <p:spPr>
          <a:xfrm>
            <a:off x="1827123" y="953077"/>
            <a:ext cx="8537753" cy="855013"/>
          </a:xfrm>
          <a:prstGeom prst="roundRect">
            <a:avLst/>
          </a:prstGeom>
          <a:solidFill>
            <a:schemeClr val="accent6">
              <a:lumMod val="75000"/>
            </a:schemeClr>
          </a:solidFill>
          <a:ln w="19050">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bg1"/>
                </a:solidFill>
                <a:latin typeface="Times New Roman" panose="02020603050405020304" pitchFamily="18" charset="0"/>
                <a:cs typeface="Times New Roman" panose="02020603050405020304" pitchFamily="18" charset="0"/>
              </a:rPr>
              <a:t>Research on crack damage detection in offshore concrete structures based on laser ultrasound</a:t>
            </a:r>
          </a:p>
        </p:txBody>
      </p:sp>
      <p:sp>
        <p:nvSpPr>
          <p:cNvPr id="21" name="灯片编号占位符 3">
            <a:extLst>
              <a:ext uri="{FF2B5EF4-FFF2-40B4-BE49-F238E27FC236}">
                <a16:creationId xmlns:a16="http://schemas.microsoft.com/office/drawing/2014/main" id="{9C484250-0D5F-473D-82CB-5CE31653D42E}"/>
              </a:ext>
            </a:extLst>
          </p:cNvPr>
          <p:cNvSpPr>
            <a:spLocks noGrp="1"/>
          </p:cNvSpPr>
          <p:nvPr>
            <p:ph type="sldNum" sz="quarter" idx="12"/>
          </p:nvPr>
        </p:nvSpPr>
        <p:spPr>
          <a:xfrm>
            <a:off x="9316278" y="6426615"/>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10DF9B2F-2DE2-483B-95D9-81E7E9385051}" type="slidenum">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nvGrpSpPr>
          <p:cNvPr id="11" name="组合 10">
            <a:extLst>
              <a:ext uri="{FF2B5EF4-FFF2-40B4-BE49-F238E27FC236}">
                <a16:creationId xmlns:a16="http://schemas.microsoft.com/office/drawing/2014/main" id="{589A2816-0977-4CB0-A840-1BD8A894D821}"/>
              </a:ext>
            </a:extLst>
          </p:cNvPr>
          <p:cNvGrpSpPr/>
          <p:nvPr/>
        </p:nvGrpSpPr>
        <p:grpSpPr>
          <a:xfrm>
            <a:off x="173124" y="2441195"/>
            <a:ext cx="2829320" cy="3028427"/>
            <a:chOff x="173124" y="2399250"/>
            <a:chExt cx="2829320" cy="3028427"/>
          </a:xfrm>
        </p:grpSpPr>
        <p:sp>
          <p:nvSpPr>
            <p:cNvPr id="5" name="矩形 4">
              <a:extLst>
                <a:ext uri="{FF2B5EF4-FFF2-40B4-BE49-F238E27FC236}">
                  <a16:creationId xmlns:a16="http://schemas.microsoft.com/office/drawing/2014/main" id="{3FEDB50C-C8B3-42AF-B31F-FDACCE67D0F2}"/>
                </a:ext>
              </a:extLst>
            </p:cNvPr>
            <p:cNvSpPr/>
            <p:nvPr/>
          </p:nvSpPr>
          <p:spPr>
            <a:xfrm>
              <a:off x="173124" y="2399250"/>
              <a:ext cx="2824168" cy="3028427"/>
            </a:xfrm>
            <a:prstGeom prst="rect">
              <a:avLst/>
            </a:prstGeom>
            <a:solidFill>
              <a:schemeClr val="accent4">
                <a:lumMod val="20000"/>
                <a:lumOff val="8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l"/>
              </a:pP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2DB2B28F-9FCB-437D-9956-0A57DA40FE6D}"/>
                </a:ext>
              </a:extLst>
            </p:cNvPr>
            <p:cNvSpPr txBox="1"/>
            <p:nvPr/>
          </p:nvSpPr>
          <p:spPr>
            <a:xfrm>
              <a:off x="178276" y="2411676"/>
              <a:ext cx="2824168" cy="2800767"/>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US" altLang="zh-CN" sz="1600" dirty="0">
                  <a:solidFill>
                    <a:srgbClr val="C00000"/>
                  </a:solidFill>
                  <a:latin typeface="Times New Roman" panose="02020603050405020304" pitchFamily="18" charset="0"/>
                  <a:cs typeface="Times New Roman" panose="02020603050405020304" pitchFamily="18" charset="0"/>
                </a:rPr>
                <a:t>Theoretical study on ultrasonic detection of damaged concrete structures</a:t>
              </a:r>
              <a:endParaRPr lang="en-US" altLang="zh-CN" sz="1400" dirty="0">
                <a:latin typeface="Times New Roman" panose="02020603050405020304" pitchFamily="18" charset="0"/>
                <a:cs typeface="Times New Roman" panose="02020603050405020304" pitchFamily="18" charset="0"/>
              </a:endParaRPr>
            </a:p>
            <a:p>
              <a:pPr marL="285750" indent="-285750">
                <a:spcBef>
                  <a:spcPts val="1200"/>
                </a:spcBef>
                <a:buFont typeface="Wingdings" panose="05000000000000000000" pitchFamily="2" charset="2"/>
                <a:buChar char="Ø"/>
              </a:pPr>
              <a:r>
                <a:rPr lang="en-US" altLang="zh-CN" sz="1400" dirty="0">
                  <a:latin typeface="Times New Roman" panose="02020603050405020304" pitchFamily="18" charset="0"/>
                  <a:cs typeface="Times New Roman" panose="02020603050405020304" pitchFamily="18" charset="0"/>
                </a:rPr>
                <a:t>Research on the multiple damage mechanisms</a:t>
              </a:r>
            </a:p>
            <a:p>
              <a:pPr marL="285750" indent="-285750">
                <a:spcBef>
                  <a:spcPts val="1200"/>
                </a:spcBef>
                <a:buFont typeface="Wingdings" panose="05000000000000000000" pitchFamily="2" charset="2"/>
                <a:buChar char="Ø"/>
              </a:pPr>
              <a:r>
                <a:rPr lang="en-US" altLang="zh-CN" sz="1400" dirty="0">
                  <a:latin typeface="Times New Roman" panose="02020603050405020304" pitchFamily="18" charset="0"/>
                  <a:cs typeface="Times New Roman" panose="02020603050405020304" pitchFamily="18" charset="0"/>
                </a:rPr>
                <a:t>Analyze the propagation theory of ultrasonic waves in concrete structures</a:t>
              </a:r>
            </a:p>
            <a:p>
              <a:pPr marL="285750" indent="-285750">
                <a:spcBef>
                  <a:spcPts val="1200"/>
                </a:spcBef>
                <a:buFont typeface="Wingdings" panose="05000000000000000000" pitchFamily="2" charset="2"/>
                <a:buChar char="Ø"/>
              </a:pPr>
              <a:r>
                <a:rPr lang="en-US" altLang="zh-CN" sz="1400" dirty="0">
                  <a:latin typeface="Times New Roman" panose="02020603050405020304" pitchFamily="18" charset="0"/>
                  <a:cs typeface="Times New Roman" panose="02020603050405020304" pitchFamily="18" charset="0"/>
                </a:rPr>
                <a:t>Determine the type of ultrasound to be excited</a:t>
              </a:r>
            </a:p>
          </p:txBody>
        </p:sp>
      </p:grpSp>
      <p:grpSp>
        <p:nvGrpSpPr>
          <p:cNvPr id="10" name="组合 9">
            <a:extLst>
              <a:ext uri="{FF2B5EF4-FFF2-40B4-BE49-F238E27FC236}">
                <a16:creationId xmlns:a16="http://schemas.microsoft.com/office/drawing/2014/main" id="{10D13872-1A30-4F42-A9D1-8CF435C2E754}"/>
              </a:ext>
            </a:extLst>
          </p:cNvPr>
          <p:cNvGrpSpPr/>
          <p:nvPr/>
        </p:nvGrpSpPr>
        <p:grpSpPr>
          <a:xfrm>
            <a:off x="3210653" y="2441196"/>
            <a:ext cx="2824168" cy="3028426"/>
            <a:chOff x="3129997" y="2399251"/>
            <a:chExt cx="2824168" cy="3028426"/>
          </a:xfrm>
        </p:grpSpPr>
        <p:sp>
          <p:nvSpPr>
            <p:cNvPr id="24" name="矩形 23">
              <a:extLst>
                <a:ext uri="{FF2B5EF4-FFF2-40B4-BE49-F238E27FC236}">
                  <a16:creationId xmlns:a16="http://schemas.microsoft.com/office/drawing/2014/main" id="{0792C206-0DBC-4486-9C06-40D3732FEEC9}"/>
                </a:ext>
              </a:extLst>
            </p:cNvPr>
            <p:cNvSpPr/>
            <p:nvPr/>
          </p:nvSpPr>
          <p:spPr>
            <a:xfrm>
              <a:off x="3129998" y="2399251"/>
              <a:ext cx="2824167" cy="3028426"/>
            </a:xfrm>
            <a:prstGeom prst="rect">
              <a:avLst/>
            </a:prstGeom>
            <a:solidFill>
              <a:schemeClr val="accent5">
                <a:lumMod val="20000"/>
                <a:lumOff val="8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l"/>
              </a:pP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E17F632F-1ABD-46E1-8D37-3908614CA3C3}"/>
                </a:ext>
              </a:extLst>
            </p:cNvPr>
            <p:cNvSpPr txBox="1"/>
            <p:nvPr/>
          </p:nvSpPr>
          <p:spPr>
            <a:xfrm>
              <a:off x="3129997" y="2399251"/>
              <a:ext cx="2824167" cy="2585323"/>
            </a:xfrm>
            <a:prstGeom prst="rect">
              <a:avLst/>
            </a:prstGeom>
            <a:noFill/>
          </p:spPr>
          <p:txBody>
            <a:bodyPr wrap="square" rtlCol="0">
              <a:spAutoFit/>
            </a:bodyPr>
            <a:lstStyle>
              <a:defPPr>
                <a:defRPr lang="zh-CN"/>
              </a:defPPr>
              <a:lvl1pPr marL="285750" indent="-285750">
                <a:buFont typeface="Arial" panose="020B0604020202020204" pitchFamily="34" charset="0"/>
                <a:buChar char="•"/>
                <a:defRPr sz="1600">
                  <a:solidFill>
                    <a:srgbClr val="C00000"/>
                  </a:solidFill>
                  <a:latin typeface="Times New Roman" panose="02020603050405020304" pitchFamily="18" charset="0"/>
                  <a:cs typeface="Times New Roman" panose="02020603050405020304" pitchFamily="18" charset="0"/>
                </a:defRPr>
              </a:lvl1pPr>
            </a:lstStyle>
            <a:p>
              <a:r>
                <a:rPr lang="en-US" altLang="zh-CN" dirty="0"/>
                <a:t>Offshore concrete ultrasonic    detection technology innovation</a:t>
              </a:r>
            </a:p>
            <a:p>
              <a:pPr>
                <a:spcBef>
                  <a:spcPts val="1200"/>
                </a:spcBef>
                <a:buFont typeface="Wingdings" panose="05000000000000000000" pitchFamily="2" charset="2"/>
                <a:buChar char="Ø"/>
              </a:pPr>
              <a:r>
                <a:rPr lang="en-US" altLang="zh-CN" sz="1400" dirty="0">
                  <a:solidFill>
                    <a:schemeClr val="tx1"/>
                  </a:solidFill>
                </a:rPr>
                <a:t>Effectively excite the desired type of ultrasound</a:t>
              </a:r>
            </a:p>
            <a:p>
              <a:pPr>
                <a:spcBef>
                  <a:spcPts val="1200"/>
                </a:spcBef>
                <a:buFont typeface="Wingdings" panose="05000000000000000000" pitchFamily="2" charset="2"/>
                <a:buChar char="Ø"/>
              </a:pPr>
              <a:r>
                <a:rPr lang="en-US" altLang="zh-CN" sz="1400" dirty="0">
                  <a:solidFill>
                    <a:schemeClr val="tx1"/>
                  </a:solidFill>
                </a:rPr>
                <a:t>Optimize signal excitation and reception methods</a:t>
              </a:r>
            </a:p>
            <a:p>
              <a:pPr>
                <a:spcBef>
                  <a:spcPts val="1200"/>
                </a:spcBef>
                <a:buFont typeface="Wingdings" panose="05000000000000000000" pitchFamily="2" charset="2"/>
                <a:buChar char="Ø"/>
              </a:pPr>
              <a:r>
                <a:rPr lang="en-US" altLang="zh-CN" sz="1400" dirty="0">
                  <a:solidFill>
                    <a:schemeClr val="tx1"/>
                  </a:solidFill>
                </a:rPr>
                <a:t>Precisely extract the required signal components</a:t>
              </a:r>
            </a:p>
          </p:txBody>
        </p:sp>
      </p:grpSp>
      <p:grpSp>
        <p:nvGrpSpPr>
          <p:cNvPr id="8" name="组合 7">
            <a:extLst>
              <a:ext uri="{FF2B5EF4-FFF2-40B4-BE49-F238E27FC236}">
                <a16:creationId xmlns:a16="http://schemas.microsoft.com/office/drawing/2014/main" id="{93390240-3B73-4A64-BCFF-2D7BE95FBA76}"/>
              </a:ext>
            </a:extLst>
          </p:cNvPr>
          <p:cNvGrpSpPr/>
          <p:nvPr/>
        </p:nvGrpSpPr>
        <p:grpSpPr>
          <a:xfrm>
            <a:off x="6243030" y="2441196"/>
            <a:ext cx="2824556" cy="3028426"/>
            <a:chOff x="6214738" y="2399251"/>
            <a:chExt cx="2824556" cy="3028426"/>
          </a:xfrm>
        </p:grpSpPr>
        <p:sp>
          <p:nvSpPr>
            <p:cNvPr id="26" name="矩形 25">
              <a:extLst>
                <a:ext uri="{FF2B5EF4-FFF2-40B4-BE49-F238E27FC236}">
                  <a16:creationId xmlns:a16="http://schemas.microsoft.com/office/drawing/2014/main" id="{D4A64AEA-7F7D-47AF-B412-C86A4FFC9ABF}"/>
                </a:ext>
              </a:extLst>
            </p:cNvPr>
            <p:cNvSpPr/>
            <p:nvPr/>
          </p:nvSpPr>
          <p:spPr>
            <a:xfrm>
              <a:off x="6215128" y="2399251"/>
              <a:ext cx="2824166" cy="3028426"/>
            </a:xfrm>
            <a:prstGeom prst="rect">
              <a:avLst/>
            </a:prstGeom>
            <a:solidFill>
              <a:schemeClr val="accent6">
                <a:lumMod val="20000"/>
                <a:lumOff val="8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l"/>
              </a:pP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BB5BC1B6-FC95-4948-A71D-30F042BD06E3}"/>
                </a:ext>
              </a:extLst>
            </p:cNvPr>
            <p:cNvSpPr txBox="1"/>
            <p:nvPr/>
          </p:nvSpPr>
          <p:spPr>
            <a:xfrm>
              <a:off x="6214738" y="2411676"/>
              <a:ext cx="2824166" cy="2800767"/>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solidFill>
                    <a:srgbClr val="C00000"/>
                  </a:solidFill>
                  <a:latin typeface="Times New Roman" panose="02020603050405020304" pitchFamily="18" charset="0"/>
                  <a:cs typeface="Times New Roman" panose="02020603050405020304" pitchFamily="18" charset="0"/>
                </a:rPr>
                <a:t>Research on damage detection method for offshore concrete structures</a:t>
              </a:r>
            </a:p>
            <a:p>
              <a:pPr marL="285750" indent="-285750">
                <a:spcBef>
                  <a:spcPts val="1200"/>
                </a:spcBef>
                <a:buFont typeface="Wingdings" panose="05000000000000000000" pitchFamily="2" charset="2"/>
                <a:buChar char="Ø"/>
              </a:pPr>
              <a:r>
                <a:rPr lang="en-US" altLang="zh-CN" sz="1400" dirty="0">
                  <a:latin typeface="Times New Roman" panose="02020603050405020304" pitchFamily="18" charset="0"/>
                  <a:cs typeface="Times New Roman" panose="02020603050405020304" pitchFamily="18" charset="0"/>
                </a:rPr>
                <a:t>Accurately identify the location of the damage</a:t>
              </a:r>
            </a:p>
            <a:p>
              <a:pPr marL="285750" indent="-285750">
                <a:spcBef>
                  <a:spcPts val="1200"/>
                </a:spcBef>
                <a:buFont typeface="Wingdings" panose="05000000000000000000" pitchFamily="2" charset="2"/>
                <a:buChar char="Ø"/>
              </a:pPr>
              <a:r>
                <a:rPr lang="en-US" altLang="zh-CN" sz="1400" dirty="0">
                  <a:latin typeface="Times New Roman" panose="02020603050405020304" pitchFamily="18" charset="0"/>
                  <a:cs typeface="Times New Roman" panose="02020603050405020304" pitchFamily="18" charset="0"/>
                </a:rPr>
                <a:t>Precisely detect the degree of damage</a:t>
              </a:r>
            </a:p>
            <a:p>
              <a:pPr marL="285750" indent="-285750">
                <a:spcBef>
                  <a:spcPts val="1200"/>
                </a:spcBef>
                <a:buFont typeface="Wingdings" panose="05000000000000000000" pitchFamily="2" charset="2"/>
                <a:buChar char="Ø"/>
              </a:pPr>
              <a:r>
                <a:rPr lang="en-US" altLang="zh-CN" sz="1400" dirty="0">
                  <a:latin typeface="Times New Roman" panose="02020603050405020304" pitchFamily="18" charset="0"/>
                  <a:cs typeface="Times New Roman" panose="02020603050405020304" pitchFamily="18" charset="0"/>
                </a:rPr>
                <a:t>Study the ultrasonic wave propagation characteristics during crack evolution</a:t>
              </a:r>
            </a:p>
          </p:txBody>
        </p:sp>
      </p:grpSp>
      <p:grpSp>
        <p:nvGrpSpPr>
          <p:cNvPr id="7" name="组合 6">
            <a:extLst>
              <a:ext uri="{FF2B5EF4-FFF2-40B4-BE49-F238E27FC236}">
                <a16:creationId xmlns:a16="http://schemas.microsoft.com/office/drawing/2014/main" id="{24F6A478-64BC-4F4B-B8C8-25E4A99438EC}"/>
              </a:ext>
            </a:extLst>
          </p:cNvPr>
          <p:cNvGrpSpPr/>
          <p:nvPr/>
        </p:nvGrpSpPr>
        <p:grpSpPr>
          <a:xfrm>
            <a:off x="9275796" y="2437330"/>
            <a:ext cx="2824165" cy="3032292"/>
            <a:chOff x="9275796" y="2395385"/>
            <a:chExt cx="2824165" cy="3032292"/>
          </a:xfrm>
          <a:solidFill>
            <a:srgbClr val="EBE4F4"/>
          </a:solidFill>
        </p:grpSpPr>
        <p:sp>
          <p:nvSpPr>
            <p:cNvPr id="29" name="矩形 28">
              <a:extLst>
                <a:ext uri="{FF2B5EF4-FFF2-40B4-BE49-F238E27FC236}">
                  <a16:creationId xmlns:a16="http://schemas.microsoft.com/office/drawing/2014/main" id="{798AF0C6-BE3B-4DA0-A97C-C1D22B019760}"/>
                </a:ext>
              </a:extLst>
            </p:cNvPr>
            <p:cNvSpPr/>
            <p:nvPr/>
          </p:nvSpPr>
          <p:spPr>
            <a:xfrm>
              <a:off x="9275796" y="2399251"/>
              <a:ext cx="2824165" cy="3028426"/>
            </a:xfrm>
            <a:prstGeom prst="rect">
              <a:avLst/>
            </a:prstGeom>
            <a:grp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l"/>
              </a:pP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6D57328F-57CD-4013-82D1-5E89B7B30999}"/>
                </a:ext>
              </a:extLst>
            </p:cNvPr>
            <p:cNvSpPr txBox="1"/>
            <p:nvPr/>
          </p:nvSpPr>
          <p:spPr>
            <a:xfrm>
              <a:off x="9275796" y="2395385"/>
              <a:ext cx="2824165" cy="2585323"/>
            </a:xfrm>
            <a:prstGeom prst="rect">
              <a:avLst/>
            </a:prstGeom>
            <a:grpFill/>
          </p:spPr>
          <p:txBody>
            <a:bodyPr wrap="square" rtlCol="0">
              <a:spAutoFit/>
            </a:bodyPr>
            <a:lstStyle/>
            <a:p>
              <a:pPr marL="285750" indent="-285750">
                <a:buFont typeface="Arial" panose="020B0604020202020204" pitchFamily="34" charset="0"/>
                <a:buChar char="•"/>
              </a:pPr>
              <a:r>
                <a:rPr lang="en-US" altLang="zh-CN" sz="1600" dirty="0">
                  <a:solidFill>
                    <a:srgbClr val="C00000"/>
                  </a:solidFill>
                  <a:latin typeface="Times New Roman" panose="02020603050405020304" pitchFamily="18" charset="0"/>
                  <a:cs typeface="Times New Roman" panose="02020603050405020304" pitchFamily="18" charset="0"/>
                </a:rPr>
                <a:t>Design of remote damage detection system for offshore concrete structures</a:t>
              </a:r>
            </a:p>
            <a:p>
              <a:pPr marL="285750" indent="-285750">
                <a:spcBef>
                  <a:spcPts val="1200"/>
                </a:spcBef>
                <a:buFont typeface="Wingdings" panose="05000000000000000000" pitchFamily="2" charset="2"/>
                <a:buChar char="Ø"/>
              </a:pPr>
              <a:r>
                <a:rPr lang="en-US" altLang="zh-CN" sz="1400" dirty="0">
                  <a:latin typeface="Times New Roman" panose="02020603050405020304" pitchFamily="18" charset="0"/>
                  <a:cs typeface="Times New Roman" panose="02020603050405020304" pitchFamily="18" charset="0"/>
                </a:rPr>
                <a:t>Design a remote monitoring solution</a:t>
              </a:r>
            </a:p>
            <a:p>
              <a:pPr marL="285750" indent="-285750">
                <a:spcBef>
                  <a:spcPts val="1200"/>
                </a:spcBef>
                <a:buFont typeface="Wingdings" panose="05000000000000000000" pitchFamily="2" charset="2"/>
                <a:buChar char="Ø"/>
              </a:pPr>
              <a:r>
                <a:rPr lang="en-US" altLang="zh-CN" sz="1400" dirty="0">
                  <a:latin typeface="Times New Roman" panose="02020603050405020304" pitchFamily="18" charset="0"/>
                  <a:cs typeface="Times New Roman" panose="02020603050405020304" pitchFamily="18" charset="0"/>
                </a:rPr>
                <a:t>Build a remote monitoring system</a:t>
              </a:r>
            </a:p>
            <a:p>
              <a:pPr marL="285750" indent="-285750">
                <a:spcBef>
                  <a:spcPts val="1200"/>
                </a:spcBef>
                <a:buFont typeface="Wingdings" panose="05000000000000000000" pitchFamily="2" charset="2"/>
                <a:buChar char="Ø"/>
              </a:pPr>
              <a:r>
                <a:rPr lang="en-US" altLang="zh-CN" sz="1400" dirty="0">
                  <a:latin typeface="Times New Roman" panose="02020603050405020304" pitchFamily="18" charset="0"/>
                  <a:cs typeface="Times New Roman" panose="02020603050405020304" pitchFamily="18" charset="0"/>
                </a:rPr>
                <a:t>Real-time visualization of damage to in-service structures</a:t>
              </a:r>
            </a:p>
          </p:txBody>
        </p:sp>
      </p:grpSp>
      <p:sp>
        <p:nvSpPr>
          <p:cNvPr id="6" name="箭头: 右 5">
            <a:extLst>
              <a:ext uri="{FF2B5EF4-FFF2-40B4-BE49-F238E27FC236}">
                <a16:creationId xmlns:a16="http://schemas.microsoft.com/office/drawing/2014/main" id="{7B7E87E6-1BE7-4B7D-86AC-12BAA138DF5D}"/>
              </a:ext>
            </a:extLst>
          </p:cNvPr>
          <p:cNvSpPr/>
          <p:nvPr/>
        </p:nvSpPr>
        <p:spPr>
          <a:xfrm>
            <a:off x="3047626" y="3832369"/>
            <a:ext cx="127554" cy="192946"/>
          </a:xfrm>
          <a:prstGeom prst="rightArrow">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箭头: 右 36">
            <a:extLst>
              <a:ext uri="{FF2B5EF4-FFF2-40B4-BE49-F238E27FC236}">
                <a16:creationId xmlns:a16="http://schemas.microsoft.com/office/drawing/2014/main" id="{5EAECB30-0B24-47C7-910E-C825093B0A78}"/>
              </a:ext>
            </a:extLst>
          </p:cNvPr>
          <p:cNvSpPr/>
          <p:nvPr/>
        </p:nvSpPr>
        <p:spPr>
          <a:xfrm>
            <a:off x="9130931" y="3832369"/>
            <a:ext cx="127554" cy="192946"/>
          </a:xfrm>
          <a:prstGeom prst="rightArrow">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箭头: 右 37">
            <a:extLst>
              <a:ext uri="{FF2B5EF4-FFF2-40B4-BE49-F238E27FC236}">
                <a16:creationId xmlns:a16="http://schemas.microsoft.com/office/drawing/2014/main" id="{961C4D5C-B7F3-4938-875C-86EDA5F7F4AD}"/>
              </a:ext>
            </a:extLst>
          </p:cNvPr>
          <p:cNvSpPr/>
          <p:nvPr/>
        </p:nvSpPr>
        <p:spPr>
          <a:xfrm>
            <a:off x="6072501" y="3832369"/>
            <a:ext cx="127554" cy="192946"/>
          </a:xfrm>
          <a:prstGeom prst="rightArrow">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627917768"/>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矩形 58">
            <a:extLst>
              <a:ext uri="{FF2B5EF4-FFF2-40B4-BE49-F238E27FC236}">
                <a16:creationId xmlns:a16="http://schemas.microsoft.com/office/drawing/2014/main" id="{D4BCF403-77C0-4BCD-895F-929F2C88F4D1}"/>
              </a:ext>
            </a:extLst>
          </p:cNvPr>
          <p:cNvSpPr/>
          <p:nvPr/>
        </p:nvSpPr>
        <p:spPr>
          <a:xfrm>
            <a:off x="4261607" y="1602298"/>
            <a:ext cx="7811039" cy="4681057"/>
          </a:xfrm>
          <a:prstGeom prst="rect">
            <a:avLst/>
          </a:prstGeom>
          <a:noFill/>
          <a:ln w="28575">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497DA233-8817-4DAD-81AC-3B6F88CFCBB6}"/>
              </a:ext>
            </a:extLst>
          </p:cNvPr>
          <p:cNvSpPr/>
          <p:nvPr/>
        </p:nvSpPr>
        <p:spPr>
          <a:xfrm>
            <a:off x="1" y="638825"/>
            <a:ext cx="3047626" cy="62191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58">
            <a:extLst>
              <a:ext uri="{FF2B5EF4-FFF2-40B4-BE49-F238E27FC236}">
                <a16:creationId xmlns:a16="http://schemas.microsoft.com/office/drawing/2014/main" id="{0E16751E-D8A6-4A4E-B209-B76D0E082318}"/>
              </a:ext>
            </a:extLst>
          </p:cNvPr>
          <p:cNvSpPr/>
          <p:nvPr/>
        </p:nvSpPr>
        <p:spPr>
          <a:xfrm>
            <a:off x="0" y="0"/>
            <a:ext cx="12192000" cy="638825"/>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defTabSz="457200">
              <a:defRPr/>
            </a:pP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3 Plan</a:t>
            </a:r>
          </a:p>
        </p:txBody>
      </p:sp>
      <p:pic>
        <p:nvPicPr>
          <p:cNvPr id="4" name="图片 3">
            <a:extLst>
              <a:ext uri="{FF2B5EF4-FFF2-40B4-BE49-F238E27FC236}">
                <a16:creationId xmlns:a16="http://schemas.microsoft.com/office/drawing/2014/main" id="{A065AB77-C49D-4389-A8FA-12C06EE794E7}"/>
              </a:ext>
            </a:extLst>
          </p:cNvPr>
          <p:cNvPicPr>
            <a:picLocks noChangeAspect="1"/>
          </p:cNvPicPr>
          <p:nvPr/>
        </p:nvPicPr>
        <p:blipFill rotWithShape="1">
          <a:blip r:embed="rId3">
            <a:extLst>
              <a:ext uri="{28A0092B-C50C-407E-A947-70E740481C1C}">
                <a14:useLocalDpi xmlns:a14="http://schemas.microsoft.com/office/drawing/2010/main" val="0"/>
              </a:ext>
            </a:extLst>
          </a:blip>
          <a:srcRect t="9911" b="8712"/>
          <a:stretch/>
        </p:blipFill>
        <p:spPr>
          <a:xfrm>
            <a:off x="11404796" y="5690"/>
            <a:ext cx="778037" cy="633135"/>
          </a:xfrm>
          <a:prstGeom prst="rect">
            <a:avLst/>
          </a:prstGeom>
        </p:spPr>
      </p:pic>
      <p:sp>
        <p:nvSpPr>
          <p:cNvPr id="21" name="灯片编号占位符 3">
            <a:extLst>
              <a:ext uri="{FF2B5EF4-FFF2-40B4-BE49-F238E27FC236}">
                <a16:creationId xmlns:a16="http://schemas.microsoft.com/office/drawing/2014/main" id="{9C484250-0D5F-473D-82CB-5CE31653D42E}"/>
              </a:ext>
            </a:extLst>
          </p:cNvPr>
          <p:cNvSpPr>
            <a:spLocks noGrp="1"/>
          </p:cNvSpPr>
          <p:nvPr>
            <p:ph type="sldNum" sz="quarter" idx="12"/>
          </p:nvPr>
        </p:nvSpPr>
        <p:spPr>
          <a:xfrm>
            <a:off x="9316278" y="6426615"/>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10DF9B2F-2DE2-483B-95D9-81E7E9385051}" type="slidenum">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nvGrpSpPr>
          <p:cNvPr id="9" name="组合 8">
            <a:extLst>
              <a:ext uri="{FF2B5EF4-FFF2-40B4-BE49-F238E27FC236}">
                <a16:creationId xmlns:a16="http://schemas.microsoft.com/office/drawing/2014/main" id="{623BBA0A-E2CA-47E0-BB33-BCD9F0BD6091}"/>
              </a:ext>
            </a:extLst>
          </p:cNvPr>
          <p:cNvGrpSpPr/>
          <p:nvPr/>
        </p:nvGrpSpPr>
        <p:grpSpPr>
          <a:xfrm>
            <a:off x="119353" y="914400"/>
            <a:ext cx="2928273" cy="897622"/>
            <a:chOff x="119353" y="914400"/>
            <a:chExt cx="2928273" cy="897622"/>
          </a:xfrm>
        </p:grpSpPr>
        <p:sp>
          <p:nvSpPr>
            <p:cNvPr id="5" name="矩形 4">
              <a:extLst>
                <a:ext uri="{FF2B5EF4-FFF2-40B4-BE49-F238E27FC236}">
                  <a16:creationId xmlns:a16="http://schemas.microsoft.com/office/drawing/2014/main" id="{3FEDB50C-C8B3-42AF-B31F-FDACCE67D0F2}"/>
                </a:ext>
              </a:extLst>
            </p:cNvPr>
            <p:cNvSpPr/>
            <p:nvPr/>
          </p:nvSpPr>
          <p:spPr>
            <a:xfrm>
              <a:off x="119353" y="914400"/>
              <a:ext cx="2824168" cy="897622"/>
            </a:xfrm>
            <a:prstGeom prst="rect">
              <a:avLst/>
            </a:prstGeom>
            <a:solidFill>
              <a:schemeClr val="accent4">
                <a:lumMod val="20000"/>
                <a:lumOff val="8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l"/>
              </a:pP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2DB2B28F-9FCB-437D-9956-0A57DA40FE6D}"/>
                </a:ext>
              </a:extLst>
            </p:cNvPr>
            <p:cNvSpPr txBox="1"/>
            <p:nvPr/>
          </p:nvSpPr>
          <p:spPr>
            <a:xfrm>
              <a:off x="223458" y="926825"/>
              <a:ext cx="2824168" cy="830997"/>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Theoretical study on ultrasonic detection of offshore concrete structures</a:t>
              </a:r>
              <a:endParaRPr lang="en-US" altLang="zh-CN" sz="1400" dirty="0">
                <a:latin typeface="Times New Roman" panose="02020603050405020304" pitchFamily="18" charset="0"/>
                <a:cs typeface="Times New Roman" panose="02020603050405020304" pitchFamily="18" charset="0"/>
              </a:endParaRPr>
            </a:p>
          </p:txBody>
        </p:sp>
      </p:grpSp>
      <p:sp>
        <p:nvSpPr>
          <p:cNvPr id="12" name="椭圆 11">
            <a:extLst>
              <a:ext uri="{FF2B5EF4-FFF2-40B4-BE49-F238E27FC236}">
                <a16:creationId xmlns:a16="http://schemas.microsoft.com/office/drawing/2014/main" id="{88A50AF6-5FAD-4A7F-82BB-97CE0C683730}"/>
              </a:ext>
            </a:extLst>
          </p:cNvPr>
          <p:cNvSpPr/>
          <p:nvPr/>
        </p:nvSpPr>
        <p:spPr>
          <a:xfrm>
            <a:off x="348899" y="834788"/>
            <a:ext cx="2268466" cy="1044345"/>
          </a:xfrm>
          <a:prstGeom prst="ellipse">
            <a:avLst/>
          </a:prstGeom>
          <a:noFill/>
          <a:ln w="285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9FDDC1A6-C642-42DE-A5B0-719EBB941545}"/>
              </a:ext>
            </a:extLst>
          </p:cNvPr>
          <p:cNvSpPr/>
          <p:nvPr/>
        </p:nvSpPr>
        <p:spPr>
          <a:xfrm>
            <a:off x="3158525" y="3375450"/>
            <a:ext cx="2227229" cy="1093612"/>
          </a:xfrm>
          <a:prstGeom prst="rect">
            <a:avLst/>
          </a:prstGeom>
          <a:solidFill>
            <a:schemeClr val="accent4">
              <a:lumMod val="20000"/>
              <a:lumOff val="80000"/>
            </a:schemeClr>
          </a:solidFill>
          <a:ln w="28575">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Theoretical study on ultrasonic detection of offshore concrete structures</a:t>
            </a:r>
          </a:p>
        </p:txBody>
      </p:sp>
      <p:grpSp>
        <p:nvGrpSpPr>
          <p:cNvPr id="19" name="组合 18">
            <a:extLst>
              <a:ext uri="{FF2B5EF4-FFF2-40B4-BE49-F238E27FC236}">
                <a16:creationId xmlns:a16="http://schemas.microsoft.com/office/drawing/2014/main" id="{43C79808-1F00-4F17-9544-0EBBB7CF3C9B}"/>
              </a:ext>
            </a:extLst>
          </p:cNvPr>
          <p:cNvGrpSpPr/>
          <p:nvPr/>
        </p:nvGrpSpPr>
        <p:grpSpPr>
          <a:xfrm>
            <a:off x="5625541" y="3439588"/>
            <a:ext cx="6240989" cy="976056"/>
            <a:chOff x="5818489" y="1486875"/>
            <a:chExt cx="6240989" cy="976056"/>
          </a:xfrm>
        </p:grpSpPr>
        <p:sp>
          <p:nvSpPr>
            <p:cNvPr id="28" name="矩形 27">
              <a:extLst>
                <a:ext uri="{FF2B5EF4-FFF2-40B4-BE49-F238E27FC236}">
                  <a16:creationId xmlns:a16="http://schemas.microsoft.com/office/drawing/2014/main" id="{823C01DA-CB6E-4F3F-AD87-02A14A08CF75}"/>
                </a:ext>
              </a:extLst>
            </p:cNvPr>
            <p:cNvSpPr/>
            <p:nvPr/>
          </p:nvSpPr>
          <p:spPr>
            <a:xfrm>
              <a:off x="8007993" y="1486875"/>
              <a:ext cx="1861981" cy="976056"/>
            </a:xfrm>
            <a:prstGeom prst="rect">
              <a:avLst/>
            </a:prstGeom>
            <a:solidFill>
              <a:schemeClr val="accent4">
                <a:lumMod val="20000"/>
                <a:lumOff val="80000"/>
              </a:schemeClr>
            </a:solidFill>
            <a:ln w="1905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Theory of ultrasonic wave propagation in damaged concrete structures</a:t>
              </a:r>
            </a:p>
          </p:txBody>
        </p:sp>
        <p:sp>
          <p:nvSpPr>
            <p:cNvPr id="30" name="矩形 29">
              <a:extLst>
                <a:ext uri="{FF2B5EF4-FFF2-40B4-BE49-F238E27FC236}">
                  <a16:creationId xmlns:a16="http://schemas.microsoft.com/office/drawing/2014/main" id="{DE06BE13-B208-4A05-AA64-DD4B2B623780}"/>
                </a:ext>
              </a:extLst>
            </p:cNvPr>
            <p:cNvSpPr/>
            <p:nvPr/>
          </p:nvSpPr>
          <p:spPr>
            <a:xfrm>
              <a:off x="5818489" y="1486875"/>
              <a:ext cx="1949717" cy="97605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Propagation of ultrasonic waves in anisotropic materials</a:t>
              </a:r>
            </a:p>
          </p:txBody>
        </p:sp>
        <p:sp>
          <p:nvSpPr>
            <p:cNvPr id="33" name="矩形 32">
              <a:extLst>
                <a:ext uri="{FF2B5EF4-FFF2-40B4-BE49-F238E27FC236}">
                  <a16:creationId xmlns:a16="http://schemas.microsoft.com/office/drawing/2014/main" id="{041C1CB6-35C1-4230-B284-4EB9DFA6B36E}"/>
                </a:ext>
              </a:extLst>
            </p:cNvPr>
            <p:cNvSpPr/>
            <p:nvPr/>
          </p:nvSpPr>
          <p:spPr>
            <a:xfrm>
              <a:off x="10109761" y="1486875"/>
              <a:ext cx="1949717" cy="97605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Study on the attenuation of ultrasonic signals in concrete structures</a:t>
              </a:r>
            </a:p>
          </p:txBody>
        </p:sp>
        <p:grpSp>
          <p:nvGrpSpPr>
            <p:cNvPr id="17" name="组合 16">
              <a:extLst>
                <a:ext uri="{FF2B5EF4-FFF2-40B4-BE49-F238E27FC236}">
                  <a16:creationId xmlns:a16="http://schemas.microsoft.com/office/drawing/2014/main" id="{06CBA5E5-0FC3-4714-8018-6E1B73B22B11}"/>
                </a:ext>
              </a:extLst>
            </p:cNvPr>
            <p:cNvGrpSpPr/>
            <p:nvPr/>
          </p:nvGrpSpPr>
          <p:grpSpPr>
            <a:xfrm>
              <a:off x="9888009" y="1918489"/>
              <a:ext cx="203717" cy="112829"/>
              <a:chOff x="8378221" y="4269995"/>
              <a:chExt cx="203717" cy="112829"/>
            </a:xfrm>
          </p:grpSpPr>
          <p:sp>
            <p:nvSpPr>
              <p:cNvPr id="14" name="箭头: V 形 13">
                <a:extLst>
                  <a:ext uri="{FF2B5EF4-FFF2-40B4-BE49-F238E27FC236}">
                    <a16:creationId xmlns:a16="http://schemas.microsoft.com/office/drawing/2014/main" id="{6D26EB28-E22B-4AF9-902F-A4E8FC8D1E09}"/>
                  </a:ext>
                </a:extLst>
              </p:cNvPr>
              <p:cNvSpPr/>
              <p:nvPr/>
            </p:nvSpPr>
            <p:spPr>
              <a:xfrm>
                <a:off x="8452324"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箭头: V 形 34">
                <a:extLst>
                  <a:ext uri="{FF2B5EF4-FFF2-40B4-BE49-F238E27FC236}">
                    <a16:creationId xmlns:a16="http://schemas.microsoft.com/office/drawing/2014/main" id="{BD4E68C1-EF3A-43DE-B867-1DBA4D739E50}"/>
                  </a:ext>
                </a:extLst>
              </p:cNvPr>
              <p:cNvSpPr/>
              <p:nvPr/>
            </p:nvSpPr>
            <p:spPr>
              <a:xfrm>
                <a:off x="8378221"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6" name="组合 35">
              <a:extLst>
                <a:ext uri="{FF2B5EF4-FFF2-40B4-BE49-F238E27FC236}">
                  <a16:creationId xmlns:a16="http://schemas.microsoft.com/office/drawing/2014/main" id="{17F100D1-C9F6-4E71-BA4B-CA0ADF236B91}"/>
                </a:ext>
              </a:extLst>
            </p:cNvPr>
            <p:cNvGrpSpPr/>
            <p:nvPr/>
          </p:nvGrpSpPr>
          <p:grpSpPr>
            <a:xfrm flipH="1">
              <a:off x="7795258" y="1918489"/>
              <a:ext cx="203717" cy="112829"/>
              <a:chOff x="8378221" y="4269995"/>
              <a:chExt cx="203717" cy="112829"/>
            </a:xfrm>
          </p:grpSpPr>
          <p:sp>
            <p:nvSpPr>
              <p:cNvPr id="37" name="箭头: V 形 36">
                <a:extLst>
                  <a:ext uri="{FF2B5EF4-FFF2-40B4-BE49-F238E27FC236}">
                    <a16:creationId xmlns:a16="http://schemas.microsoft.com/office/drawing/2014/main" id="{3A2DF38C-ED87-4951-9E14-BFA741E37DE8}"/>
                  </a:ext>
                </a:extLst>
              </p:cNvPr>
              <p:cNvSpPr/>
              <p:nvPr/>
            </p:nvSpPr>
            <p:spPr>
              <a:xfrm>
                <a:off x="8452324"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箭头: V 形 37">
                <a:extLst>
                  <a:ext uri="{FF2B5EF4-FFF2-40B4-BE49-F238E27FC236}">
                    <a16:creationId xmlns:a16="http://schemas.microsoft.com/office/drawing/2014/main" id="{44831191-1B0F-4738-84D3-4D735783DC67}"/>
                  </a:ext>
                </a:extLst>
              </p:cNvPr>
              <p:cNvSpPr/>
              <p:nvPr/>
            </p:nvSpPr>
            <p:spPr>
              <a:xfrm>
                <a:off x="8378221"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20" name="组合 19">
            <a:extLst>
              <a:ext uri="{FF2B5EF4-FFF2-40B4-BE49-F238E27FC236}">
                <a16:creationId xmlns:a16="http://schemas.microsoft.com/office/drawing/2014/main" id="{6184CB66-6E2D-4841-9B6B-442322F4BC87}"/>
              </a:ext>
            </a:extLst>
          </p:cNvPr>
          <p:cNvGrpSpPr/>
          <p:nvPr/>
        </p:nvGrpSpPr>
        <p:grpSpPr>
          <a:xfrm>
            <a:off x="5625541" y="5044222"/>
            <a:ext cx="6240990" cy="976056"/>
            <a:chOff x="5818488" y="2985853"/>
            <a:chExt cx="6240990" cy="976056"/>
          </a:xfrm>
        </p:grpSpPr>
        <p:sp>
          <p:nvSpPr>
            <p:cNvPr id="39" name="矩形 38">
              <a:extLst>
                <a:ext uri="{FF2B5EF4-FFF2-40B4-BE49-F238E27FC236}">
                  <a16:creationId xmlns:a16="http://schemas.microsoft.com/office/drawing/2014/main" id="{BFF93C8D-4F1A-4958-8396-4BBE169BBF92}"/>
                </a:ext>
              </a:extLst>
            </p:cNvPr>
            <p:cNvSpPr/>
            <p:nvPr/>
          </p:nvSpPr>
          <p:spPr>
            <a:xfrm>
              <a:off x="8007993" y="2985853"/>
              <a:ext cx="1861981" cy="976056"/>
            </a:xfrm>
            <a:prstGeom prst="rect">
              <a:avLst/>
            </a:prstGeom>
            <a:solidFill>
              <a:schemeClr val="accent4">
                <a:lumMod val="20000"/>
                <a:lumOff val="80000"/>
              </a:schemeClr>
            </a:solidFill>
            <a:ln w="1905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Research on the type of ultrasound to be excited</a:t>
              </a:r>
            </a:p>
          </p:txBody>
        </p:sp>
        <p:sp>
          <p:nvSpPr>
            <p:cNvPr id="42" name="矩形 41">
              <a:extLst>
                <a:ext uri="{FF2B5EF4-FFF2-40B4-BE49-F238E27FC236}">
                  <a16:creationId xmlns:a16="http://schemas.microsoft.com/office/drawing/2014/main" id="{439D7A5B-F3F8-4DF7-B183-67FAF8A4A58A}"/>
                </a:ext>
              </a:extLst>
            </p:cNvPr>
            <p:cNvSpPr/>
            <p:nvPr/>
          </p:nvSpPr>
          <p:spPr>
            <a:xfrm>
              <a:off x="5818488" y="2985853"/>
              <a:ext cx="1949717" cy="97605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Rayleigh wave-based damage study</a:t>
              </a:r>
            </a:p>
          </p:txBody>
        </p:sp>
        <p:sp>
          <p:nvSpPr>
            <p:cNvPr id="43" name="矩形 42">
              <a:extLst>
                <a:ext uri="{FF2B5EF4-FFF2-40B4-BE49-F238E27FC236}">
                  <a16:creationId xmlns:a16="http://schemas.microsoft.com/office/drawing/2014/main" id="{BE4FBD5F-BC0E-40C2-80B5-97853EAB699E}"/>
                </a:ext>
              </a:extLst>
            </p:cNvPr>
            <p:cNvSpPr/>
            <p:nvPr/>
          </p:nvSpPr>
          <p:spPr>
            <a:xfrm>
              <a:off x="10109761" y="2985853"/>
              <a:ext cx="1949717" cy="97605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Lamb wave-based damage study</a:t>
              </a:r>
            </a:p>
          </p:txBody>
        </p:sp>
        <p:grpSp>
          <p:nvGrpSpPr>
            <p:cNvPr id="44" name="组合 43">
              <a:extLst>
                <a:ext uri="{FF2B5EF4-FFF2-40B4-BE49-F238E27FC236}">
                  <a16:creationId xmlns:a16="http://schemas.microsoft.com/office/drawing/2014/main" id="{758D0334-E101-448E-9F9F-318169936841}"/>
                </a:ext>
              </a:extLst>
            </p:cNvPr>
            <p:cNvGrpSpPr/>
            <p:nvPr/>
          </p:nvGrpSpPr>
          <p:grpSpPr>
            <a:xfrm>
              <a:off x="9888009" y="3419890"/>
              <a:ext cx="203717" cy="112829"/>
              <a:chOff x="8378221" y="4269995"/>
              <a:chExt cx="203717" cy="112829"/>
            </a:xfrm>
          </p:grpSpPr>
          <p:sp>
            <p:nvSpPr>
              <p:cNvPr id="45" name="箭头: V 形 44">
                <a:extLst>
                  <a:ext uri="{FF2B5EF4-FFF2-40B4-BE49-F238E27FC236}">
                    <a16:creationId xmlns:a16="http://schemas.microsoft.com/office/drawing/2014/main" id="{FB7E68CF-7D04-4080-B267-DF1C848602B9}"/>
                  </a:ext>
                </a:extLst>
              </p:cNvPr>
              <p:cNvSpPr/>
              <p:nvPr/>
            </p:nvSpPr>
            <p:spPr>
              <a:xfrm>
                <a:off x="8452324"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箭头: V 形 45">
                <a:extLst>
                  <a:ext uri="{FF2B5EF4-FFF2-40B4-BE49-F238E27FC236}">
                    <a16:creationId xmlns:a16="http://schemas.microsoft.com/office/drawing/2014/main" id="{2B40768F-B60D-4B45-A7B1-53D9E7547985}"/>
                  </a:ext>
                </a:extLst>
              </p:cNvPr>
              <p:cNvSpPr/>
              <p:nvPr/>
            </p:nvSpPr>
            <p:spPr>
              <a:xfrm>
                <a:off x="8378221"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7" name="组合 46">
              <a:extLst>
                <a:ext uri="{FF2B5EF4-FFF2-40B4-BE49-F238E27FC236}">
                  <a16:creationId xmlns:a16="http://schemas.microsoft.com/office/drawing/2014/main" id="{7DD8D415-3110-4E07-910E-B88FB4F41B8C}"/>
                </a:ext>
              </a:extLst>
            </p:cNvPr>
            <p:cNvGrpSpPr/>
            <p:nvPr/>
          </p:nvGrpSpPr>
          <p:grpSpPr>
            <a:xfrm flipH="1">
              <a:off x="7795258" y="3419890"/>
              <a:ext cx="203717" cy="112829"/>
              <a:chOff x="8378221" y="4269995"/>
              <a:chExt cx="203717" cy="112829"/>
            </a:xfrm>
          </p:grpSpPr>
          <p:sp>
            <p:nvSpPr>
              <p:cNvPr id="48" name="箭头: V 形 47">
                <a:extLst>
                  <a:ext uri="{FF2B5EF4-FFF2-40B4-BE49-F238E27FC236}">
                    <a16:creationId xmlns:a16="http://schemas.microsoft.com/office/drawing/2014/main" id="{850944A5-25CC-4CD9-AF9B-536BD0C4285B}"/>
                  </a:ext>
                </a:extLst>
              </p:cNvPr>
              <p:cNvSpPr/>
              <p:nvPr/>
            </p:nvSpPr>
            <p:spPr>
              <a:xfrm>
                <a:off x="8452324"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箭头: V 形 48">
                <a:extLst>
                  <a:ext uri="{FF2B5EF4-FFF2-40B4-BE49-F238E27FC236}">
                    <a16:creationId xmlns:a16="http://schemas.microsoft.com/office/drawing/2014/main" id="{E90B5DB1-364D-49B4-802F-159A86A57689}"/>
                  </a:ext>
                </a:extLst>
              </p:cNvPr>
              <p:cNvSpPr/>
              <p:nvPr/>
            </p:nvSpPr>
            <p:spPr>
              <a:xfrm>
                <a:off x="8378221"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18" name="组合 17">
            <a:extLst>
              <a:ext uri="{FF2B5EF4-FFF2-40B4-BE49-F238E27FC236}">
                <a16:creationId xmlns:a16="http://schemas.microsoft.com/office/drawing/2014/main" id="{BA64A5AB-3323-4DDC-90C9-530E3BC45882}"/>
              </a:ext>
            </a:extLst>
          </p:cNvPr>
          <p:cNvGrpSpPr/>
          <p:nvPr/>
        </p:nvGrpSpPr>
        <p:grpSpPr>
          <a:xfrm>
            <a:off x="5625540" y="1834082"/>
            <a:ext cx="6240989" cy="976056"/>
            <a:chOff x="5845541" y="4706234"/>
            <a:chExt cx="6240989" cy="976056"/>
          </a:xfrm>
        </p:grpSpPr>
        <p:sp>
          <p:nvSpPr>
            <p:cNvPr id="50" name="矩形 49">
              <a:extLst>
                <a:ext uri="{FF2B5EF4-FFF2-40B4-BE49-F238E27FC236}">
                  <a16:creationId xmlns:a16="http://schemas.microsoft.com/office/drawing/2014/main" id="{DDE0647F-3283-4B6B-A5B1-5CCC77663CB0}"/>
                </a:ext>
              </a:extLst>
            </p:cNvPr>
            <p:cNvSpPr/>
            <p:nvPr/>
          </p:nvSpPr>
          <p:spPr>
            <a:xfrm>
              <a:off x="8026028" y="4706234"/>
              <a:ext cx="1861981" cy="976056"/>
            </a:xfrm>
            <a:prstGeom prst="rect">
              <a:avLst/>
            </a:prstGeom>
            <a:solidFill>
              <a:schemeClr val="accent4">
                <a:lumMod val="20000"/>
                <a:lumOff val="80000"/>
              </a:schemeClr>
            </a:solidFill>
            <a:ln w="19050">
              <a:solidFill>
                <a:schemeClr val="accent4">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Research on the multiple damage mechanisms</a:t>
              </a:r>
            </a:p>
          </p:txBody>
        </p:sp>
        <p:sp>
          <p:nvSpPr>
            <p:cNvPr id="51" name="矩形 50">
              <a:extLst>
                <a:ext uri="{FF2B5EF4-FFF2-40B4-BE49-F238E27FC236}">
                  <a16:creationId xmlns:a16="http://schemas.microsoft.com/office/drawing/2014/main" id="{9BA69D00-F328-4BE9-8A9D-7B1DE779052F}"/>
                </a:ext>
              </a:extLst>
            </p:cNvPr>
            <p:cNvSpPr/>
            <p:nvPr/>
          </p:nvSpPr>
          <p:spPr>
            <a:xfrm>
              <a:off x="5845541" y="4706234"/>
              <a:ext cx="1949717" cy="97605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Crack  propagation law due to multiple damages</a:t>
              </a:r>
            </a:p>
          </p:txBody>
        </p:sp>
        <p:sp>
          <p:nvSpPr>
            <p:cNvPr id="52" name="矩形 51">
              <a:extLst>
                <a:ext uri="{FF2B5EF4-FFF2-40B4-BE49-F238E27FC236}">
                  <a16:creationId xmlns:a16="http://schemas.microsoft.com/office/drawing/2014/main" id="{4F37650D-E708-43E8-9EE1-FC570FFDD6DD}"/>
                </a:ext>
              </a:extLst>
            </p:cNvPr>
            <p:cNvSpPr/>
            <p:nvPr/>
          </p:nvSpPr>
          <p:spPr>
            <a:xfrm>
              <a:off x="10136813" y="4706234"/>
              <a:ext cx="1949717" cy="97605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Relationship between structural failure and different damages</a:t>
              </a:r>
            </a:p>
          </p:txBody>
        </p:sp>
        <p:grpSp>
          <p:nvGrpSpPr>
            <p:cNvPr id="53" name="组合 52">
              <a:extLst>
                <a:ext uri="{FF2B5EF4-FFF2-40B4-BE49-F238E27FC236}">
                  <a16:creationId xmlns:a16="http://schemas.microsoft.com/office/drawing/2014/main" id="{6F015617-B351-49AA-9039-BF120FF739B9}"/>
                </a:ext>
              </a:extLst>
            </p:cNvPr>
            <p:cNvGrpSpPr/>
            <p:nvPr/>
          </p:nvGrpSpPr>
          <p:grpSpPr>
            <a:xfrm>
              <a:off x="9912338" y="5137848"/>
              <a:ext cx="203717" cy="112829"/>
              <a:chOff x="8378221" y="4269995"/>
              <a:chExt cx="203717" cy="112829"/>
            </a:xfrm>
          </p:grpSpPr>
          <p:sp>
            <p:nvSpPr>
              <p:cNvPr id="54" name="箭头: V 形 53">
                <a:extLst>
                  <a:ext uri="{FF2B5EF4-FFF2-40B4-BE49-F238E27FC236}">
                    <a16:creationId xmlns:a16="http://schemas.microsoft.com/office/drawing/2014/main" id="{4DA897DA-2866-4FD0-AE3E-801947C2D4E5}"/>
                  </a:ext>
                </a:extLst>
              </p:cNvPr>
              <p:cNvSpPr/>
              <p:nvPr/>
            </p:nvSpPr>
            <p:spPr>
              <a:xfrm>
                <a:off x="8452324"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箭头: V 形 54">
                <a:extLst>
                  <a:ext uri="{FF2B5EF4-FFF2-40B4-BE49-F238E27FC236}">
                    <a16:creationId xmlns:a16="http://schemas.microsoft.com/office/drawing/2014/main" id="{52D2B5E6-3895-47C9-A8EF-D58E17D61F8B}"/>
                  </a:ext>
                </a:extLst>
              </p:cNvPr>
              <p:cNvSpPr/>
              <p:nvPr/>
            </p:nvSpPr>
            <p:spPr>
              <a:xfrm>
                <a:off x="8378221"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6" name="组合 55">
              <a:extLst>
                <a:ext uri="{FF2B5EF4-FFF2-40B4-BE49-F238E27FC236}">
                  <a16:creationId xmlns:a16="http://schemas.microsoft.com/office/drawing/2014/main" id="{4C2D7FEF-7C9B-41D6-A657-9EBB64785A50}"/>
                </a:ext>
              </a:extLst>
            </p:cNvPr>
            <p:cNvGrpSpPr/>
            <p:nvPr/>
          </p:nvGrpSpPr>
          <p:grpSpPr>
            <a:xfrm flipH="1">
              <a:off x="7819587" y="5137848"/>
              <a:ext cx="203717" cy="112829"/>
              <a:chOff x="8378221" y="4269995"/>
              <a:chExt cx="203717" cy="112829"/>
            </a:xfrm>
          </p:grpSpPr>
          <p:sp>
            <p:nvSpPr>
              <p:cNvPr id="57" name="箭头: V 形 56">
                <a:extLst>
                  <a:ext uri="{FF2B5EF4-FFF2-40B4-BE49-F238E27FC236}">
                    <a16:creationId xmlns:a16="http://schemas.microsoft.com/office/drawing/2014/main" id="{61327011-D939-4B34-9601-127A1B51023A}"/>
                  </a:ext>
                </a:extLst>
              </p:cNvPr>
              <p:cNvSpPr/>
              <p:nvPr/>
            </p:nvSpPr>
            <p:spPr>
              <a:xfrm>
                <a:off x="8452324"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箭头: V 形 57">
                <a:extLst>
                  <a:ext uri="{FF2B5EF4-FFF2-40B4-BE49-F238E27FC236}">
                    <a16:creationId xmlns:a16="http://schemas.microsoft.com/office/drawing/2014/main" id="{B4EB603C-00F1-439B-BBEE-0E4A4FB2578E}"/>
                  </a:ext>
                </a:extLst>
              </p:cNvPr>
              <p:cNvSpPr/>
              <p:nvPr/>
            </p:nvSpPr>
            <p:spPr>
              <a:xfrm>
                <a:off x="8378221"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
        <p:nvSpPr>
          <p:cNvPr id="61" name="矩形: 圆角 60">
            <a:extLst>
              <a:ext uri="{FF2B5EF4-FFF2-40B4-BE49-F238E27FC236}">
                <a16:creationId xmlns:a16="http://schemas.microsoft.com/office/drawing/2014/main" id="{3182A35B-8EAF-42B1-8313-24632D03BF5C}"/>
              </a:ext>
            </a:extLst>
          </p:cNvPr>
          <p:cNvSpPr/>
          <p:nvPr/>
        </p:nvSpPr>
        <p:spPr>
          <a:xfrm>
            <a:off x="6452312" y="785370"/>
            <a:ext cx="3429628" cy="546602"/>
          </a:xfrm>
          <a:prstGeom prst="roundRect">
            <a:avLst/>
          </a:prstGeom>
          <a:solidFill>
            <a:schemeClr val="accent2">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Research Program</a:t>
            </a:r>
          </a:p>
        </p:txBody>
      </p:sp>
      <p:sp>
        <p:nvSpPr>
          <p:cNvPr id="67" name="箭头: 右弧形 66">
            <a:extLst>
              <a:ext uri="{FF2B5EF4-FFF2-40B4-BE49-F238E27FC236}">
                <a16:creationId xmlns:a16="http://schemas.microsoft.com/office/drawing/2014/main" id="{D9FBD104-22CB-4B7F-86B7-21164B58AE79}"/>
              </a:ext>
            </a:extLst>
          </p:cNvPr>
          <p:cNvSpPr/>
          <p:nvPr/>
        </p:nvSpPr>
        <p:spPr>
          <a:xfrm rot="18390018" flipH="1">
            <a:off x="2901318" y="1459175"/>
            <a:ext cx="746575" cy="2187666"/>
          </a:xfrm>
          <a:prstGeom prst="curvedLeftArrow">
            <a:avLst>
              <a:gd name="adj1" fmla="val 25000"/>
              <a:gd name="adj2" fmla="val 50000"/>
              <a:gd name="adj3" fmla="val 30104"/>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791085704"/>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97DA233-8817-4DAD-81AC-3B6F88CFCBB6}"/>
              </a:ext>
            </a:extLst>
          </p:cNvPr>
          <p:cNvSpPr/>
          <p:nvPr/>
        </p:nvSpPr>
        <p:spPr>
          <a:xfrm>
            <a:off x="1" y="638825"/>
            <a:ext cx="3047626" cy="62191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58">
            <a:extLst>
              <a:ext uri="{FF2B5EF4-FFF2-40B4-BE49-F238E27FC236}">
                <a16:creationId xmlns:a16="http://schemas.microsoft.com/office/drawing/2014/main" id="{0E16751E-D8A6-4A4E-B209-B76D0E082318}"/>
              </a:ext>
            </a:extLst>
          </p:cNvPr>
          <p:cNvSpPr/>
          <p:nvPr/>
        </p:nvSpPr>
        <p:spPr>
          <a:xfrm>
            <a:off x="0" y="0"/>
            <a:ext cx="12192000" cy="638825"/>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defTabSz="457200">
              <a:defRPr/>
            </a:pP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3 Plan</a:t>
            </a:r>
          </a:p>
        </p:txBody>
      </p:sp>
      <p:pic>
        <p:nvPicPr>
          <p:cNvPr id="4" name="图片 3">
            <a:extLst>
              <a:ext uri="{FF2B5EF4-FFF2-40B4-BE49-F238E27FC236}">
                <a16:creationId xmlns:a16="http://schemas.microsoft.com/office/drawing/2014/main" id="{A065AB77-C49D-4389-A8FA-12C06EE794E7}"/>
              </a:ext>
            </a:extLst>
          </p:cNvPr>
          <p:cNvPicPr>
            <a:picLocks noChangeAspect="1"/>
          </p:cNvPicPr>
          <p:nvPr/>
        </p:nvPicPr>
        <p:blipFill rotWithShape="1">
          <a:blip r:embed="rId3">
            <a:extLst>
              <a:ext uri="{28A0092B-C50C-407E-A947-70E740481C1C}">
                <a14:useLocalDpi xmlns:a14="http://schemas.microsoft.com/office/drawing/2010/main" val="0"/>
              </a:ext>
            </a:extLst>
          </a:blip>
          <a:srcRect t="9911" b="8712"/>
          <a:stretch/>
        </p:blipFill>
        <p:spPr>
          <a:xfrm>
            <a:off x="11404796" y="5690"/>
            <a:ext cx="778037" cy="633135"/>
          </a:xfrm>
          <a:prstGeom prst="rect">
            <a:avLst/>
          </a:prstGeom>
        </p:spPr>
      </p:pic>
      <p:sp>
        <p:nvSpPr>
          <p:cNvPr id="21" name="灯片编号占位符 3">
            <a:extLst>
              <a:ext uri="{FF2B5EF4-FFF2-40B4-BE49-F238E27FC236}">
                <a16:creationId xmlns:a16="http://schemas.microsoft.com/office/drawing/2014/main" id="{9C484250-0D5F-473D-82CB-5CE31653D42E}"/>
              </a:ext>
            </a:extLst>
          </p:cNvPr>
          <p:cNvSpPr>
            <a:spLocks noGrp="1"/>
          </p:cNvSpPr>
          <p:nvPr>
            <p:ph type="sldNum" sz="quarter" idx="12"/>
          </p:nvPr>
        </p:nvSpPr>
        <p:spPr>
          <a:xfrm>
            <a:off x="9316278" y="6426615"/>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10DF9B2F-2DE2-483B-95D9-81E7E9385051}" type="slidenum">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nvGrpSpPr>
          <p:cNvPr id="9" name="组合 8">
            <a:extLst>
              <a:ext uri="{FF2B5EF4-FFF2-40B4-BE49-F238E27FC236}">
                <a16:creationId xmlns:a16="http://schemas.microsoft.com/office/drawing/2014/main" id="{623BBA0A-E2CA-47E0-BB33-BCD9F0BD6091}"/>
              </a:ext>
            </a:extLst>
          </p:cNvPr>
          <p:cNvGrpSpPr/>
          <p:nvPr/>
        </p:nvGrpSpPr>
        <p:grpSpPr>
          <a:xfrm>
            <a:off x="119353" y="914400"/>
            <a:ext cx="2928273" cy="897622"/>
            <a:chOff x="119353" y="914400"/>
            <a:chExt cx="2928273" cy="897622"/>
          </a:xfrm>
        </p:grpSpPr>
        <p:sp>
          <p:nvSpPr>
            <p:cNvPr id="5" name="矩形 4">
              <a:extLst>
                <a:ext uri="{FF2B5EF4-FFF2-40B4-BE49-F238E27FC236}">
                  <a16:creationId xmlns:a16="http://schemas.microsoft.com/office/drawing/2014/main" id="{3FEDB50C-C8B3-42AF-B31F-FDACCE67D0F2}"/>
                </a:ext>
              </a:extLst>
            </p:cNvPr>
            <p:cNvSpPr/>
            <p:nvPr/>
          </p:nvSpPr>
          <p:spPr>
            <a:xfrm>
              <a:off x="119353" y="914400"/>
              <a:ext cx="2824168" cy="897622"/>
            </a:xfrm>
            <a:prstGeom prst="rect">
              <a:avLst/>
            </a:prstGeom>
            <a:solidFill>
              <a:schemeClr val="accent4">
                <a:lumMod val="20000"/>
                <a:lumOff val="8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l"/>
              </a:pP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2DB2B28F-9FCB-437D-9956-0A57DA40FE6D}"/>
                </a:ext>
              </a:extLst>
            </p:cNvPr>
            <p:cNvSpPr txBox="1"/>
            <p:nvPr/>
          </p:nvSpPr>
          <p:spPr>
            <a:xfrm>
              <a:off x="223458" y="926825"/>
              <a:ext cx="2824168" cy="830997"/>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Theoretical study on ultrasonic detection of offshore concrete</a:t>
              </a:r>
              <a:endParaRPr lang="en-US" altLang="zh-CN" sz="1400" dirty="0">
                <a:latin typeface="Times New Roman" panose="02020603050405020304" pitchFamily="18" charset="0"/>
                <a:cs typeface="Times New Roman" panose="02020603050405020304" pitchFamily="18" charset="0"/>
              </a:endParaRPr>
            </a:p>
          </p:txBody>
        </p:sp>
      </p:grpSp>
      <p:grpSp>
        <p:nvGrpSpPr>
          <p:cNvPr id="10" name="组合 9">
            <a:extLst>
              <a:ext uri="{FF2B5EF4-FFF2-40B4-BE49-F238E27FC236}">
                <a16:creationId xmlns:a16="http://schemas.microsoft.com/office/drawing/2014/main" id="{10D13872-1A30-4F42-A9D1-8CF435C2E754}"/>
              </a:ext>
            </a:extLst>
          </p:cNvPr>
          <p:cNvGrpSpPr/>
          <p:nvPr/>
        </p:nvGrpSpPr>
        <p:grpSpPr>
          <a:xfrm>
            <a:off x="119353" y="2322924"/>
            <a:ext cx="2824168" cy="897622"/>
            <a:chOff x="3129997" y="2399251"/>
            <a:chExt cx="2824168" cy="3028426"/>
          </a:xfrm>
        </p:grpSpPr>
        <p:sp>
          <p:nvSpPr>
            <p:cNvPr id="24" name="矩形 23">
              <a:extLst>
                <a:ext uri="{FF2B5EF4-FFF2-40B4-BE49-F238E27FC236}">
                  <a16:creationId xmlns:a16="http://schemas.microsoft.com/office/drawing/2014/main" id="{0792C206-0DBC-4486-9C06-40D3732FEEC9}"/>
                </a:ext>
              </a:extLst>
            </p:cNvPr>
            <p:cNvSpPr/>
            <p:nvPr/>
          </p:nvSpPr>
          <p:spPr>
            <a:xfrm>
              <a:off x="3129998" y="2399251"/>
              <a:ext cx="2824167" cy="3028426"/>
            </a:xfrm>
            <a:prstGeom prst="rect">
              <a:avLst/>
            </a:prstGeom>
            <a:solidFill>
              <a:schemeClr val="accent5">
                <a:lumMod val="20000"/>
                <a:lumOff val="8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l"/>
              </a:pP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E17F632F-1ABD-46E1-8D37-3908614CA3C3}"/>
                </a:ext>
              </a:extLst>
            </p:cNvPr>
            <p:cNvSpPr txBox="1"/>
            <p:nvPr/>
          </p:nvSpPr>
          <p:spPr>
            <a:xfrm>
              <a:off x="3129997" y="2399251"/>
              <a:ext cx="2824167" cy="2803645"/>
            </a:xfrm>
            <a:prstGeom prst="rect">
              <a:avLst/>
            </a:prstGeom>
            <a:noFill/>
          </p:spPr>
          <p:txBody>
            <a:bodyPr wrap="square" rtlCol="0">
              <a:spAutoFit/>
            </a:bodyPr>
            <a:lstStyle>
              <a:defPPr>
                <a:defRPr lang="zh-CN"/>
              </a:defPPr>
              <a:lvl1pPr marL="285750" indent="-285750">
                <a:buFont typeface="Arial" panose="020B0604020202020204" pitchFamily="34" charset="0"/>
                <a:buChar char="•"/>
                <a:defRPr sz="1600">
                  <a:solidFill>
                    <a:srgbClr val="C00000"/>
                  </a:solidFill>
                  <a:latin typeface="Times New Roman" panose="02020603050405020304" pitchFamily="18" charset="0"/>
                  <a:cs typeface="Times New Roman" panose="02020603050405020304" pitchFamily="18" charset="0"/>
                </a:defRPr>
              </a:lvl1pPr>
            </a:lstStyle>
            <a:p>
              <a:r>
                <a:rPr lang="en-US" altLang="zh-CN" dirty="0">
                  <a:solidFill>
                    <a:schemeClr val="tx1"/>
                  </a:solidFill>
                </a:rPr>
                <a:t>Offshore concrete structures  ultrasonic detection technology innovation</a:t>
              </a:r>
            </a:p>
          </p:txBody>
        </p:sp>
      </p:grpSp>
      <p:sp>
        <p:nvSpPr>
          <p:cNvPr id="6" name="箭头: 右 5">
            <a:extLst>
              <a:ext uri="{FF2B5EF4-FFF2-40B4-BE49-F238E27FC236}">
                <a16:creationId xmlns:a16="http://schemas.microsoft.com/office/drawing/2014/main" id="{7B7E87E6-1BE7-4B7D-86AC-12BAA138DF5D}"/>
              </a:ext>
            </a:extLst>
          </p:cNvPr>
          <p:cNvSpPr/>
          <p:nvPr/>
        </p:nvSpPr>
        <p:spPr>
          <a:xfrm rot="5400000">
            <a:off x="1379109" y="1916271"/>
            <a:ext cx="304263" cy="298721"/>
          </a:xfrm>
          <a:prstGeom prst="rightArrow">
            <a:avLst>
              <a:gd name="adj1" fmla="val 50000"/>
              <a:gd name="adj2" fmla="val 50000"/>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55A68569-3615-4AE3-A3E5-BE79058F75FC}"/>
              </a:ext>
            </a:extLst>
          </p:cNvPr>
          <p:cNvSpPr/>
          <p:nvPr/>
        </p:nvSpPr>
        <p:spPr>
          <a:xfrm>
            <a:off x="4261607" y="1602298"/>
            <a:ext cx="7811039" cy="4681057"/>
          </a:xfrm>
          <a:prstGeom prst="rect">
            <a:avLst/>
          </a:prstGeom>
          <a:noFill/>
          <a:ln w="28575">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693EE192-DDB4-4E4A-A97B-D7CC8DEC8775}"/>
              </a:ext>
            </a:extLst>
          </p:cNvPr>
          <p:cNvGrpSpPr/>
          <p:nvPr/>
        </p:nvGrpSpPr>
        <p:grpSpPr>
          <a:xfrm>
            <a:off x="119353" y="914400"/>
            <a:ext cx="2928273" cy="897622"/>
            <a:chOff x="119353" y="914400"/>
            <a:chExt cx="2928273" cy="897622"/>
          </a:xfrm>
        </p:grpSpPr>
        <p:sp>
          <p:nvSpPr>
            <p:cNvPr id="27" name="矩形 26">
              <a:extLst>
                <a:ext uri="{FF2B5EF4-FFF2-40B4-BE49-F238E27FC236}">
                  <a16:creationId xmlns:a16="http://schemas.microsoft.com/office/drawing/2014/main" id="{63111479-6D13-4A93-991A-B3041EF9FADF}"/>
                </a:ext>
              </a:extLst>
            </p:cNvPr>
            <p:cNvSpPr/>
            <p:nvPr/>
          </p:nvSpPr>
          <p:spPr>
            <a:xfrm>
              <a:off x="119353" y="914400"/>
              <a:ext cx="2824168" cy="897622"/>
            </a:xfrm>
            <a:prstGeom prst="rect">
              <a:avLst/>
            </a:prstGeom>
            <a:solidFill>
              <a:schemeClr val="accent4">
                <a:lumMod val="20000"/>
                <a:lumOff val="8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l"/>
              </a:pP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A2487DAC-5117-49F4-AA32-516BDEF0FB9F}"/>
                </a:ext>
              </a:extLst>
            </p:cNvPr>
            <p:cNvSpPr txBox="1"/>
            <p:nvPr/>
          </p:nvSpPr>
          <p:spPr>
            <a:xfrm>
              <a:off x="223458" y="926825"/>
              <a:ext cx="2824168" cy="830997"/>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Theoretical study on ultrasonic detection of offshore concrete structures</a:t>
              </a:r>
              <a:endParaRPr lang="en-US" altLang="zh-CN" sz="1400" dirty="0">
                <a:latin typeface="Times New Roman" panose="02020603050405020304" pitchFamily="18" charset="0"/>
                <a:cs typeface="Times New Roman" panose="02020603050405020304" pitchFamily="18" charset="0"/>
              </a:endParaRPr>
            </a:p>
          </p:txBody>
        </p:sp>
      </p:grpSp>
      <p:sp>
        <p:nvSpPr>
          <p:cNvPr id="30" name="矩形 29">
            <a:extLst>
              <a:ext uri="{FF2B5EF4-FFF2-40B4-BE49-F238E27FC236}">
                <a16:creationId xmlns:a16="http://schemas.microsoft.com/office/drawing/2014/main" id="{476E2674-DA8B-4C19-9F02-3B6BF910DD4E}"/>
              </a:ext>
            </a:extLst>
          </p:cNvPr>
          <p:cNvSpPr/>
          <p:nvPr/>
        </p:nvSpPr>
        <p:spPr>
          <a:xfrm>
            <a:off x="3178758" y="3383155"/>
            <a:ext cx="2260902" cy="1208429"/>
          </a:xfrm>
          <a:prstGeom prst="rect">
            <a:avLst/>
          </a:prstGeom>
          <a:solidFill>
            <a:schemeClr val="accent5">
              <a:lumMod val="20000"/>
              <a:lumOff val="80000"/>
            </a:schemeClr>
          </a:solidFill>
          <a:ln w="28575">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Offshore concrete structures ultrasonic inspection technology innovation</a:t>
            </a:r>
          </a:p>
        </p:txBody>
      </p:sp>
      <p:sp>
        <p:nvSpPr>
          <p:cNvPr id="34" name="矩形 33">
            <a:extLst>
              <a:ext uri="{FF2B5EF4-FFF2-40B4-BE49-F238E27FC236}">
                <a16:creationId xmlns:a16="http://schemas.microsoft.com/office/drawing/2014/main" id="{1A357BC1-CC00-471D-8409-F5AD33FF4636}"/>
              </a:ext>
            </a:extLst>
          </p:cNvPr>
          <p:cNvSpPr/>
          <p:nvPr/>
        </p:nvSpPr>
        <p:spPr>
          <a:xfrm>
            <a:off x="7815045" y="1830824"/>
            <a:ext cx="1861981" cy="976056"/>
          </a:xfrm>
          <a:prstGeom prst="rect">
            <a:avLst/>
          </a:prstGeom>
          <a:solidFill>
            <a:schemeClr val="accent5">
              <a:lumMod val="20000"/>
              <a:lumOff val="80000"/>
            </a:schemeClr>
          </a:solidFill>
          <a:ln w="1905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Ultrasonic signal excitation research</a:t>
            </a:r>
          </a:p>
        </p:txBody>
      </p:sp>
      <p:sp>
        <p:nvSpPr>
          <p:cNvPr id="35" name="矩形 34">
            <a:extLst>
              <a:ext uri="{FF2B5EF4-FFF2-40B4-BE49-F238E27FC236}">
                <a16:creationId xmlns:a16="http://schemas.microsoft.com/office/drawing/2014/main" id="{89F9110F-7A86-402A-8CA5-04A5311CBE69}"/>
              </a:ext>
            </a:extLst>
          </p:cNvPr>
          <p:cNvSpPr/>
          <p:nvPr/>
        </p:nvSpPr>
        <p:spPr>
          <a:xfrm>
            <a:off x="5559553" y="1839968"/>
            <a:ext cx="2015706" cy="97605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Excitation mechanism of laser ultrasound</a:t>
            </a:r>
          </a:p>
        </p:txBody>
      </p:sp>
      <p:sp>
        <p:nvSpPr>
          <p:cNvPr id="36" name="矩形 35">
            <a:extLst>
              <a:ext uri="{FF2B5EF4-FFF2-40B4-BE49-F238E27FC236}">
                <a16:creationId xmlns:a16="http://schemas.microsoft.com/office/drawing/2014/main" id="{42ED0707-891D-419C-8DA2-28555CBCFEDC}"/>
              </a:ext>
            </a:extLst>
          </p:cNvPr>
          <p:cNvSpPr/>
          <p:nvPr/>
        </p:nvSpPr>
        <p:spPr>
          <a:xfrm>
            <a:off x="9916813" y="1830824"/>
            <a:ext cx="1949717" cy="97605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Excitation method for specific ultrasonic signals</a:t>
            </a:r>
          </a:p>
        </p:txBody>
      </p:sp>
      <p:grpSp>
        <p:nvGrpSpPr>
          <p:cNvPr id="37" name="组合 36">
            <a:extLst>
              <a:ext uri="{FF2B5EF4-FFF2-40B4-BE49-F238E27FC236}">
                <a16:creationId xmlns:a16="http://schemas.microsoft.com/office/drawing/2014/main" id="{7582BFB8-A3AF-486E-990D-08CB41CA680F}"/>
              </a:ext>
            </a:extLst>
          </p:cNvPr>
          <p:cNvGrpSpPr/>
          <p:nvPr/>
        </p:nvGrpSpPr>
        <p:grpSpPr>
          <a:xfrm>
            <a:off x="9695061" y="2262438"/>
            <a:ext cx="203717" cy="112829"/>
            <a:chOff x="8378221" y="4269995"/>
            <a:chExt cx="203717" cy="112829"/>
          </a:xfrm>
        </p:grpSpPr>
        <p:sp>
          <p:nvSpPr>
            <p:cNvPr id="43" name="箭头: V 形 42">
              <a:extLst>
                <a:ext uri="{FF2B5EF4-FFF2-40B4-BE49-F238E27FC236}">
                  <a16:creationId xmlns:a16="http://schemas.microsoft.com/office/drawing/2014/main" id="{C290B451-1D77-495D-9DFA-A81E8AA1F8DC}"/>
                </a:ext>
              </a:extLst>
            </p:cNvPr>
            <p:cNvSpPr/>
            <p:nvPr/>
          </p:nvSpPr>
          <p:spPr>
            <a:xfrm>
              <a:off x="8452324"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箭头: V 形 43">
              <a:extLst>
                <a:ext uri="{FF2B5EF4-FFF2-40B4-BE49-F238E27FC236}">
                  <a16:creationId xmlns:a16="http://schemas.microsoft.com/office/drawing/2014/main" id="{130AEADD-1C2E-46D8-A513-6AF645C6F6BC}"/>
                </a:ext>
              </a:extLst>
            </p:cNvPr>
            <p:cNvSpPr/>
            <p:nvPr/>
          </p:nvSpPr>
          <p:spPr>
            <a:xfrm>
              <a:off x="8378221"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8" name="组合 37">
            <a:extLst>
              <a:ext uri="{FF2B5EF4-FFF2-40B4-BE49-F238E27FC236}">
                <a16:creationId xmlns:a16="http://schemas.microsoft.com/office/drawing/2014/main" id="{0A1CB970-1BB7-49AA-9AAE-450D912E76E9}"/>
              </a:ext>
            </a:extLst>
          </p:cNvPr>
          <p:cNvGrpSpPr/>
          <p:nvPr/>
        </p:nvGrpSpPr>
        <p:grpSpPr>
          <a:xfrm flipH="1">
            <a:off x="7602310" y="2262438"/>
            <a:ext cx="203717" cy="112829"/>
            <a:chOff x="8378221" y="4269995"/>
            <a:chExt cx="203717" cy="112829"/>
          </a:xfrm>
        </p:grpSpPr>
        <p:sp>
          <p:nvSpPr>
            <p:cNvPr id="39" name="箭头: V 形 38">
              <a:extLst>
                <a:ext uri="{FF2B5EF4-FFF2-40B4-BE49-F238E27FC236}">
                  <a16:creationId xmlns:a16="http://schemas.microsoft.com/office/drawing/2014/main" id="{A63C0C88-530A-4D66-A04B-96577488AD18}"/>
                </a:ext>
              </a:extLst>
            </p:cNvPr>
            <p:cNvSpPr/>
            <p:nvPr/>
          </p:nvSpPr>
          <p:spPr>
            <a:xfrm>
              <a:off x="8452324"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箭头: V 形 41">
              <a:extLst>
                <a:ext uri="{FF2B5EF4-FFF2-40B4-BE49-F238E27FC236}">
                  <a16:creationId xmlns:a16="http://schemas.microsoft.com/office/drawing/2014/main" id="{BD419C88-7775-4BAE-B70D-DE8D9AE0407A}"/>
                </a:ext>
              </a:extLst>
            </p:cNvPr>
            <p:cNvSpPr/>
            <p:nvPr/>
          </p:nvSpPr>
          <p:spPr>
            <a:xfrm>
              <a:off x="8378221"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6" name="矩形 45">
            <a:extLst>
              <a:ext uri="{FF2B5EF4-FFF2-40B4-BE49-F238E27FC236}">
                <a16:creationId xmlns:a16="http://schemas.microsoft.com/office/drawing/2014/main" id="{B8CF0F7E-1E3B-4A50-93F7-E29A47FEB0E9}"/>
              </a:ext>
            </a:extLst>
          </p:cNvPr>
          <p:cNvSpPr/>
          <p:nvPr/>
        </p:nvSpPr>
        <p:spPr>
          <a:xfrm>
            <a:off x="7815046" y="3440504"/>
            <a:ext cx="1861981" cy="976056"/>
          </a:xfrm>
          <a:prstGeom prst="rect">
            <a:avLst/>
          </a:prstGeom>
          <a:solidFill>
            <a:schemeClr val="accent5">
              <a:lumMod val="20000"/>
              <a:lumOff val="80000"/>
            </a:schemeClr>
          </a:solidFill>
          <a:ln w="1905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Optimization of excitation and reception methods</a:t>
            </a:r>
          </a:p>
        </p:txBody>
      </p:sp>
      <p:sp>
        <p:nvSpPr>
          <p:cNvPr id="47" name="矩形 46">
            <a:extLst>
              <a:ext uri="{FF2B5EF4-FFF2-40B4-BE49-F238E27FC236}">
                <a16:creationId xmlns:a16="http://schemas.microsoft.com/office/drawing/2014/main" id="{8DE7CD1E-04AF-489E-99DE-807536F6C949}"/>
              </a:ext>
            </a:extLst>
          </p:cNvPr>
          <p:cNvSpPr/>
          <p:nvPr/>
        </p:nvSpPr>
        <p:spPr>
          <a:xfrm>
            <a:off x="5559553" y="3440504"/>
            <a:ext cx="2015706" cy="97605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Selection and optimization of excitation and reception method</a:t>
            </a:r>
          </a:p>
        </p:txBody>
      </p:sp>
      <p:sp>
        <p:nvSpPr>
          <p:cNvPr id="48" name="矩形 47">
            <a:extLst>
              <a:ext uri="{FF2B5EF4-FFF2-40B4-BE49-F238E27FC236}">
                <a16:creationId xmlns:a16="http://schemas.microsoft.com/office/drawing/2014/main" id="{19F16F1B-FD9A-49FF-905C-0AA062349CEE}"/>
              </a:ext>
            </a:extLst>
          </p:cNvPr>
          <p:cNvSpPr/>
          <p:nvPr/>
        </p:nvSpPr>
        <p:spPr>
          <a:xfrm>
            <a:off x="9916814" y="3440504"/>
            <a:ext cx="1949717" cy="97605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Signal enhancement excitation method</a:t>
            </a:r>
          </a:p>
        </p:txBody>
      </p:sp>
      <p:grpSp>
        <p:nvGrpSpPr>
          <p:cNvPr id="49" name="组合 48">
            <a:extLst>
              <a:ext uri="{FF2B5EF4-FFF2-40B4-BE49-F238E27FC236}">
                <a16:creationId xmlns:a16="http://schemas.microsoft.com/office/drawing/2014/main" id="{96A18D64-5977-4F6D-9AF6-3C653669D1C9}"/>
              </a:ext>
            </a:extLst>
          </p:cNvPr>
          <p:cNvGrpSpPr/>
          <p:nvPr/>
        </p:nvGrpSpPr>
        <p:grpSpPr>
          <a:xfrm>
            <a:off x="9695062" y="3874541"/>
            <a:ext cx="203717" cy="112829"/>
            <a:chOff x="8378221" y="4269995"/>
            <a:chExt cx="203717" cy="112829"/>
          </a:xfrm>
        </p:grpSpPr>
        <p:sp>
          <p:nvSpPr>
            <p:cNvPr id="53" name="箭头: V 形 52">
              <a:extLst>
                <a:ext uri="{FF2B5EF4-FFF2-40B4-BE49-F238E27FC236}">
                  <a16:creationId xmlns:a16="http://schemas.microsoft.com/office/drawing/2014/main" id="{B61D3801-D14B-4F16-8670-7F24AFB20A14}"/>
                </a:ext>
              </a:extLst>
            </p:cNvPr>
            <p:cNvSpPr/>
            <p:nvPr/>
          </p:nvSpPr>
          <p:spPr>
            <a:xfrm>
              <a:off x="8452324"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箭头: V 形 53">
              <a:extLst>
                <a:ext uri="{FF2B5EF4-FFF2-40B4-BE49-F238E27FC236}">
                  <a16:creationId xmlns:a16="http://schemas.microsoft.com/office/drawing/2014/main" id="{6F1EE712-AFD8-49C4-A832-8D4DE6090061}"/>
                </a:ext>
              </a:extLst>
            </p:cNvPr>
            <p:cNvSpPr/>
            <p:nvPr/>
          </p:nvSpPr>
          <p:spPr>
            <a:xfrm>
              <a:off x="8378221"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0" name="组合 49">
            <a:extLst>
              <a:ext uri="{FF2B5EF4-FFF2-40B4-BE49-F238E27FC236}">
                <a16:creationId xmlns:a16="http://schemas.microsoft.com/office/drawing/2014/main" id="{F931C61C-49EB-4386-8888-566F30C35F63}"/>
              </a:ext>
            </a:extLst>
          </p:cNvPr>
          <p:cNvGrpSpPr/>
          <p:nvPr/>
        </p:nvGrpSpPr>
        <p:grpSpPr>
          <a:xfrm flipH="1">
            <a:off x="7602311" y="3874541"/>
            <a:ext cx="203717" cy="112829"/>
            <a:chOff x="8378221" y="4269995"/>
            <a:chExt cx="203717" cy="112829"/>
          </a:xfrm>
        </p:grpSpPr>
        <p:sp>
          <p:nvSpPr>
            <p:cNvPr id="51" name="箭头: V 形 50">
              <a:extLst>
                <a:ext uri="{FF2B5EF4-FFF2-40B4-BE49-F238E27FC236}">
                  <a16:creationId xmlns:a16="http://schemas.microsoft.com/office/drawing/2014/main" id="{F478AEFC-C8C8-47F3-AC2C-FF35011881D8}"/>
                </a:ext>
              </a:extLst>
            </p:cNvPr>
            <p:cNvSpPr/>
            <p:nvPr/>
          </p:nvSpPr>
          <p:spPr>
            <a:xfrm>
              <a:off x="8452324"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箭头: V 形 51">
              <a:extLst>
                <a:ext uri="{FF2B5EF4-FFF2-40B4-BE49-F238E27FC236}">
                  <a16:creationId xmlns:a16="http://schemas.microsoft.com/office/drawing/2014/main" id="{F9109698-EFCC-427A-B175-426D2FF3637B}"/>
                </a:ext>
              </a:extLst>
            </p:cNvPr>
            <p:cNvSpPr/>
            <p:nvPr/>
          </p:nvSpPr>
          <p:spPr>
            <a:xfrm>
              <a:off x="8378221"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6" name="矩形 55">
            <a:extLst>
              <a:ext uri="{FF2B5EF4-FFF2-40B4-BE49-F238E27FC236}">
                <a16:creationId xmlns:a16="http://schemas.microsoft.com/office/drawing/2014/main" id="{09901BAC-3712-4055-A3BB-B8D074E99501}"/>
              </a:ext>
            </a:extLst>
          </p:cNvPr>
          <p:cNvSpPr/>
          <p:nvPr/>
        </p:nvSpPr>
        <p:spPr>
          <a:xfrm>
            <a:off x="7806028" y="5050183"/>
            <a:ext cx="1861981" cy="976056"/>
          </a:xfrm>
          <a:prstGeom prst="rect">
            <a:avLst/>
          </a:prstGeom>
          <a:solidFill>
            <a:schemeClr val="accent5">
              <a:lumMod val="20000"/>
              <a:lumOff val="80000"/>
            </a:schemeClr>
          </a:solidFill>
          <a:ln w="19050">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Research on signal processing methods</a:t>
            </a:r>
          </a:p>
        </p:txBody>
      </p:sp>
      <p:sp>
        <p:nvSpPr>
          <p:cNvPr id="57" name="矩形 56">
            <a:extLst>
              <a:ext uri="{FF2B5EF4-FFF2-40B4-BE49-F238E27FC236}">
                <a16:creationId xmlns:a16="http://schemas.microsoft.com/office/drawing/2014/main" id="{637B0424-DF94-4E82-9C50-AA15FFC7849A}"/>
              </a:ext>
            </a:extLst>
          </p:cNvPr>
          <p:cNvSpPr/>
          <p:nvPr/>
        </p:nvSpPr>
        <p:spPr>
          <a:xfrm>
            <a:off x="5559553" y="5050183"/>
            <a:ext cx="2015706" cy="97605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Time-domain based noise reduction method</a:t>
            </a:r>
          </a:p>
        </p:txBody>
      </p:sp>
      <p:sp>
        <p:nvSpPr>
          <p:cNvPr id="58" name="矩形 57">
            <a:extLst>
              <a:ext uri="{FF2B5EF4-FFF2-40B4-BE49-F238E27FC236}">
                <a16:creationId xmlns:a16="http://schemas.microsoft.com/office/drawing/2014/main" id="{05E0E880-6F1C-4713-9A7A-DDF8579122A5}"/>
              </a:ext>
            </a:extLst>
          </p:cNvPr>
          <p:cNvSpPr/>
          <p:nvPr/>
        </p:nvSpPr>
        <p:spPr>
          <a:xfrm>
            <a:off x="9916813" y="5050183"/>
            <a:ext cx="1949717" cy="97605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Frequency-domain based noise reduction method</a:t>
            </a:r>
          </a:p>
        </p:txBody>
      </p:sp>
      <p:grpSp>
        <p:nvGrpSpPr>
          <p:cNvPr id="59" name="组合 58">
            <a:extLst>
              <a:ext uri="{FF2B5EF4-FFF2-40B4-BE49-F238E27FC236}">
                <a16:creationId xmlns:a16="http://schemas.microsoft.com/office/drawing/2014/main" id="{EFD5B027-F460-48E2-9F0A-7512A35E6C5F}"/>
              </a:ext>
            </a:extLst>
          </p:cNvPr>
          <p:cNvGrpSpPr/>
          <p:nvPr/>
        </p:nvGrpSpPr>
        <p:grpSpPr>
          <a:xfrm>
            <a:off x="9692338" y="5481797"/>
            <a:ext cx="203717" cy="112829"/>
            <a:chOff x="8378221" y="4269995"/>
            <a:chExt cx="203717" cy="112829"/>
          </a:xfrm>
        </p:grpSpPr>
        <p:sp>
          <p:nvSpPr>
            <p:cNvPr id="63" name="箭头: V 形 62">
              <a:extLst>
                <a:ext uri="{FF2B5EF4-FFF2-40B4-BE49-F238E27FC236}">
                  <a16:creationId xmlns:a16="http://schemas.microsoft.com/office/drawing/2014/main" id="{5D231952-6FC6-40D8-BC73-23189CA3A56C}"/>
                </a:ext>
              </a:extLst>
            </p:cNvPr>
            <p:cNvSpPr/>
            <p:nvPr/>
          </p:nvSpPr>
          <p:spPr>
            <a:xfrm>
              <a:off x="8452324"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箭头: V 形 63">
              <a:extLst>
                <a:ext uri="{FF2B5EF4-FFF2-40B4-BE49-F238E27FC236}">
                  <a16:creationId xmlns:a16="http://schemas.microsoft.com/office/drawing/2014/main" id="{7B2247DB-04C6-461F-B531-CFD9146B2AB0}"/>
                </a:ext>
              </a:extLst>
            </p:cNvPr>
            <p:cNvSpPr/>
            <p:nvPr/>
          </p:nvSpPr>
          <p:spPr>
            <a:xfrm>
              <a:off x="8378221"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0" name="组合 59">
            <a:extLst>
              <a:ext uri="{FF2B5EF4-FFF2-40B4-BE49-F238E27FC236}">
                <a16:creationId xmlns:a16="http://schemas.microsoft.com/office/drawing/2014/main" id="{8DD3DA4B-95CD-4360-9227-5F78FA9C5365}"/>
              </a:ext>
            </a:extLst>
          </p:cNvPr>
          <p:cNvGrpSpPr/>
          <p:nvPr/>
        </p:nvGrpSpPr>
        <p:grpSpPr>
          <a:xfrm flipH="1">
            <a:off x="7599587" y="5481797"/>
            <a:ext cx="203717" cy="112829"/>
            <a:chOff x="8378221" y="4269995"/>
            <a:chExt cx="203717" cy="112829"/>
          </a:xfrm>
        </p:grpSpPr>
        <p:sp>
          <p:nvSpPr>
            <p:cNvPr id="61" name="箭头: V 形 60">
              <a:extLst>
                <a:ext uri="{FF2B5EF4-FFF2-40B4-BE49-F238E27FC236}">
                  <a16:creationId xmlns:a16="http://schemas.microsoft.com/office/drawing/2014/main" id="{BDDC5F75-5FE7-4D3A-AE25-DFEB0DC79DF1}"/>
                </a:ext>
              </a:extLst>
            </p:cNvPr>
            <p:cNvSpPr/>
            <p:nvPr/>
          </p:nvSpPr>
          <p:spPr>
            <a:xfrm>
              <a:off x="8452324"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箭头: V 形 61">
              <a:extLst>
                <a:ext uri="{FF2B5EF4-FFF2-40B4-BE49-F238E27FC236}">
                  <a16:creationId xmlns:a16="http://schemas.microsoft.com/office/drawing/2014/main" id="{F72AB87F-19EB-4196-9167-58DC11D97166}"/>
                </a:ext>
              </a:extLst>
            </p:cNvPr>
            <p:cNvSpPr/>
            <p:nvPr/>
          </p:nvSpPr>
          <p:spPr>
            <a:xfrm>
              <a:off x="8378221"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5" name="矩形: 圆角 64">
            <a:extLst>
              <a:ext uri="{FF2B5EF4-FFF2-40B4-BE49-F238E27FC236}">
                <a16:creationId xmlns:a16="http://schemas.microsoft.com/office/drawing/2014/main" id="{B48591B0-915B-4EB4-B5EF-CAA3659761E1}"/>
              </a:ext>
            </a:extLst>
          </p:cNvPr>
          <p:cNvSpPr/>
          <p:nvPr/>
        </p:nvSpPr>
        <p:spPr>
          <a:xfrm>
            <a:off x="6452312" y="785370"/>
            <a:ext cx="3429628" cy="546602"/>
          </a:xfrm>
          <a:prstGeom prst="roundRect">
            <a:avLst/>
          </a:prstGeom>
          <a:solidFill>
            <a:schemeClr val="accent2">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Research Program</a:t>
            </a:r>
          </a:p>
        </p:txBody>
      </p:sp>
      <p:sp>
        <p:nvSpPr>
          <p:cNvPr id="66" name="椭圆 65">
            <a:extLst>
              <a:ext uri="{FF2B5EF4-FFF2-40B4-BE49-F238E27FC236}">
                <a16:creationId xmlns:a16="http://schemas.microsoft.com/office/drawing/2014/main" id="{1D719193-D23C-45EC-ADC8-477FA0A99FA1}"/>
              </a:ext>
            </a:extLst>
          </p:cNvPr>
          <p:cNvSpPr/>
          <p:nvPr/>
        </p:nvSpPr>
        <p:spPr>
          <a:xfrm>
            <a:off x="348899" y="2244140"/>
            <a:ext cx="2268466" cy="1044345"/>
          </a:xfrm>
          <a:prstGeom prst="ellipse">
            <a:avLst/>
          </a:prstGeom>
          <a:noFill/>
          <a:ln w="285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箭头: 右弧形 66">
            <a:extLst>
              <a:ext uri="{FF2B5EF4-FFF2-40B4-BE49-F238E27FC236}">
                <a16:creationId xmlns:a16="http://schemas.microsoft.com/office/drawing/2014/main" id="{ACEA21DA-0F71-4C10-811E-7835F67C51DB}"/>
              </a:ext>
            </a:extLst>
          </p:cNvPr>
          <p:cNvSpPr/>
          <p:nvPr/>
        </p:nvSpPr>
        <p:spPr>
          <a:xfrm rot="6452599" flipH="1" flipV="1">
            <a:off x="3212096" y="1888395"/>
            <a:ext cx="884969" cy="1595220"/>
          </a:xfrm>
          <a:prstGeom prst="curvedLeftArrow">
            <a:avLst>
              <a:gd name="adj1" fmla="val 25000"/>
              <a:gd name="adj2" fmla="val 50000"/>
              <a:gd name="adj3" fmla="val 30104"/>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917298423"/>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97DA233-8817-4DAD-81AC-3B6F88CFCBB6}"/>
              </a:ext>
            </a:extLst>
          </p:cNvPr>
          <p:cNvSpPr/>
          <p:nvPr/>
        </p:nvSpPr>
        <p:spPr>
          <a:xfrm>
            <a:off x="1" y="638825"/>
            <a:ext cx="3047626" cy="62191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58">
            <a:extLst>
              <a:ext uri="{FF2B5EF4-FFF2-40B4-BE49-F238E27FC236}">
                <a16:creationId xmlns:a16="http://schemas.microsoft.com/office/drawing/2014/main" id="{0E16751E-D8A6-4A4E-B209-B76D0E082318}"/>
              </a:ext>
            </a:extLst>
          </p:cNvPr>
          <p:cNvSpPr/>
          <p:nvPr/>
        </p:nvSpPr>
        <p:spPr>
          <a:xfrm>
            <a:off x="0" y="0"/>
            <a:ext cx="12192000" cy="638825"/>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defTabSz="457200">
              <a:defRPr/>
            </a:pP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3 Plan</a:t>
            </a:r>
          </a:p>
        </p:txBody>
      </p:sp>
      <p:pic>
        <p:nvPicPr>
          <p:cNvPr id="4" name="图片 3">
            <a:extLst>
              <a:ext uri="{FF2B5EF4-FFF2-40B4-BE49-F238E27FC236}">
                <a16:creationId xmlns:a16="http://schemas.microsoft.com/office/drawing/2014/main" id="{A065AB77-C49D-4389-A8FA-12C06EE794E7}"/>
              </a:ext>
            </a:extLst>
          </p:cNvPr>
          <p:cNvPicPr>
            <a:picLocks noChangeAspect="1"/>
          </p:cNvPicPr>
          <p:nvPr/>
        </p:nvPicPr>
        <p:blipFill rotWithShape="1">
          <a:blip r:embed="rId3">
            <a:extLst>
              <a:ext uri="{28A0092B-C50C-407E-A947-70E740481C1C}">
                <a14:useLocalDpi xmlns:a14="http://schemas.microsoft.com/office/drawing/2010/main" val="0"/>
              </a:ext>
            </a:extLst>
          </a:blip>
          <a:srcRect t="9911" b="8712"/>
          <a:stretch/>
        </p:blipFill>
        <p:spPr>
          <a:xfrm>
            <a:off x="11404796" y="5690"/>
            <a:ext cx="778037" cy="633135"/>
          </a:xfrm>
          <a:prstGeom prst="rect">
            <a:avLst/>
          </a:prstGeom>
        </p:spPr>
      </p:pic>
      <p:sp>
        <p:nvSpPr>
          <p:cNvPr id="21" name="灯片编号占位符 3">
            <a:extLst>
              <a:ext uri="{FF2B5EF4-FFF2-40B4-BE49-F238E27FC236}">
                <a16:creationId xmlns:a16="http://schemas.microsoft.com/office/drawing/2014/main" id="{9C484250-0D5F-473D-82CB-5CE31653D42E}"/>
              </a:ext>
            </a:extLst>
          </p:cNvPr>
          <p:cNvSpPr>
            <a:spLocks noGrp="1"/>
          </p:cNvSpPr>
          <p:nvPr>
            <p:ph type="sldNum" sz="quarter" idx="12"/>
          </p:nvPr>
        </p:nvSpPr>
        <p:spPr>
          <a:xfrm>
            <a:off x="9316278" y="6426615"/>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10DF9B2F-2DE2-483B-95D9-81E7E9385051}" type="slidenum">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nvGrpSpPr>
          <p:cNvPr id="9" name="组合 8">
            <a:extLst>
              <a:ext uri="{FF2B5EF4-FFF2-40B4-BE49-F238E27FC236}">
                <a16:creationId xmlns:a16="http://schemas.microsoft.com/office/drawing/2014/main" id="{623BBA0A-E2CA-47E0-BB33-BCD9F0BD6091}"/>
              </a:ext>
            </a:extLst>
          </p:cNvPr>
          <p:cNvGrpSpPr/>
          <p:nvPr/>
        </p:nvGrpSpPr>
        <p:grpSpPr>
          <a:xfrm>
            <a:off x="119353" y="914400"/>
            <a:ext cx="2928273" cy="897622"/>
            <a:chOff x="119353" y="914400"/>
            <a:chExt cx="2928273" cy="897622"/>
          </a:xfrm>
        </p:grpSpPr>
        <p:sp>
          <p:nvSpPr>
            <p:cNvPr id="5" name="矩形 4">
              <a:extLst>
                <a:ext uri="{FF2B5EF4-FFF2-40B4-BE49-F238E27FC236}">
                  <a16:creationId xmlns:a16="http://schemas.microsoft.com/office/drawing/2014/main" id="{3FEDB50C-C8B3-42AF-B31F-FDACCE67D0F2}"/>
                </a:ext>
              </a:extLst>
            </p:cNvPr>
            <p:cNvSpPr/>
            <p:nvPr/>
          </p:nvSpPr>
          <p:spPr>
            <a:xfrm>
              <a:off x="119353" y="914400"/>
              <a:ext cx="2824168" cy="897622"/>
            </a:xfrm>
            <a:prstGeom prst="rect">
              <a:avLst/>
            </a:prstGeom>
            <a:solidFill>
              <a:schemeClr val="accent4">
                <a:lumMod val="20000"/>
                <a:lumOff val="8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l"/>
              </a:pP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2DB2B28F-9FCB-437D-9956-0A57DA40FE6D}"/>
                </a:ext>
              </a:extLst>
            </p:cNvPr>
            <p:cNvSpPr txBox="1"/>
            <p:nvPr/>
          </p:nvSpPr>
          <p:spPr>
            <a:xfrm>
              <a:off x="223458" y="926825"/>
              <a:ext cx="2824168" cy="830997"/>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Theoretical study on ultrasonic detection of offshore concrete structures</a:t>
              </a:r>
              <a:endParaRPr lang="en-US" altLang="zh-CN" sz="1400" dirty="0">
                <a:latin typeface="Times New Roman" panose="02020603050405020304" pitchFamily="18" charset="0"/>
                <a:cs typeface="Times New Roman" panose="02020603050405020304" pitchFamily="18" charset="0"/>
              </a:endParaRPr>
            </a:p>
          </p:txBody>
        </p:sp>
      </p:grpSp>
      <p:grpSp>
        <p:nvGrpSpPr>
          <p:cNvPr id="10" name="组合 9">
            <a:extLst>
              <a:ext uri="{FF2B5EF4-FFF2-40B4-BE49-F238E27FC236}">
                <a16:creationId xmlns:a16="http://schemas.microsoft.com/office/drawing/2014/main" id="{10D13872-1A30-4F42-A9D1-8CF435C2E754}"/>
              </a:ext>
            </a:extLst>
          </p:cNvPr>
          <p:cNvGrpSpPr/>
          <p:nvPr/>
        </p:nvGrpSpPr>
        <p:grpSpPr>
          <a:xfrm>
            <a:off x="119353" y="2322924"/>
            <a:ext cx="2824168" cy="897622"/>
            <a:chOff x="3129997" y="2399251"/>
            <a:chExt cx="2824168" cy="3028426"/>
          </a:xfrm>
        </p:grpSpPr>
        <p:sp>
          <p:nvSpPr>
            <p:cNvPr id="24" name="矩形 23">
              <a:extLst>
                <a:ext uri="{FF2B5EF4-FFF2-40B4-BE49-F238E27FC236}">
                  <a16:creationId xmlns:a16="http://schemas.microsoft.com/office/drawing/2014/main" id="{0792C206-0DBC-4486-9C06-40D3732FEEC9}"/>
                </a:ext>
              </a:extLst>
            </p:cNvPr>
            <p:cNvSpPr/>
            <p:nvPr/>
          </p:nvSpPr>
          <p:spPr>
            <a:xfrm>
              <a:off x="3129998" y="2399251"/>
              <a:ext cx="2824167" cy="3028426"/>
            </a:xfrm>
            <a:prstGeom prst="rect">
              <a:avLst/>
            </a:prstGeom>
            <a:solidFill>
              <a:schemeClr val="accent5">
                <a:lumMod val="20000"/>
                <a:lumOff val="8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l"/>
              </a:pP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E17F632F-1ABD-46E1-8D37-3908614CA3C3}"/>
                </a:ext>
              </a:extLst>
            </p:cNvPr>
            <p:cNvSpPr txBox="1"/>
            <p:nvPr/>
          </p:nvSpPr>
          <p:spPr>
            <a:xfrm>
              <a:off x="3129997" y="2399251"/>
              <a:ext cx="2824167" cy="2803645"/>
            </a:xfrm>
            <a:prstGeom prst="rect">
              <a:avLst/>
            </a:prstGeom>
            <a:noFill/>
          </p:spPr>
          <p:txBody>
            <a:bodyPr wrap="square" rtlCol="0">
              <a:spAutoFit/>
            </a:bodyPr>
            <a:lstStyle>
              <a:defPPr>
                <a:defRPr lang="zh-CN"/>
              </a:defPPr>
              <a:lvl1pPr marL="285750" indent="-285750">
                <a:buFont typeface="Arial" panose="020B0604020202020204" pitchFamily="34" charset="0"/>
                <a:buChar char="•"/>
                <a:defRPr sz="1600">
                  <a:solidFill>
                    <a:srgbClr val="C00000"/>
                  </a:solidFill>
                  <a:latin typeface="Times New Roman" panose="02020603050405020304" pitchFamily="18" charset="0"/>
                  <a:cs typeface="Times New Roman" panose="02020603050405020304" pitchFamily="18" charset="0"/>
                </a:defRPr>
              </a:lvl1pPr>
            </a:lstStyle>
            <a:p>
              <a:r>
                <a:rPr lang="en-US" altLang="zh-CN" dirty="0">
                  <a:solidFill>
                    <a:schemeClr val="tx1"/>
                  </a:solidFill>
                </a:rPr>
                <a:t>Offshore concrete structures  ultrasonic detection technology innovation</a:t>
              </a:r>
            </a:p>
          </p:txBody>
        </p:sp>
      </p:grpSp>
      <p:grpSp>
        <p:nvGrpSpPr>
          <p:cNvPr id="8" name="组合 7">
            <a:extLst>
              <a:ext uri="{FF2B5EF4-FFF2-40B4-BE49-F238E27FC236}">
                <a16:creationId xmlns:a16="http://schemas.microsoft.com/office/drawing/2014/main" id="{93390240-3B73-4A64-BCFF-2D7BE95FBA76}"/>
              </a:ext>
            </a:extLst>
          </p:cNvPr>
          <p:cNvGrpSpPr/>
          <p:nvPr/>
        </p:nvGrpSpPr>
        <p:grpSpPr>
          <a:xfrm>
            <a:off x="119158" y="3731448"/>
            <a:ext cx="2824556" cy="897622"/>
            <a:chOff x="6214738" y="2399251"/>
            <a:chExt cx="2824556" cy="3028426"/>
          </a:xfrm>
        </p:grpSpPr>
        <p:sp>
          <p:nvSpPr>
            <p:cNvPr id="26" name="矩形 25">
              <a:extLst>
                <a:ext uri="{FF2B5EF4-FFF2-40B4-BE49-F238E27FC236}">
                  <a16:creationId xmlns:a16="http://schemas.microsoft.com/office/drawing/2014/main" id="{D4A64AEA-7F7D-47AF-B412-C86A4FFC9ABF}"/>
                </a:ext>
              </a:extLst>
            </p:cNvPr>
            <p:cNvSpPr/>
            <p:nvPr/>
          </p:nvSpPr>
          <p:spPr>
            <a:xfrm>
              <a:off x="6215128" y="2399251"/>
              <a:ext cx="2824166" cy="3028426"/>
            </a:xfrm>
            <a:prstGeom prst="rect">
              <a:avLst/>
            </a:prstGeom>
            <a:solidFill>
              <a:schemeClr val="accent6">
                <a:lumMod val="20000"/>
                <a:lumOff val="8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l"/>
              </a:pP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BB5BC1B6-FC95-4948-A71D-30F042BD06E3}"/>
                </a:ext>
              </a:extLst>
            </p:cNvPr>
            <p:cNvSpPr txBox="1"/>
            <p:nvPr/>
          </p:nvSpPr>
          <p:spPr>
            <a:xfrm>
              <a:off x="6214738" y="2411677"/>
              <a:ext cx="2824166" cy="2803644"/>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Research on damage detection method for offshore concrete structures</a:t>
              </a:r>
            </a:p>
          </p:txBody>
        </p:sp>
      </p:grpSp>
      <p:sp>
        <p:nvSpPr>
          <p:cNvPr id="6" name="箭头: 右 5">
            <a:extLst>
              <a:ext uri="{FF2B5EF4-FFF2-40B4-BE49-F238E27FC236}">
                <a16:creationId xmlns:a16="http://schemas.microsoft.com/office/drawing/2014/main" id="{7B7E87E6-1BE7-4B7D-86AC-12BAA138DF5D}"/>
              </a:ext>
            </a:extLst>
          </p:cNvPr>
          <p:cNvSpPr/>
          <p:nvPr/>
        </p:nvSpPr>
        <p:spPr>
          <a:xfrm rot="5400000">
            <a:off x="1379109" y="1916271"/>
            <a:ext cx="304263" cy="298721"/>
          </a:xfrm>
          <a:prstGeom prst="rightArrow">
            <a:avLst>
              <a:gd name="adj1" fmla="val 50000"/>
              <a:gd name="adj2" fmla="val 50000"/>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右 39">
            <a:extLst>
              <a:ext uri="{FF2B5EF4-FFF2-40B4-BE49-F238E27FC236}">
                <a16:creationId xmlns:a16="http://schemas.microsoft.com/office/drawing/2014/main" id="{E02F1984-EABB-4C3F-BFFC-5A9AE2B3C76C}"/>
              </a:ext>
            </a:extLst>
          </p:cNvPr>
          <p:cNvSpPr/>
          <p:nvPr/>
        </p:nvSpPr>
        <p:spPr>
          <a:xfrm rot="5400000">
            <a:off x="1379108" y="3324795"/>
            <a:ext cx="304263" cy="298721"/>
          </a:xfrm>
          <a:prstGeom prst="rightArrow">
            <a:avLst>
              <a:gd name="adj1" fmla="val 50000"/>
              <a:gd name="adj2" fmla="val 50000"/>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75D71A04-9463-4F2A-B5C6-58EECC5191A1}"/>
              </a:ext>
            </a:extLst>
          </p:cNvPr>
          <p:cNvSpPr/>
          <p:nvPr/>
        </p:nvSpPr>
        <p:spPr>
          <a:xfrm>
            <a:off x="4261607" y="1602298"/>
            <a:ext cx="7811039" cy="4681057"/>
          </a:xfrm>
          <a:prstGeom prst="rect">
            <a:avLst/>
          </a:prstGeom>
          <a:noFill/>
          <a:ln w="28575">
            <a:solidFill>
              <a:schemeClr val="accent6">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5B68B169-7774-432A-A718-1F1A26B9B2E9}"/>
              </a:ext>
            </a:extLst>
          </p:cNvPr>
          <p:cNvSpPr/>
          <p:nvPr/>
        </p:nvSpPr>
        <p:spPr>
          <a:xfrm>
            <a:off x="3130748" y="3379700"/>
            <a:ext cx="2260902" cy="1126252"/>
          </a:xfrm>
          <a:prstGeom prst="rect">
            <a:avLst/>
          </a:prstGeom>
          <a:solidFill>
            <a:schemeClr val="accent6">
              <a:lumMod val="20000"/>
              <a:lumOff val="80000"/>
            </a:schemeClr>
          </a:solidFill>
          <a:ln w="28575">
            <a:solidFill>
              <a:schemeClr val="accent6">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Research on damage detection method for offshore concrete structures</a:t>
            </a:r>
          </a:p>
        </p:txBody>
      </p:sp>
      <p:sp>
        <p:nvSpPr>
          <p:cNvPr id="27" name="矩形 26">
            <a:extLst>
              <a:ext uri="{FF2B5EF4-FFF2-40B4-BE49-F238E27FC236}">
                <a16:creationId xmlns:a16="http://schemas.microsoft.com/office/drawing/2014/main" id="{A6D8E318-9122-48CD-A8C8-B9236D2AEBBF}"/>
              </a:ext>
            </a:extLst>
          </p:cNvPr>
          <p:cNvSpPr/>
          <p:nvPr/>
        </p:nvSpPr>
        <p:spPr>
          <a:xfrm>
            <a:off x="7815045" y="1830824"/>
            <a:ext cx="1861981" cy="976056"/>
          </a:xfrm>
          <a:prstGeom prst="rect">
            <a:avLst/>
          </a:prstGeom>
          <a:solidFill>
            <a:schemeClr val="accent6">
              <a:lumMod val="20000"/>
              <a:lumOff val="80000"/>
            </a:schemeClr>
          </a:solidFill>
          <a:ln w="19050">
            <a:solidFill>
              <a:schemeClr val="accent6">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Research on damage localization methods</a:t>
            </a:r>
          </a:p>
        </p:txBody>
      </p:sp>
      <p:sp>
        <p:nvSpPr>
          <p:cNvPr id="28" name="矩形 27">
            <a:extLst>
              <a:ext uri="{FF2B5EF4-FFF2-40B4-BE49-F238E27FC236}">
                <a16:creationId xmlns:a16="http://schemas.microsoft.com/office/drawing/2014/main" id="{62F4C715-F9FB-4813-B9B0-69C69ACA03DC}"/>
              </a:ext>
            </a:extLst>
          </p:cNvPr>
          <p:cNvSpPr/>
          <p:nvPr/>
        </p:nvSpPr>
        <p:spPr>
          <a:xfrm>
            <a:off x="5625541" y="1830824"/>
            <a:ext cx="1949717" cy="97605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Damage imaging method</a:t>
            </a:r>
          </a:p>
        </p:txBody>
      </p:sp>
      <p:sp>
        <p:nvSpPr>
          <p:cNvPr id="30" name="矩形 29">
            <a:extLst>
              <a:ext uri="{FF2B5EF4-FFF2-40B4-BE49-F238E27FC236}">
                <a16:creationId xmlns:a16="http://schemas.microsoft.com/office/drawing/2014/main" id="{EDBD9F30-2B85-4EB1-8E21-0C520953AACA}"/>
              </a:ext>
            </a:extLst>
          </p:cNvPr>
          <p:cNvSpPr/>
          <p:nvPr/>
        </p:nvSpPr>
        <p:spPr>
          <a:xfrm>
            <a:off x="9916813" y="1830824"/>
            <a:ext cx="1949717" cy="97605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Study of damage characterization indicators</a:t>
            </a:r>
          </a:p>
        </p:txBody>
      </p:sp>
      <p:grpSp>
        <p:nvGrpSpPr>
          <p:cNvPr id="33" name="组合 32">
            <a:extLst>
              <a:ext uri="{FF2B5EF4-FFF2-40B4-BE49-F238E27FC236}">
                <a16:creationId xmlns:a16="http://schemas.microsoft.com/office/drawing/2014/main" id="{4CECA287-08C9-4D25-AF47-055F9271DC62}"/>
              </a:ext>
            </a:extLst>
          </p:cNvPr>
          <p:cNvGrpSpPr/>
          <p:nvPr/>
        </p:nvGrpSpPr>
        <p:grpSpPr>
          <a:xfrm>
            <a:off x="9695061" y="2262438"/>
            <a:ext cx="203717" cy="112829"/>
            <a:chOff x="8378221" y="4269995"/>
            <a:chExt cx="203717" cy="112829"/>
          </a:xfrm>
        </p:grpSpPr>
        <p:sp>
          <p:nvSpPr>
            <p:cNvPr id="34" name="箭头: V 形 33">
              <a:extLst>
                <a:ext uri="{FF2B5EF4-FFF2-40B4-BE49-F238E27FC236}">
                  <a16:creationId xmlns:a16="http://schemas.microsoft.com/office/drawing/2014/main" id="{BC1E1EAD-DC2F-4A0F-B40A-EF2359483C7F}"/>
                </a:ext>
              </a:extLst>
            </p:cNvPr>
            <p:cNvSpPr/>
            <p:nvPr/>
          </p:nvSpPr>
          <p:spPr>
            <a:xfrm>
              <a:off x="8452324"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箭头: V 形 34">
              <a:extLst>
                <a:ext uri="{FF2B5EF4-FFF2-40B4-BE49-F238E27FC236}">
                  <a16:creationId xmlns:a16="http://schemas.microsoft.com/office/drawing/2014/main" id="{38053F97-1C12-40AD-A9DE-38F2FD879392}"/>
                </a:ext>
              </a:extLst>
            </p:cNvPr>
            <p:cNvSpPr/>
            <p:nvPr/>
          </p:nvSpPr>
          <p:spPr>
            <a:xfrm>
              <a:off x="8378221"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6" name="组合 35">
            <a:extLst>
              <a:ext uri="{FF2B5EF4-FFF2-40B4-BE49-F238E27FC236}">
                <a16:creationId xmlns:a16="http://schemas.microsoft.com/office/drawing/2014/main" id="{6CD74340-7025-4FA4-82BE-850660DFD1D5}"/>
              </a:ext>
            </a:extLst>
          </p:cNvPr>
          <p:cNvGrpSpPr/>
          <p:nvPr/>
        </p:nvGrpSpPr>
        <p:grpSpPr>
          <a:xfrm flipH="1">
            <a:off x="7602310" y="2262438"/>
            <a:ext cx="203717" cy="112829"/>
            <a:chOff x="8378221" y="4269995"/>
            <a:chExt cx="203717" cy="112829"/>
          </a:xfrm>
        </p:grpSpPr>
        <p:sp>
          <p:nvSpPr>
            <p:cNvPr id="37" name="箭头: V 形 36">
              <a:extLst>
                <a:ext uri="{FF2B5EF4-FFF2-40B4-BE49-F238E27FC236}">
                  <a16:creationId xmlns:a16="http://schemas.microsoft.com/office/drawing/2014/main" id="{4105B721-D5E2-4622-99D8-BB36313D28E0}"/>
                </a:ext>
              </a:extLst>
            </p:cNvPr>
            <p:cNvSpPr/>
            <p:nvPr/>
          </p:nvSpPr>
          <p:spPr>
            <a:xfrm>
              <a:off x="8452324"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箭头: V 形 37">
              <a:extLst>
                <a:ext uri="{FF2B5EF4-FFF2-40B4-BE49-F238E27FC236}">
                  <a16:creationId xmlns:a16="http://schemas.microsoft.com/office/drawing/2014/main" id="{F87BA0A5-0384-43AA-8E37-88C055C20F3D}"/>
                </a:ext>
              </a:extLst>
            </p:cNvPr>
            <p:cNvSpPr/>
            <p:nvPr/>
          </p:nvSpPr>
          <p:spPr>
            <a:xfrm>
              <a:off x="8378221"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9" name="矩形 38">
            <a:extLst>
              <a:ext uri="{FF2B5EF4-FFF2-40B4-BE49-F238E27FC236}">
                <a16:creationId xmlns:a16="http://schemas.microsoft.com/office/drawing/2014/main" id="{9A54D353-CC12-4070-80FF-8C160CE2E553}"/>
              </a:ext>
            </a:extLst>
          </p:cNvPr>
          <p:cNvSpPr/>
          <p:nvPr/>
        </p:nvSpPr>
        <p:spPr>
          <a:xfrm>
            <a:off x="7815046" y="3440504"/>
            <a:ext cx="1861981" cy="976056"/>
          </a:xfrm>
          <a:prstGeom prst="rect">
            <a:avLst/>
          </a:prstGeom>
          <a:solidFill>
            <a:schemeClr val="accent6">
              <a:lumMod val="20000"/>
              <a:lumOff val="80000"/>
            </a:schemeClr>
          </a:solidFill>
          <a:ln w="19050">
            <a:solidFill>
              <a:schemeClr val="accent6">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Research on the crack propagation law</a:t>
            </a:r>
          </a:p>
        </p:txBody>
      </p:sp>
      <p:sp>
        <p:nvSpPr>
          <p:cNvPr id="42" name="矩形 41">
            <a:extLst>
              <a:ext uri="{FF2B5EF4-FFF2-40B4-BE49-F238E27FC236}">
                <a16:creationId xmlns:a16="http://schemas.microsoft.com/office/drawing/2014/main" id="{5E28ACF6-B4E0-4541-B497-ED5F08FEF59A}"/>
              </a:ext>
            </a:extLst>
          </p:cNvPr>
          <p:cNvSpPr/>
          <p:nvPr/>
        </p:nvSpPr>
        <p:spPr>
          <a:xfrm>
            <a:off x="5625541" y="3440504"/>
            <a:ext cx="1949717" cy="97605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Research on crack propagation based on damage theory</a:t>
            </a:r>
          </a:p>
        </p:txBody>
      </p:sp>
      <p:sp>
        <p:nvSpPr>
          <p:cNvPr id="43" name="矩形 42">
            <a:extLst>
              <a:ext uri="{FF2B5EF4-FFF2-40B4-BE49-F238E27FC236}">
                <a16:creationId xmlns:a16="http://schemas.microsoft.com/office/drawing/2014/main" id="{D33E4FB1-C0FE-4810-BE3D-CD8E717CB8A5}"/>
              </a:ext>
            </a:extLst>
          </p:cNvPr>
          <p:cNvSpPr/>
          <p:nvPr/>
        </p:nvSpPr>
        <p:spPr>
          <a:xfrm>
            <a:off x="9916814" y="3440504"/>
            <a:ext cx="1949717" cy="97605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Crack propagation in relation to ultrasonic parameters</a:t>
            </a:r>
          </a:p>
        </p:txBody>
      </p:sp>
      <p:grpSp>
        <p:nvGrpSpPr>
          <p:cNvPr id="44" name="组合 43">
            <a:extLst>
              <a:ext uri="{FF2B5EF4-FFF2-40B4-BE49-F238E27FC236}">
                <a16:creationId xmlns:a16="http://schemas.microsoft.com/office/drawing/2014/main" id="{F3FB3FAA-ECCE-40D0-ACE3-38E8AD4BE28B}"/>
              </a:ext>
            </a:extLst>
          </p:cNvPr>
          <p:cNvGrpSpPr/>
          <p:nvPr/>
        </p:nvGrpSpPr>
        <p:grpSpPr>
          <a:xfrm>
            <a:off x="9695062" y="3874541"/>
            <a:ext cx="203717" cy="112829"/>
            <a:chOff x="8378221" y="4269995"/>
            <a:chExt cx="203717" cy="112829"/>
          </a:xfrm>
        </p:grpSpPr>
        <p:sp>
          <p:nvSpPr>
            <p:cNvPr id="45" name="箭头: V 形 44">
              <a:extLst>
                <a:ext uri="{FF2B5EF4-FFF2-40B4-BE49-F238E27FC236}">
                  <a16:creationId xmlns:a16="http://schemas.microsoft.com/office/drawing/2014/main" id="{91988387-313E-4E6C-8146-5B960A3B37CA}"/>
                </a:ext>
              </a:extLst>
            </p:cNvPr>
            <p:cNvSpPr/>
            <p:nvPr/>
          </p:nvSpPr>
          <p:spPr>
            <a:xfrm>
              <a:off x="8452324"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箭头: V 形 45">
              <a:extLst>
                <a:ext uri="{FF2B5EF4-FFF2-40B4-BE49-F238E27FC236}">
                  <a16:creationId xmlns:a16="http://schemas.microsoft.com/office/drawing/2014/main" id="{4D85A6ED-322A-40DC-B969-05C967DB4E59}"/>
                </a:ext>
              </a:extLst>
            </p:cNvPr>
            <p:cNvSpPr/>
            <p:nvPr/>
          </p:nvSpPr>
          <p:spPr>
            <a:xfrm>
              <a:off x="8378221"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7" name="组合 46">
            <a:extLst>
              <a:ext uri="{FF2B5EF4-FFF2-40B4-BE49-F238E27FC236}">
                <a16:creationId xmlns:a16="http://schemas.microsoft.com/office/drawing/2014/main" id="{A66DF21E-0D3C-4057-A67A-F91427B777AD}"/>
              </a:ext>
            </a:extLst>
          </p:cNvPr>
          <p:cNvGrpSpPr/>
          <p:nvPr/>
        </p:nvGrpSpPr>
        <p:grpSpPr>
          <a:xfrm flipH="1">
            <a:off x="7602311" y="3874541"/>
            <a:ext cx="203717" cy="112829"/>
            <a:chOff x="8378221" y="4269995"/>
            <a:chExt cx="203717" cy="112829"/>
          </a:xfrm>
        </p:grpSpPr>
        <p:sp>
          <p:nvSpPr>
            <p:cNvPr id="48" name="箭头: V 形 47">
              <a:extLst>
                <a:ext uri="{FF2B5EF4-FFF2-40B4-BE49-F238E27FC236}">
                  <a16:creationId xmlns:a16="http://schemas.microsoft.com/office/drawing/2014/main" id="{9C3C5887-F9CE-452A-B634-887009EF16FD}"/>
                </a:ext>
              </a:extLst>
            </p:cNvPr>
            <p:cNvSpPr/>
            <p:nvPr/>
          </p:nvSpPr>
          <p:spPr>
            <a:xfrm>
              <a:off x="8452324"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箭头: V 形 48">
              <a:extLst>
                <a:ext uri="{FF2B5EF4-FFF2-40B4-BE49-F238E27FC236}">
                  <a16:creationId xmlns:a16="http://schemas.microsoft.com/office/drawing/2014/main" id="{1D38ED31-D5F6-43C9-B921-43656490BB85}"/>
                </a:ext>
              </a:extLst>
            </p:cNvPr>
            <p:cNvSpPr/>
            <p:nvPr/>
          </p:nvSpPr>
          <p:spPr>
            <a:xfrm>
              <a:off x="8378221"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0" name="矩形 49">
            <a:extLst>
              <a:ext uri="{FF2B5EF4-FFF2-40B4-BE49-F238E27FC236}">
                <a16:creationId xmlns:a16="http://schemas.microsoft.com/office/drawing/2014/main" id="{0057573A-53FA-4600-8317-FDC69FBCB740}"/>
              </a:ext>
            </a:extLst>
          </p:cNvPr>
          <p:cNvSpPr/>
          <p:nvPr/>
        </p:nvSpPr>
        <p:spPr>
          <a:xfrm>
            <a:off x="7806028" y="5050183"/>
            <a:ext cx="1861981" cy="976056"/>
          </a:xfrm>
          <a:prstGeom prst="rect">
            <a:avLst/>
          </a:prstGeom>
          <a:solidFill>
            <a:schemeClr val="accent6">
              <a:lumMod val="20000"/>
              <a:lumOff val="80000"/>
            </a:schemeClr>
          </a:solidFill>
          <a:ln w="19050">
            <a:solidFill>
              <a:schemeClr val="accent6">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Assessment of the degree of damage</a:t>
            </a:r>
          </a:p>
        </p:txBody>
      </p:sp>
      <p:sp>
        <p:nvSpPr>
          <p:cNvPr id="51" name="矩形 50">
            <a:extLst>
              <a:ext uri="{FF2B5EF4-FFF2-40B4-BE49-F238E27FC236}">
                <a16:creationId xmlns:a16="http://schemas.microsoft.com/office/drawing/2014/main" id="{728FDD90-5EC8-4578-98C5-C02E32CA04F5}"/>
              </a:ext>
            </a:extLst>
          </p:cNvPr>
          <p:cNvSpPr/>
          <p:nvPr/>
        </p:nvSpPr>
        <p:spPr>
          <a:xfrm>
            <a:off x="5625541" y="5050183"/>
            <a:ext cx="1949717" cy="97605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Multi-parameter characterization of crack propagation</a:t>
            </a:r>
          </a:p>
        </p:txBody>
      </p:sp>
      <p:sp>
        <p:nvSpPr>
          <p:cNvPr id="52" name="矩形 51">
            <a:extLst>
              <a:ext uri="{FF2B5EF4-FFF2-40B4-BE49-F238E27FC236}">
                <a16:creationId xmlns:a16="http://schemas.microsoft.com/office/drawing/2014/main" id="{B94D63EE-5BFF-4255-863E-9905133D2B77}"/>
              </a:ext>
            </a:extLst>
          </p:cNvPr>
          <p:cNvSpPr/>
          <p:nvPr/>
        </p:nvSpPr>
        <p:spPr>
          <a:xfrm>
            <a:off x="9916813" y="5050183"/>
            <a:ext cx="1949717" cy="97605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Artificial intelligence based damage crack propagation research</a:t>
            </a:r>
          </a:p>
        </p:txBody>
      </p:sp>
      <p:grpSp>
        <p:nvGrpSpPr>
          <p:cNvPr id="53" name="组合 52">
            <a:extLst>
              <a:ext uri="{FF2B5EF4-FFF2-40B4-BE49-F238E27FC236}">
                <a16:creationId xmlns:a16="http://schemas.microsoft.com/office/drawing/2014/main" id="{CB125B30-E6C7-4562-BD8F-4E1EEBAA80E1}"/>
              </a:ext>
            </a:extLst>
          </p:cNvPr>
          <p:cNvGrpSpPr/>
          <p:nvPr/>
        </p:nvGrpSpPr>
        <p:grpSpPr>
          <a:xfrm>
            <a:off x="9692338" y="5481797"/>
            <a:ext cx="203717" cy="112829"/>
            <a:chOff x="8378221" y="4269995"/>
            <a:chExt cx="203717" cy="112829"/>
          </a:xfrm>
        </p:grpSpPr>
        <p:sp>
          <p:nvSpPr>
            <p:cNvPr id="54" name="箭头: V 形 53">
              <a:extLst>
                <a:ext uri="{FF2B5EF4-FFF2-40B4-BE49-F238E27FC236}">
                  <a16:creationId xmlns:a16="http://schemas.microsoft.com/office/drawing/2014/main" id="{5B75B758-DE84-473B-8B91-5CBC3B8A6BB9}"/>
                </a:ext>
              </a:extLst>
            </p:cNvPr>
            <p:cNvSpPr/>
            <p:nvPr/>
          </p:nvSpPr>
          <p:spPr>
            <a:xfrm>
              <a:off x="8452324"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箭头: V 形 54">
              <a:extLst>
                <a:ext uri="{FF2B5EF4-FFF2-40B4-BE49-F238E27FC236}">
                  <a16:creationId xmlns:a16="http://schemas.microsoft.com/office/drawing/2014/main" id="{200ADF09-712F-49B0-9AF0-CE999DAD169B}"/>
                </a:ext>
              </a:extLst>
            </p:cNvPr>
            <p:cNvSpPr/>
            <p:nvPr/>
          </p:nvSpPr>
          <p:spPr>
            <a:xfrm>
              <a:off x="8378221"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6" name="组合 55">
            <a:extLst>
              <a:ext uri="{FF2B5EF4-FFF2-40B4-BE49-F238E27FC236}">
                <a16:creationId xmlns:a16="http://schemas.microsoft.com/office/drawing/2014/main" id="{7A99C023-B528-46E3-8209-4DCE729E0F14}"/>
              </a:ext>
            </a:extLst>
          </p:cNvPr>
          <p:cNvGrpSpPr/>
          <p:nvPr/>
        </p:nvGrpSpPr>
        <p:grpSpPr>
          <a:xfrm flipH="1">
            <a:off x="7599587" y="5481797"/>
            <a:ext cx="203717" cy="112829"/>
            <a:chOff x="8378221" y="4269995"/>
            <a:chExt cx="203717" cy="112829"/>
          </a:xfrm>
        </p:grpSpPr>
        <p:sp>
          <p:nvSpPr>
            <p:cNvPr id="57" name="箭头: V 形 56">
              <a:extLst>
                <a:ext uri="{FF2B5EF4-FFF2-40B4-BE49-F238E27FC236}">
                  <a16:creationId xmlns:a16="http://schemas.microsoft.com/office/drawing/2014/main" id="{B4F825E7-991C-465B-95A2-B35F7C65564A}"/>
                </a:ext>
              </a:extLst>
            </p:cNvPr>
            <p:cNvSpPr/>
            <p:nvPr/>
          </p:nvSpPr>
          <p:spPr>
            <a:xfrm>
              <a:off x="8452324"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箭头: V 形 57">
              <a:extLst>
                <a:ext uri="{FF2B5EF4-FFF2-40B4-BE49-F238E27FC236}">
                  <a16:creationId xmlns:a16="http://schemas.microsoft.com/office/drawing/2014/main" id="{2FB5B94E-6B22-423F-8407-1C27394FA75C}"/>
                </a:ext>
              </a:extLst>
            </p:cNvPr>
            <p:cNvSpPr/>
            <p:nvPr/>
          </p:nvSpPr>
          <p:spPr>
            <a:xfrm>
              <a:off x="8378221"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9" name="矩形: 圆角 58">
            <a:extLst>
              <a:ext uri="{FF2B5EF4-FFF2-40B4-BE49-F238E27FC236}">
                <a16:creationId xmlns:a16="http://schemas.microsoft.com/office/drawing/2014/main" id="{BBC8AC2D-44F5-494F-B636-7DE562F24D66}"/>
              </a:ext>
            </a:extLst>
          </p:cNvPr>
          <p:cNvSpPr/>
          <p:nvPr/>
        </p:nvSpPr>
        <p:spPr>
          <a:xfrm>
            <a:off x="6452312" y="785370"/>
            <a:ext cx="3429628" cy="546602"/>
          </a:xfrm>
          <a:prstGeom prst="roundRect">
            <a:avLst/>
          </a:prstGeom>
          <a:solidFill>
            <a:schemeClr val="accent2">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Research Program</a:t>
            </a:r>
          </a:p>
        </p:txBody>
      </p:sp>
      <p:sp>
        <p:nvSpPr>
          <p:cNvPr id="60" name="椭圆 59">
            <a:extLst>
              <a:ext uri="{FF2B5EF4-FFF2-40B4-BE49-F238E27FC236}">
                <a16:creationId xmlns:a16="http://schemas.microsoft.com/office/drawing/2014/main" id="{C5B1E330-2439-4896-A11E-A7D91741E4FA}"/>
              </a:ext>
            </a:extLst>
          </p:cNvPr>
          <p:cNvSpPr/>
          <p:nvPr/>
        </p:nvSpPr>
        <p:spPr>
          <a:xfrm>
            <a:off x="348899" y="3661881"/>
            <a:ext cx="2268466" cy="1044345"/>
          </a:xfrm>
          <a:prstGeom prst="ellipse">
            <a:avLst/>
          </a:prstGeom>
          <a:noFill/>
          <a:ln w="285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下弧形 11">
            <a:extLst>
              <a:ext uri="{FF2B5EF4-FFF2-40B4-BE49-F238E27FC236}">
                <a16:creationId xmlns:a16="http://schemas.microsoft.com/office/drawing/2014/main" id="{D1D2DBCF-8DEF-41C2-B784-1A562E082C39}"/>
              </a:ext>
            </a:extLst>
          </p:cNvPr>
          <p:cNvSpPr/>
          <p:nvPr/>
        </p:nvSpPr>
        <p:spPr>
          <a:xfrm>
            <a:off x="2759124" y="4488327"/>
            <a:ext cx="1327230" cy="503172"/>
          </a:xfrm>
          <a:prstGeom prst="curvedUp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645305002"/>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97DA233-8817-4DAD-81AC-3B6F88CFCBB6}"/>
              </a:ext>
            </a:extLst>
          </p:cNvPr>
          <p:cNvSpPr/>
          <p:nvPr/>
        </p:nvSpPr>
        <p:spPr>
          <a:xfrm>
            <a:off x="1" y="638825"/>
            <a:ext cx="3047626" cy="6219175"/>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58">
            <a:extLst>
              <a:ext uri="{FF2B5EF4-FFF2-40B4-BE49-F238E27FC236}">
                <a16:creationId xmlns:a16="http://schemas.microsoft.com/office/drawing/2014/main" id="{0E16751E-D8A6-4A4E-B209-B76D0E082318}"/>
              </a:ext>
            </a:extLst>
          </p:cNvPr>
          <p:cNvSpPr/>
          <p:nvPr/>
        </p:nvSpPr>
        <p:spPr>
          <a:xfrm>
            <a:off x="0" y="0"/>
            <a:ext cx="12192000" cy="638825"/>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defTabSz="457200">
              <a:defRPr/>
            </a:pP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3 Plan</a:t>
            </a:r>
          </a:p>
        </p:txBody>
      </p:sp>
      <p:pic>
        <p:nvPicPr>
          <p:cNvPr id="4" name="图片 3">
            <a:extLst>
              <a:ext uri="{FF2B5EF4-FFF2-40B4-BE49-F238E27FC236}">
                <a16:creationId xmlns:a16="http://schemas.microsoft.com/office/drawing/2014/main" id="{A065AB77-C49D-4389-A8FA-12C06EE794E7}"/>
              </a:ext>
            </a:extLst>
          </p:cNvPr>
          <p:cNvPicPr>
            <a:picLocks noChangeAspect="1"/>
          </p:cNvPicPr>
          <p:nvPr/>
        </p:nvPicPr>
        <p:blipFill rotWithShape="1">
          <a:blip r:embed="rId3">
            <a:extLst>
              <a:ext uri="{28A0092B-C50C-407E-A947-70E740481C1C}">
                <a14:useLocalDpi xmlns:a14="http://schemas.microsoft.com/office/drawing/2010/main" val="0"/>
              </a:ext>
            </a:extLst>
          </a:blip>
          <a:srcRect t="9911" b="8712"/>
          <a:stretch/>
        </p:blipFill>
        <p:spPr>
          <a:xfrm>
            <a:off x="11404796" y="5690"/>
            <a:ext cx="778037" cy="633135"/>
          </a:xfrm>
          <a:prstGeom prst="rect">
            <a:avLst/>
          </a:prstGeom>
        </p:spPr>
      </p:pic>
      <p:sp>
        <p:nvSpPr>
          <p:cNvPr id="21" name="灯片编号占位符 3">
            <a:extLst>
              <a:ext uri="{FF2B5EF4-FFF2-40B4-BE49-F238E27FC236}">
                <a16:creationId xmlns:a16="http://schemas.microsoft.com/office/drawing/2014/main" id="{9C484250-0D5F-473D-82CB-5CE31653D42E}"/>
              </a:ext>
            </a:extLst>
          </p:cNvPr>
          <p:cNvSpPr>
            <a:spLocks noGrp="1"/>
          </p:cNvSpPr>
          <p:nvPr>
            <p:ph type="sldNum" sz="quarter" idx="12"/>
          </p:nvPr>
        </p:nvSpPr>
        <p:spPr>
          <a:xfrm>
            <a:off x="9316278" y="6426615"/>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10DF9B2F-2DE2-483B-95D9-81E7E9385051}" type="slidenum">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grpSp>
        <p:nvGrpSpPr>
          <p:cNvPr id="9" name="组合 8">
            <a:extLst>
              <a:ext uri="{FF2B5EF4-FFF2-40B4-BE49-F238E27FC236}">
                <a16:creationId xmlns:a16="http://schemas.microsoft.com/office/drawing/2014/main" id="{623BBA0A-E2CA-47E0-BB33-BCD9F0BD6091}"/>
              </a:ext>
            </a:extLst>
          </p:cNvPr>
          <p:cNvGrpSpPr/>
          <p:nvPr/>
        </p:nvGrpSpPr>
        <p:grpSpPr>
          <a:xfrm>
            <a:off x="119353" y="914400"/>
            <a:ext cx="2928273" cy="897622"/>
            <a:chOff x="119353" y="914400"/>
            <a:chExt cx="2928273" cy="897622"/>
          </a:xfrm>
        </p:grpSpPr>
        <p:sp>
          <p:nvSpPr>
            <p:cNvPr id="5" name="矩形 4">
              <a:extLst>
                <a:ext uri="{FF2B5EF4-FFF2-40B4-BE49-F238E27FC236}">
                  <a16:creationId xmlns:a16="http://schemas.microsoft.com/office/drawing/2014/main" id="{3FEDB50C-C8B3-42AF-B31F-FDACCE67D0F2}"/>
                </a:ext>
              </a:extLst>
            </p:cNvPr>
            <p:cNvSpPr/>
            <p:nvPr/>
          </p:nvSpPr>
          <p:spPr>
            <a:xfrm>
              <a:off x="119353" y="914400"/>
              <a:ext cx="2824168" cy="897622"/>
            </a:xfrm>
            <a:prstGeom prst="rect">
              <a:avLst/>
            </a:prstGeom>
            <a:solidFill>
              <a:schemeClr val="accent4">
                <a:lumMod val="20000"/>
                <a:lumOff val="8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l"/>
              </a:pP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2" name="文本框 1">
              <a:extLst>
                <a:ext uri="{FF2B5EF4-FFF2-40B4-BE49-F238E27FC236}">
                  <a16:creationId xmlns:a16="http://schemas.microsoft.com/office/drawing/2014/main" id="{2DB2B28F-9FCB-437D-9956-0A57DA40FE6D}"/>
                </a:ext>
              </a:extLst>
            </p:cNvPr>
            <p:cNvSpPr txBox="1"/>
            <p:nvPr/>
          </p:nvSpPr>
          <p:spPr>
            <a:xfrm>
              <a:off x="223458" y="926825"/>
              <a:ext cx="2824168" cy="830997"/>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Theoretical study on ultrasonic detection of offshore concrete structures</a:t>
              </a:r>
              <a:endParaRPr lang="en-US" altLang="zh-CN" sz="1400" dirty="0">
                <a:latin typeface="Times New Roman" panose="02020603050405020304" pitchFamily="18" charset="0"/>
                <a:cs typeface="Times New Roman" panose="02020603050405020304" pitchFamily="18" charset="0"/>
              </a:endParaRPr>
            </a:p>
          </p:txBody>
        </p:sp>
      </p:grpSp>
      <p:grpSp>
        <p:nvGrpSpPr>
          <p:cNvPr id="10" name="组合 9">
            <a:extLst>
              <a:ext uri="{FF2B5EF4-FFF2-40B4-BE49-F238E27FC236}">
                <a16:creationId xmlns:a16="http://schemas.microsoft.com/office/drawing/2014/main" id="{10D13872-1A30-4F42-A9D1-8CF435C2E754}"/>
              </a:ext>
            </a:extLst>
          </p:cNvPr>
          <p:cNvGrpSpPr/>
          <p:nvPr/>
        </p:nvGrpSpPr>
        <p:grpSpPr>
          <a:xfrm>
            <a:off x="119353" y="2322924"/>
            <a:ext cx="2824168" cy="897622"/>
            <a:chOff x="3129997" y="2399251"/>
            <a:chExt cx="2824168" cy="3028426"/>
          </a:xfrm>
        </p:grpSpPr>
        <p:sp>
          <p:nvSpPr>
            <p:cNvPr id="24" name="矩形 23">
              <a:extLst>
                <a:ext uri="{FF2B5EF4-FFF2-40B4-BE49-F238E27FC236}">
                  <a16:creationId xmlns:a16="http://schemas.microsoft.com/office/drawing/2014/main" id="{0792C206-0DBC-4486-9C06-40D3732FEEC9}"/>
                </a:ext>
              </a:extLst>
            </p:cNvPr>
            <p:cNvSpPr/>
            <p:nvPr/>
          </p:nvSpPr>
          <p:spPr>
            <a:xfrm>
              <a:off x="3129998" y="2399251"/>
              <a:ext cx="2824167" cy="3028426"/>
            </a:xfrm>
            <a:prstGeom prst="rect">
              <a:avLst/>
            </a:prstGeom>
            <a:solidFill>
              <a:schemeClr val="accent5">
                <a:lumMod val="20000"/>
                <a:lumOff val="8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l"/>
              </a:pP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E17F632F-1ABD-46E1-8D37-3908614CA3C3}"/>
                </a:ext>
              </a:extLst>
            </p:cNvPr>
            <p:cNvSpPr txBox="1"/>
            <p:nvPr/>
          </p:nvSpPr>
          <p:spPr>
            <a:xfrm>
              <a:off x="3129997" y="2399251"/>
              <a:ext cx="2824167" cy="2803645"/>
            </a:xfrm>
            <a:prstGeom prst="rect">
              <a:avLst/>
            </a:prstGeom>
            <a:noFill/>
          </p:spPr>
          <p:txBody>
            <a:bodyPr wrap="square" rtlCol="0">
              <a:spAutoFit/>
            </a:bodyPr>
            <a:lstStyle>
              <a:defPPr>
                <a:defRPr lang="zh-CN"/>
              </a:defPPr>
              <a:lvl1pPr marL="285750" indent="-285750">
                <a:buFont typeface="Arial" panose="020B0604020202020204" pitchFamily="34" charset="0"/>
                <a:buChar char="•"/>
                <a:defRPr sz="1600">
                  <a:solidFill>
                    <a:srgbClr val="C00000"/>
                  </a:solidFill>
                  <a:latin typeface="Times New Roman" panose="02020603050405020304" pitchFamily="18" charset="0"/>
                  <a:cs typeface="Times New Roman" panose="02020603050405020304" pitchFamily="18" charset="0"/>
                </a:defRPr>
              </a:lvl1pPr>
            </a:lstStyle>
            <a:p>
              <a:r>
                <a:rPr lang="en-US" altLang="zh-CN" dirty="0">
                  <a:solidFill>
                    <a:schemeClr val="tx1"/>
                  </a:solidFill>
                </a:rPr>
                <a:t>Offshore concrete structures  ultrasonic detection technology innovation</a:t>
              </a:r>
            </a:p>
          </p:txBody>
        </p:sp>
      </p:grpSp>
      <p:grpSp>
        <p:nvGrpSpPr>
          <p:cNvPr id="8" name="组合 7">
            <a:extLst>
              <a:ext uri="{FF2B5EF4-FFF2-40B4-BE49-F238E27FC236}">
                <a16:creationId xmlns:a16="http://schemas.microsoft.com/office/drawing/2014/main" id="{93390240-3B73-4A64-BCFF-2D7BE95FBA76}"/>
              </a:ext>
            </a:extLst>
          </p:cNvPr>
          <p:cNvGrpSpPr/>
          <p:nvPr/>
        </p:nvGrpSpPr>
        <p:grpSpPr>
          <a:xfrm>
            <a:off x="119158" y="3731448"/>
            <a:ext cx="2824556" cy="897622"/>
            <a:chOff x="6214738" y="2399251"/>
            <a:chExt cx="2824556" cy="3028426"/>
          </a:xfrm>
        </p:grpSpPr>
        <p:sp>
          <p:nvSpPr>
            <p:cNvPr id="26" name="矩形 25">
              <a:extLst>
                <a:ext uri="{FF2B5EF4-FFF2-40B4-BE49-F238E27FC236}">
                  <a16:creationId xmlns:a16="http://schemas.microsoft.com/office/drawing/2014/main" id="{D4A64AEA-7F7D-47AF-B412-C86A4FFC9ABF}"/>
                </a:ext>
              </a:extLst>
            </p:cNvPr>
            <p:cNvSpPr/>
            <p:nvPr/>
          </p:nvSpPr>
          <p:spPr>
            <a:xfrm>
              <a:off x="6215128" y="2399251"/>
              <a:ext cx="2824166" cy="3028426"/>
            </a:xfrm>
            <a:prstGeom prst="rect">
              <a:avLst/>
            </a:prstGeom>
            <a:solidFill>
              <a:schemeClr val="accent6">
                <a:lumMod val="20000"/>
                <a:lumOff val="80000"/>
              </a:schemeClr>
            </a:solid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l"/>
              </a:pP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1" name="文本框 30">
              <a:extLst>
                <a:ext uri="{FF2B5EF4-FFF2-40B4-BE49-F238E27FC236}">
                  <a16:creationId xmlns:a16="http://schemas.microsoft.com/office/drawing/2014/main" id="{BB5BC1B6-FC95-4948-A71D-30F042BD06E3}"/>
                </a:ext>
              </a:extLst>
            </p:cNvPr>
            <p:cNvSpPr txBox="1"/>
            <p:nvPr/>
          </p:nvSpPr>
          <p:spPr>
            <a:xfrm>
              <a:off x="6214738" y="2411677"/>
              <a:ext cx="2824166" cy="2803644"/>
            </a:xfrm>
            <a:prstGeom prst="rect">
              <a:avLst/>
            </a:prstGeom>
            <a:noFill/>
          </p:spPr>
          <p:txBody>
            <a:bodyPr wrap="square" rtlCol="0">
              <a:spAutoFit/>
            </a:bodyPr>
            <a:lstStyle/>
            <a:p>
              <a:pPr marL="285750" indent="-285750">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Research on damage detection method for offshore concrete structures</a:t>
              </a:r>
            </a:p>
          </p:txBody>
        </p:sp>
      </p:grpSp>
      <p:grpSp>
        <p:nvGrpSpPr>
          <p:cNvPr id="7" name="组合 6">
            <a:extLst>
              <a:ext uri="{FF2B5EF4-FFF2-40B4-BE49-F238E27FC236}">
                <a16:creationId xmlns:a16="http://schemas.microsoft.com/office/drawing/2014/main" id="{24F6A478-64BC-4F4B-B8C8-25E4A99438EC}"/>
              </a:ext>
            </a:extLst>
          </p:cNvPr>
          <p:cNvGrpSpPr/>
          <p:nvPr/>
        </p:nvGrpSpPr>
        <p:grpSpPr>
          <a:xfrm>
            <a:off x="119159" y="5139973"/>
            <a:ext cx="2824165" cy="897622"/>
            <a:chOff x="9275796" y="2395385"/>
            <a:chExt cx="2824165" cy="3032292"/>
          </a:xfrm>
          <a:solidFill>
            <a:srgbClr val="EBE4F4"/>
          </a:solidFill>
        </p:grpSpPr>
        <p:sp>
          <p:nvSpPr>
            <p:cNvPr id="29" name="矩形 28">
              <a:extLst>
                <a:ext uri="{FF2B5EF4-FFF2-40B4-BE49-F238E27FC236}">
                  <a16:creationId xmlns:a16="http://schemas.microsoft.com/office/drawing/2014/main" id="{798AF0C6-BE3B-4DA0-A97C-C1D22B019760}"/>
                </a:ext>
              </a:extLst>
            </p:cNvPr>
            <p:cNvSpPr/>
            <p:nvPr/>
          </p:nvSpPr>
          <p:spPr>
            <a:xfrm>
              <a:off x="9275796" y="2399251"/>
              <a:ext cx="2824165" cy="3028426"/>
            </a:xfrm>
            <a:prstGeom prst="rect">
              <a:avLst/>
            </a:prstGeom>
            <a:grpFill/>
            <a:ln w="1905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l"/>
              </a:pPr>
              <a:endParaRPr lang="zh-CN" altLang="en-US">
                <a:solidFill>
                  <a:schemeClr val="tx1"/>
                </a:solidFill>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6D57328F-57CD-4013-82D1-5E89B7B30999}"/>
                </a:ext>
              </a:extLst>
            </p:cNvPr>
            <p:cNvSpPr txBox="1"/>
            <p:nvPr/>
          </p:nvSpPr>
          <p:spPr>
            <a:xfrm>
              <a:off x="9275796" y="2395385"/>
              <a:ext cx="2824165" cy="2807223"/>
            </a:xfrm>
            <a:prstGeom prst="rect">
              <a:avLst/>
            </a:prstGeom>
            <a:grpFill/>
          </p:spPr>
          <p:txBody>
            <a:bodyPr wrap="square" rtlCol="0">
              <a:spAutoFit/>
            </a:bodyPr>
            <a:lstStyle/>
            <a:p>
              <a:pPr marL="285750" indent="-285750">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Design of remote damage detection system for offshore concrete structures</a:t>
              </a:r>
            </a:p>
          </p:txBody>
        </p:sp>
      </p:grpSp>
      <p:sp>
        <p:nvSpPr>
          <p:cNvPr id="6" name="箭头: 右 5">
            <a:extLst>
              <a:ext uri="{FF2B5EF4-FFF2-40B4-BE49-F238E27FC236}">
                <a16:creationId xmlns:a16="http://schemas.microsoft.com/office/drawing/2014/main" id="{7B7E87E6-1BE7-4B7D-86AC-12BAA138DF5D}"/>
              </a:ext>
            </a:extLst>
          </p:cNvPr>
          <p:cNvSpPr/>
          <p:nvPr/>
        </p:nvSpPr>
        <p:spPr>
          <a:xfrm rot="5400000">
            <a:off x="1379109" y="1916271"/>
            <a:ext cx="304263" cy="298721"/>
          </a:xfrm>
          <a:prstGeom prst="rightArrow">
            <a:avLst>
              <a:gd name="adj1" fmla="val 50000"/>
              <a:gd name="adj2" fmla="val 50000"/>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右 39">
            <a:extLst>
              <a:ext uri="{FF2B5EF4-FFF2-40B4-BE49-F238E27FC236}">
                <a16:creationId xmlns:a16="http://schemas.microsoft.com/office/drawing/2014/main" id="{E02F1984-EABB-4C3F-BFFC-5A9AE2B3C76C}"/>
              </a:ext>
            </a:extLst>
          </p:cNvPr>
          <p:cNvSpPr/>
          <p:nvPr/>
        </p:nvSpPr>
        <p:spPr>
          <a:xfrm rot="5400000">
            <a:off x="1379108" y="3324795"/>
            <a:ext cx="304263" cy="298721"/>
          </a:xfrm>
          <a:prstGeom prst="rightArrow">
            <a:avLst>
              <a:gd name="adj1" fmla="val 50000"/>
              <a:gd name="adj2" fmla="val 50000"/>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箭头: 右 40">
            <a:extLst>
              <a:ext uri="{FF2B5EF4-FFF2-40B4-BE49-F238E27FC236}">
                <a16:creationId xmlns:a16="http://schemas.microsoft.com/office/drawing/2014/main" id="{CC8FC744-454C-470A-8F4F-F13072493A10}"/>
              </a:ext>
            </a:extLst>
          </p:cNvPr>
          <p:cNvSpPr/>
          <p:nvPr/>
        </p:nvSpPr>
        <p:spPr>
          <a:xfrm rot="5400000">
            <a:off x="1373521" y="4735161"/>
            <a:ext cx="304263" cy="298721"/>
          </a:xfrm>
          <a:prstGeom prst="rightArrow">
            <a:avLst>
              <a:gd name="adj1" fmla="val 50000"/>
              <a:gd name="adj2" fmla="val 50000"/>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6C3908E-CA90-4E56-BF35-4B98D5E65F5A}"/>
              </a:ext>
            </a:extLst>
          </p:cNvPr>
          <p:cNvSpPr/>
          <p:nvPr/>
        </p:nvSpPr>
        <p:spPr>
          <a:xfrm>
            <a:off x="4261607" y="1602298"/>
            <a:ext cx="7811039" cy="4681057"/>
          </a:xfrm>
          <a:prstGeom prst="rect">
            <a:avLst/>
          </a:prstGeom>
          <a:noFill/>
          <a:ln w="28575">
            <a:solidFill>
              <a:srgbClr val="8961B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C695F448-EF44-4118-899E-B432D9182B23}"/>
              </a:ext>
            </a:extLst>
          </p:cNvPr>
          <p:cNvSpPr/>
          <p:nvPr/>
        </p:nvSpPr>
        <p:spPr>
          <a:xfrm>
            <a:off x="3130748" y="3365406"/>
            <a:ext cx="2260902" cy="1126252"/>
          </a:xfrm>
          <a:prstGeom prst="rect">
            <a:avLst/>
          </a:prstGeom>
          <a:solidFill>
            <a:srgbClr val="EBE4F4"/>
          </a:solidFill>
          <a:ln w="28575">
            <a:solidFill>
              <a:srgbClr val="8961B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latin typeface="Times New Roman" panose="02020603050405020304" pitchFamily="18" charset="0"/>
                <a:cs typeface="Times New Roman" panose="02020603050405020304" pitchFamily="18" charset="0"/>
              </a:rPr>
              <a:t>Design of remote damage detection system for offshore concrete</a:t>
            </a:r>
          </a:p>
        </p:txBody>
      </p:sp>
      <p:sp>
        <p:nvSpPr>
          <p:cNvPr id="27" name="矩形 26">
            <a:extLst>
              <a:ext uri="{FF2B5EF4-FFF2-40B4-BE49-F238E27FC236}">
                <a16:creationId xmlns:a16="http://schemas.microsoft.com/office/drawing/2014/main" id="{318D4F6A-CDC7-4DB9-84CD-881D006537A9}"/>
              </a:ext>
            </a:extLst>
          </p:cNvPr>
          <p:cNvSpPr/>
          <p:nvPr/>
        </p:nvSpPr>
        <p:spPr>
          <a:xfrm>
            <a:off x="7815045" y="1830824"/>
            <a:ext cx="1861981" cy="976056"/>
          </a:xfrm>
          <a:prstGeom prst="rect">
            <a:avLst/>
          </a:prstGeom>
          <a:solidFill>
            <a:srgbClr val="EBE4F4"/>
          </a:solidFill>
          <a:ln w="19050">
            <a:solidFill>
              <a:srgbClr val="8961B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Research on the remote monitoring solution</a:t>
            </a:r>
          </a:p>
        </p:txBody>
      </p:sp>
      <p:sp>
        <p:nvSpPr>
          <p:cNvPr id="28" name="矩形 27">
            <a:extLst>
              <a:ext uri="{FF2B5EF4-FFF2-40B4-BE49-F238E27FC236}">
                <a16:creationId xmlns:a16="http://schemas.microsoft.com/office/drawing/2014/main" id="{0306E6DC-C49F-4512-B17F-374716BDF8E9}"/>
              </a:ext>
            </a:extLst>
          </p:cNvPr>
          <p:cNvSpPr/>
          <p:nvPr/>
        </p:nvSpPr>
        <p:spPr>
          <a:xfrm>
            <a:off x="5625541" y="1830824"/>
            <a:ext cx="1949717" cy="97605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Feasibility design of remote monitoring system for in-service structures</a:t>
            </a:r>
          </a:p>
        </p:txBody>
      </p:sp>
      <p:sp>
        <p:nvSpPr>
          <p:cNvPr id="30" name="矩形 29">
            <a:extLst>
              <a:ext uri="{FF2B5EF4-FFF2-40B4-BE49-F238E27FC236}">
                <a16:creationId xmlns:a16="http://schemas.microsoft.com/office/drawing/2014/main" id="{35DA490A-30E1-416B-B245-F68EC58013FF}"/>
              </a:ext>
            </a:extLst>
          </p:cNvPr>
          <p:cNvSpPr/>
          <p:nvPr/>
        </p:nvSpPr>
        <p:spPr>
          <a:xfrm>
            <a:off x="9916813" y="1830824"/>
            <a:ext cx="1949717" cy="97605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Reliability design of remote monitoring system for in-service structures</a:t>
            </a:r>
          </a:p>
        </p:txBody>
      </p:sp>
      <p:grpSp>
        <p:nvGrpSpPr>
          <p:cNvPr id="33" name="组合 32">
            <a:extLst>
              <a:ext uri="{FF2B5EF4-FFF2-40B4-BE49-F238E27FC236}">
                <a16:creationId xmlns:a16="http://schemas.microsoft.com/office/drawing/2014/main" id="{E7F81A22-9083-48EE-9441-21ED3BC66D5B}"/>
              </a:ext>
            </a:extLst>
          </p:cNvPr>
          <p:cNvGrpSpPr/>
          <p:nvPr/>
        </p:nvGrpSpPr>
        <p:grpSpPr>
          <a:xfrm>
            <a:off x="9695061" y="2262438"/>
            <a:ext cx="203717" cy="112829"/>
            <a:chOff x="8378221" y="4269995"/>
            <a:chExt cx="203717" cy="112829"/>
          </a:xfrm>
        </p:grpSpPr>
        <p:sp>
          <p:nvSpPr>
            <p:cNvPr id="34" name="箭头: V 形 33">
              <a:extLst>
                <a:ext uri="{FF2B5EF4-FFF2-40B4-BE49-F238E27FC236}">
                  <a16:creationId xmlns:a16="http://schemas.microsoft.com/office/drawing/2014/main" id="{DC0D708C-5CCB-4A30-9122-8B40C434CC56}"/>
                </a:ext>
              </a:extLst>
            </p:cNvPr>
            <p:cNvSpPr/>
            <p:nvPr/>
          </p:nvSpPr>
          <p:spPr>
            <a:xfrm>
              <a:off x="8452324"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箭头: V 形 34">
              <a:extLst>
                <a:ext uri="{FF2B5EF4-FFF2-40B4-BE49-F238E27FC236}">
                  <a16:creationId xmlns:a16="http://schemas.microsoft.com/office/drawing/2014/main" id="{5FA0AA73-D80D-44BE-B838-BEA1D5197E74}"/>
                </a:ext>
              </a:extLst>
            </p:cNvPr>
            <p:cNvSpPr/>
            <p:nvPr/>
          </p:nvSpPr>
          <p:spPr>
            <a:xfrm>
              <a:off x="8378221"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6" name="组合 35">
            <a:extLst>
              <a:ext uri="{FF2B5EF4-FFF2-40B4-BE49-F238E27FC236}">
                <a16:creationId xmlns:a16="http://schemas.microsoft.com/office/drawing/2014/main" id="{1A9D6381-AF59-436E-9497-CF83B907E55B}"/>
              </a:ext>
            </a:extLst>
          </p:cNvPr>
          <p:cNvGrpSpPr/>
          <p:nvPr/>
        </p:nvGrpSpPr>
        <p:grpSpPr>
          <a:xfrm flipH="1">
            <a:off x="7602310" y="2262438"/>
            <a:ext cx="203717" cy="112829"/>
            <a:chOff x="8378221" y="4269995"/>
            <a:chExt cx="203717" cy="112829"/>
          </a:xfrm>
        </p:grpSpPr>
        <p:sp>
          <p:nvSpPr>
            <p:cNvPr id="37" name="箭头: V 形 36">
              <a:extLst>
                <a:ext uri="{FF2B5EF4-FFF2-40B4-BE49-F238E27FC236}">
                  <a16:creationId xmlns:a16="http://schemas.microsoft.com/office/drawing/2014/main" id="{D4D34D31-B4E1-4C53-92FD-4EEDA1F4D0D2}"/>
                </a:ext>
              </a:extLst>
            </p:cNvPr>
            <p:cNvSpPr/>
            <p:nvPr/>
          </p:nvSpPr>
          <p:spPr>
            <a:xfrm>
              <a:off x="8452324"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箭头: V 形 37">
              <a:extLst>
                <a:ext uri="{FF2B5EF4-FFF2-40B4-BE49-F238E27FC236}">
                  <a16:creationId xmlns:a16="http://schemas.microsoft.com/office/drawing/2014/main" id="{2A13B7AB-7E7F-4DA8-A059-329B3DEA7024}"/>
                </a:ext>
              </a:extLst>
            </p:cNvPr>
            <p:cNvSpPr/>
            <p:nvPr/>
          </p:nvSpPr>
          <p:spPr>
            <a:xfrm>
              <a:off x="8378221"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9" name="矩形 38">
            <a:extLst>
              <a:ext uri="{FF2B5EF4-FFF2-40B4-BE49-F238E27FC236}">
                <a16:creationId xmlns:a16="http://schemas.microsoft.com/office/drawing/2014/main" id="{47E9936A-0CB2-441B-84EE-216CD58549C0}"/>
              </a:ext>
            </a:extLst>
          </p:cNvPr>
          <p:cNvSpPr/>
          <p:nvPr/>
        </p:nvSpPr>
        <p:spPr>
          <a:xfrm>
            <a:off x="7815046" y="3440504"/>
            <a:ext cx="1861981" cy="976056"/>
          </a:xfrm>
          <a:prstGeom prst="rect">
            <a:avLst/>
          </a:prstGeom>
          <a:solidFill>
            <a:srgbClr val="EBE4F4"/>
          </a:solidFill>
          <a:ln w="19050">
            <a:solidFill>
              <a:srgbClr val="8961B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Design of remote monitoring system</a:t>
            </a:r>
          </a:p>
        </p:txBody>
      </p:sp>
      <p:sp>
        <p:nvSpPr>
          <p:cNvPr id="42" name="矩形 41">
            <a:extLst>
              <a:ext uri="{FF2B5EF4-FFF2-40B4-BE49-F238E27FC236}">
                <a16:creationId xmlns:a16="http://schemas.microsoft.com/office/drawing/2014/main" id="{CF5FAC67-CC71-4024-837B-772DE3F8530D}"/>
              </a:ext>
            </a:extLst>
          </p:cNvPr>
          <p:cNvSpPr/>
          <p:nvPr/>
        </p:nvSpPr>
        <p:spPr>
          <a:xfrm>
            <a:off x="5625541" y="3440504"/>
            <a:ext cx="1949717" cy="97605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Long-distance communication solutions</a:t>
            </a:r>
          </a:p>
        </p:txBody>
      </p:sp>
      <p:sp>
        <p:nvSpPr>
          <p:cNvPr id="43" name="矩形 42">
            <a:extLst>
              <a:ext uri="{FF2B5EF4-FFF2-40B4-BE49-F238E27FC236}">
                <a16:creationId xmlns:a16="http://schemas.microsoft.com/office/drawing/2014/main" id="{57A7961A-67B6-4121-B874-4C2ECA046DC4}"/>
              </a:ext>
            </a:extLst>
          </p:cNvPr>
          <p:cNvSpPr/>
          <p:nvPr/>
        </p:nvSpPr>
        <p:spPr>
          <a:xfrm>
            <a:off x="9916814" y="3440504"/>
            <a:ext cx="1949717" cy="97605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Signal Acquisition Solutions</a:t>
            </a:r>
          </a:p>
        </p:txBody>
      </p:sp>
      <p:grpSp>
        <p:nvGrpSpPr>
          <p:cNvPr id="44" name="组合 43">
            <a:extLst>
              <a:ext uri="{FF2B5EF4-FFF2-40B4-BE49-F238E27FC236}">
                <a16:creationId xmlns:a16="http://schemas.microsoft.com/office/drawing/2014/main" id="{D927A686-78B7-412A-84CB-CD7F0B3AD739}"/>
              </a:ext>
            </a:extLst>
          </p:cNvPr>
          <p:cNvGrpSpPr/>
          <p:nvPr/>
        </p:nvGrpSpPr>
        <p:grpSpPr>
          <a:xfrm>
            <a:off x="9695062" y="3874541"/>
            <a:ext cx="203717" cy="112829"/>
            <a:chOff x="8378221" y="4269995"/>
            <a:chExt cx="203717" cy="112829"/>
          </a:xfrm>
        </p:grpSpPr>
        <p:sp>
          <p:nvSpPr>
            <p:cNvPr id="45" name="箭头: V 形 44">
              <a:extLst>
                <a:ext uri="{FF2B5EF4-FFF2-40B4-BE49-F238E27FC236}">
                  <a16:creationId xmlns:a16="http://schemas.microsoft.com/office/drawing/2014/main" id="{5B581B8A-2E43-4BF7-BC20-B2743FA610C8}"/>
                </a:ext>
              </a:extLst>
            </p:cNvPr>
            <p:cNvSpPr/>
            <p:nvPr/>
          </p:nvSpPr>
          <p:spPr>
            <a:xfrm>
              <a:off x="8452324"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箭头: V 形 45">
              <a:extLst>
                <a:ext uri="{FF2B5EF4-FFF2-40B4-BE49-F238E27FC236}">
                  <a16:creationId xmlns:a16="http://schemas.microsoft.com/office/drawing/2014/main" id="{0DA94CB4-00DB-46D0-A824-9D523A50ADCA}"/>
                </a:ext>
              </a:extLst>
            </p:cNvPr>
            <p:cNvSpPr/>
            <p:nvPr/>
          </p:nvSpPr>
          <p:spPr>
            <a:xfrm>
              <a:off x="8378221"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7" name="组合 46">
            <a:extLst>
              <a:ext uri="{FF2B5EF4-FFF2-40B4-BE49-F238E27FC236}">
                <a16:creationId xmlns:a16="http://schemas.microsoft.com/office/drawing/2014/main" id="{6BCE0534-C77B-4F9C-BD40-86CEE7B3FAF5}"/>
              </a:ext>
            </a:extLst>
          </p:cNvPr>
          <p:cNvGrpSpPr/>
          <p:nvPr/>
        </p:nvGrpSpPr>
        <p:grpSpPr>
          <a:xfrm flipH="1">
            <a:off x="7602311" y="3874541"/>
            <a:ext cx="203717" cy="112829"/>
            <a:chOff x="8378221" y="4269995"/>
            <a:chExt cx="203717" cy="112829"/>
          </a:xfrm>
        </p:grpSpPr>
        <p:sp>
          <p:nvSpPr>
            <p:cNvPr id="48" name="箭头: V 形 47">
              <a:extLst>
                <a:ext uri="{FF2B5EF4-FFF2-40B4-BE49-F238E27FC236}">
                  <a16:creationId xmlns:a16="http://schemas.microsoft.com/office/drawing/2014/main" id="{8F7A0AD0-E555-4AD6-877B-32F956F93F1B}"/>
                </a:ext>
              </a:extLst>
            </p:cNvPr>
            <p:cNvSpPr/>
            <p:nvPr/>
          </p:nvSpPr>
          <p:spPr>
            <a:xfrm>
              <a:off x="8452324"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箭头: V 形 48">
              <a:extLst>
                <a:ext uri="{FF2B5EF4-FFF2-40B4-BE49-F238E27FC236}">
                  <a16:creationId xmlns:a16="http://schemas.microsoft.com/office/drawing/2014/main" id="{7D11552E-50C1-4309-842E-C2D5F272D489}"/>
                </a:ext>
              </a:extLst>
            </p:cNvPr>
            <p:cNvSpPr/>
            <p:nvPr/>
          </p:nvSpPr>
          <p:spPr>
            <a:xfrm>
              <a:off x="8378221"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0" name="矩形 49">
            <a:extLst>
              <a:ext uri="{FF2B5EF4-FFF2-40B4-BE49-F238E27FC236}">
                <a16:creationId xmlns:a16="http://schemas.microsoft.com/office/drawing/2014/main" id="{90A00637-0A3E-48B0-B817-0A71067FDED8}"/>
              </a:ext>
            </a:extLst>
          </p:cNvPr>
          <p:cNvSpPr/>
          <p:nvPr/>
        </p:nvSpPr>
        <p:spPr>
          <a:xfrm>
            <a:off x="7806028" y="5050183"/>
            <a:ext cx="1861981" cy="976056"/>
          </a:xfrm>
          <a:prstGeom prst="rect">
            <a:avLst/>
          </a:prstGeom>
          <a:solidFill>
            <a:srgbClr val="EBE4F4"/>
          </a:solidFill>
          <a:ln w="19050">
            <a:solidFill>
              <a:srgbClr val="8961B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Remote damage status visualization</a:t>
            </a:r>
          </a:p>
        </p:txBody>
      </p:sp>
      <p:sp>
        <p:nvSpPr>
          <p:cNvPr id="51" name="矩形 50">
            <a:extLst>
              <a:ext uri="{FF2B5EF4-FFF2-40B4-BE49-F238E27FC236}">
                <a16:creationId xmlns:a16="http://schemas.microsoft.com/office/drawing/2014/main" id="{701E7629-9F4A-432C-8E83-1D280142DCC4}"/>
              </a:ext>
            </a:extLst>
          </p:cNvPr>
          <p:cNvSpPr/>
          <p:nvPr/>
        </p:nvSpPr>
        <p:spPr>
          <a:xfrm>
            <a:off x="5625541" y="5050183"/>
            <a:ext cx="1949717" cy="97605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Remote evaluation algorithm research</a:t>
            </a:r>
          </a:p>
        </p:txBody>
      </p:sp>
      <p:sp>
        <p:nvSpPr>
          <p:cNvPr id="52" name="矩形 51">
            <a:extLst>
              <a:ext uri="{FF2B5EF4-FFF2-40B4-BE49-F238E27FC236}">
                <a16:creationId xmlns:a16="http://schemas.microsoft.com/office/drawing/2014/main" id="{683D5B95-E832-4E2C-8113-E2591DA7C28A}"/>
              </a:ext>
            </a:extLst>
          </p:cNvPr>
          <p:cNvSpPr/>
          <p:nvPr/>
        </p:nvSpPr>
        <p:spPr>
          <a:xfrm>
            <a:off x="9916813" y="5050183"/>
            <a:ext cx="1949717" cy="976056"/>
          </a:xfrm>
          <a:prstGeom prst="rect">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Hardware &amp; Software System Design</a:t>
            </a:r>
          </a:p>
        </p:txBody>
      </p:sp>
      <p:grpSp>
        <p:nvGrpSpPr>
          <p:cNvPr id="53" name="组合 52">
            <a:extLst>
              <a:ext uri="{FF2B5EF4-FFF2-40B4-BE49-F238E27FC236}">
                <a16:creationId xmlns:a16="http://schemas.microsoft.com/office/drawing/2014/main" id="{5BAAEE23-2A30-4A4F-9919-3E1725CFCCB0}"/>
              </a:ext>
            </a:extLst>
          </p:cNvPr>
          <p:cNvGrpSpPr/>
          <p:nvPr/>
        </p:nvGrpSpPr>
        <p:grpSpPr>
          <a:xfrm>
            <a:off x="9692338" y="5481797"/>
            <a:ext cx="203717" cy="112829"/>
            <a:chOff x="8378221" y="4269995"/>
            <a:chExt cx="203717" cy="112829"/>
          </a:xfrm>
        </p:grpSpPr>
        <p:sp>
          <p:nvSpPr>
            <p:cNvPr id="54" name="箭头: V 形 53">
              <a:extLst>
                <a:ext uri="{FF2B5EF4-FFF2-40B4-BE49-F238E27FC236}">
                  <a16:creationId xmlns:a16="http://schemas.microsoft.com/office/drawing/2014/main" id="{9F6A22A7-13BD-4F97-9CBC-E1B1A721D44C}"/>
                </a:ext>
              </a:extLst>
            </p:cNvPr>
            <p:cNvSpPr/>
            <p:nvPr/>
          </p:nvSpPr>
          <p:spPr>
            <a:xfrm>
              <a:off x="8452324"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箭头: V 形 54">
              <a:extLst>
                <a:ext uri="{FF2B5EF4-FFF2-40B4-BE49-F238E27FC236}">
                  <a16:creationId xmlns:a16="http://schemas.microsoft.com/office/drawing/2014/main" id="{714AA5D8-1AE5-4F2D-89A6-E668EE39BAA7}"/>
                </a:ext>
              </a:extLst>
            </p:cNvPr>
            <p:cNvSpPr/>
            <p:nvPr/>
          </p:nvSpPr>
          <p:spPr>
            <a:xfrm>
              <a:off x="8378221"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6" name="组合 55">
            <a:extLst>
              <a:ext uri="{FF2B5EF4-FFF2-40B4-BE49-F238E27FC236}">
                <a16:creationId xmlns:a16="http://schemas.microsoft.com/office/drawing/2014/main" id="{9A09056C-D752-4748-BBE6-E52301014086}"/>
              </a:ext>
            </a:extLst>
          </p:cNvPr>
          <p:cNvGrpSpPr/>
          <p:nvPr/>
        </p:nvGrpSpPr>
        <p:grpSpPr>
          <a:xfrm flipH="1">
            <a:off x="7599587" y="5481797"/>
            <a:ext cx="203717" cy="112829"/>
            <a:chOff x="8378221" y="4269995"/>
            <a:chExt cx="203717" cy="112829"/>
          </a:xfrm>
        </p:grpSpPr>
        <p:sp>
          <p:nvSpPr>
            <p:cNvPr id="57" name="箭头: V 形 56">
              <a:extLst>
                <a:ext uri="{FF2B5EF4-FFF2-40B4-BE49-F238E27FC236}">
                  <a16:creationId xmlns:a16="http://schemas.microsoft.com/office/drawing/2014/main" id="{7D515BE0-3A4E-4FD6-8D0B-8FF210333BC5}"/>
                </a:ext>
              </a:extLst>
            </p:cNvPr>
            <p:cNvSpPr/>
            <p:nvPr/>
          </p:nvSpPr>
          <p:spPr>
            <a:xfrm>
              <a:off x="8452324"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箭头: V 形 57">
              <a:extLst>
                <a:ext uri="{FF2B5EF4-FFF2-40B4-BE49-F238E27FC236}">
                  <a16:creationId xmlns:a16="http://schemas.microsoft.com/office/drawing/2014/main" id="{1A830457-C640-47A6-88BE-5824702F6095}"/>
                </a:ext>
              </a:extLst>
            </p:cNvPr>
            <p:cNvSpPr/>
            <p:nvPr/>
          </p:nvSpPr>
          <p:spPr>
            <a:xfrm>
              <a:off x="8378221" y="4269995"/>
              <a:ext cx="129614" cy="112829"/>
            </a:xfrm>
            <a:prstGeom prst="chevron">
              <a:avLst>
                <a:gd name="adj" fmla="val 70455"/>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9" name="矩形: 圆角 58">
            <a:extLst>
              <a:ext uri="{FF2B5EF4-FFF2-40B4-BE49-F238E27FC236}">
                <a16:creationId xmlns:a16="http://schemas.microsoft.com/office/drawing/2014/main" id="{4EDD3884-805C-442A-82B5-00E746807FE3}"/>
              </a:ext>
            </a:extLst>
          </p:cNvPr>
          <p:cNvSpPr/>
          <p:nvPr/>
        </p:nvSpPr>
        <p:spPr>
          <a:xfrm>
            <a:off x="6452312" y="785370"/>
            <a:ext cx="3429628" cy="546602"/>
          </a:xfrm>
          <a:prstGeom prst="roundRect">
            <a:avLst/>
          </a:prstGeom>
          <a:solidFill>
            <a:schemeClr val="accent2">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Research Program</a:t>
            </a:r>
          </a:p>
        </p:txBody>
      </p:sp>
      <p:sp>
        <p:nvSpPr>
          <p:cNvPr id="60" name="椭圆 59">
            <a:extLst>
              <a:ext uri="{FF2B5EF4-FFF2-40B4-BE49-F238E27FC236}">
                <a16:creationId xmlns:a16="http://schemas.microsoft.com/office/drawing/2014/main" id="{D928610F-3DCD-405E-B55C-D7659C33ED02}"/>
              </a:ext>
            </a:extLst>
          </p:cNvPr>
          <p:cNvSpPr/>
          <p:nvPr/>
        </p:nvSpPr>
        <p:spPr>
          <a:xfrm>
            <a:off x="348899" y="5088011"/>
            <a:ext cx="2268466" cy="1044345"/>
          </a:xfrm>
          <a:prstGeom prst="ellipse">
            <a:avLst/>
          </a:prstGeom>
          <a:noFill/>
          <a:ln w="285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箭头: 右弧形 60">
            <a:extLst>
              <a:ext uri="{FF2B5EF4-FFF2-40B4-BE49-F238E27FC236}">
                <a16:creationId xmlns:a16="http://schemas.microsoft.com/office/drawing/2014/main" id="{4DAC68DE-6CC2-42DA-88D9-6F845A3E2DD6}"/>
              </a:ext>
            </a:extLst>
          </p:cNvPr>
          <p:cNvSpPr/>
          <p:nvPr/>
        </p:nvSpPr>
        <p:spPr>
          <a:xfrm rot="14167363" flipH="1">
            <a:off x="3398568" y="4501293"/>
            <a:ext cx="703187" cy="1648899"/>
          </a:xfrm>
          <a:prstGeom prst="curvedLeftArrow">
            <a:avLst>
              <a:gd name="adj1" fmla="val 25000"/>
              <a:gd name="adj2" fmla="val 49955"/>
              <a:gd name="adj3" fmla="val 30104"/>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073852281"/>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58">
            <a:extLst>
              <a:ext uri="{FF2B5EF4-FFF2-40B4-BE49-F238E27FC236}">
                <a16:creationId xmlns:a16="http://schemas.microsoft.com/office/drawing/2014/main" id="{0E16751E-D8A6-4A4E-B209-B76D0E082318}"/>
              </a:ext>
            </a:extLst>
          </p:cNvPr>
          <p:cNvSpPr/>
          <p:nvPr/>
        </p:nvSpPr>
        <p:spPr>
          <a:xfrm>
            <a:off x="0" y="0"/>
            <a:ext cx="12192000" cy="638825"/>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defTabSz="457200">
              <a:defRPr/>
            </a:pP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3 Plan</a:t>
            </a:r>
          </a:p>
        </p:txBody>
      </p:sp>
      <p:pic>
        <p:nvPicPr>
          <p:cNvPr id="4" name="图片 3">
            <a:extLst>
              <a:ext uri="{FF2B5EF4-FFF2-40B4-BE49-F238E27FC236}">
                <a16:creationId xmlns:a16="http://schemas.microsoft.com/office/drawing/2014/main" id="{A065AB77-C49D-4389-A8FA-12C06EE794E7}"/>
              </a:ext>
            </a:extLst>
          </p:cNvPr>
          <p:cNvPicPr>
            <a:picLocks noChangeAspect="1"/>
          </p:cNvPicPr>
          <p:nvPr/>
        </p:nvPicPr>
        <p:blipFill rotWithShape="1">
          <a:blip r:embed="rId3">
            <a:extLst>
              <a:ext uri="{28A0092B-C50C-407E-A947-70E740481C1C}">
                <a14:useLocalDpi xmlns:a14="http://schemas.microsoft.com/office/drawing/2010/main" val="0"/>
              </a:ext>
            </a:extLst>
          </a:blip>
          <a:srcRect t="9911" b="8712"/>
          <a:stretch/>
        </p:blipFill>
        <p:spPr>
          <a:xfrm>
            <a:off x="11404796" y="5690"/>
            <a:ext cx="778037" cy="633135"/>
          </a:xfrm>
          <a:prstGeom prst="rect">
            <a:avLst/>
          </a:prstGeom>
        </p:spPr>
      </p:pic>
      <p:sp>
        <p:nvSpPr>
          <p:cNvPr id="21" name="灯片编号占位符 3">
            <a:extLst>
              <a:ext uri="{FF2B5EF4-FFF2-40B4-BE49-F238E27FC236}">
                <a16:creationId xmlns:a16="http://schemas.microsoft.com/office/drawing/2014/main" id="{9C484250-0D5F-473D-82CB-5CE31653D42E}"/>
              </a:ext>
            </a:extLst>
          </p:cNvPr>
          <p:cNvSpPr>
            <a:spLocks noGrp="1"/>
          </p:cNvSpPr>
          <p:nvPr>
            <p:ph type="sldNum" sz="quarter" idx="12"/>
          </p:nvPr>
        </p:nvSpPr>
        <p:spPr>
          <a:xfrm>
            <a:off x="9316278" y="6426615"/>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10DF9B2F-2DE2-483B-95D9-81E7E9385051}" type="slidenum">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62" name="矩形: 圆角 61">
            <a:extLst>
              <a:ext uri="{FF2B5EF4-FFF2-40B4-BE49-F238E27FC236}">
                <a16:creationId xmlns:a16="http://schemas.microsoft.com/office/drawing/2014/main" id="{49A57DDB-7371-4C64-8601-135E5BA2C5E7}"/>
              </a:ext>
            </a:extLst>
          </p:cNvPr>
          <p:cNvSpPr/>
          <p:nvPr/>
        </p:nvSpPr>
        <p:spPr>
          <a:xfrm>
            <a:off x="3508585" y="751870"/>
            <a:ext cx="5174829" cy="546602"/>
          </a:xfrm>
          <a:prstGeom prst="roundRect">
            <a:avLst/>
          </a:prstGeom>
          <a:solidFill>
            <a:schemeClr val="accent2">
              <a:lumMod val="75000"/>
            </a:schemeClr>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Times New Roman" panose="02020603050405020304" pitchFamily="18" charset="0"/>
                <a:cs typeface="Times New Roman" panose="02020603050405020304" pitchFamily="18" charset="0"/>
              </a:rPr>
              <a:t>Research Progress Arrangement</a:t>
            </a:r>
          </a:p>
        </p:txBody>
      </p:sp>
      <p:graphicFrame>
        <p:nvGraphicFramePr>
          <p:cNvPr id="12" name="表格 11">
            <a:extLst>
              <a:ext uri="{FF2B5EF4-FFF2-40B4-BE49-F238E27FC236}">
                <a16:creationId xmlns:a16="http://schemas.microsoft.com/office/drawing/2014/main" id="{FA8CC534-ED9C-4C65-96F2-08F361BB0D0B}"/>
              </a:ext>
            </a:extLst>
          </p:cNvPr>
          <p:cNvGraphicFramePr>
            <a:graphicFrameLocks noGrp="1"/>
          </p:cNvGraphicFramePr>
          <p:nvPr>
            <p:extLst>
              <p:ext uri="{D42A27DB-BD31-4B8C-83A1-F6EECF244321}">
                <p14:modId xmlns:p14="http://schemas.microsoft.com/office/powerpoint/2010/main" val="484608130"/>
              </p:ext>
            </p:extLst>
          </p:nvPr>
        </p:nvGraphicFramePr>
        <p:xfrm>
          <a:off x="132522" y="1411517"/>
          <a:ext cx="11926956" cy="5212443"/>
        </p:xfrm>
        <a:graphic>
          <a:graphicData uri="http://schemas.openxmlformats.org/drawingml/2006/table">
            <a:tbl>
              <a:tblPr firstRow="1" bandRow="1">
                <a:tableStyleId>{5C22544A-7EE6-4342-B048-85BDC9FD1C3A}</a:tableStyleId>
              </a:tblPr>
              <a:tblGrid>
                <a:gridCol w="3975652">
                  <a:extLst>
                    <a:ext uri="{9D8B030D-6E8A-4147-A177-3AD203B41FA5}">
                      <a16:colId xmlns:a16="http://schemas.microsoft.com/office/drawing/2014/main" val="2254342050"/>
                    </a:ext>
                  </a:extLst>
                </a:gridCol>
                <a:gridCol w="3975652">
                  <a:extLst>
                    <a:ext uri="{9D8B030D-6E8A-4147-A177-3AD203B41FA5}">
                      <a16:colId xmlns:a16="http://schemas.microsoft.com/office/drawing/2014/main" val="172112277"/>
                    </a:ext>
                  </a:extLst>
                </a:gridCol>
                <a:gridCol w="3975652">
                  <a:extLst>
                    <a:ext uri="{9D8B030D-6E8A-4147-A177-3AD203B41FA5}">
                      <a16:colId xmlns:a16="http://schemas.microsoft.com/office/drawing/2014/main" val="1975408326"/>
                    </a:ext>
                  </a:extLst>
                </a:gridCol>
              </a:tblGrid>
              <a:tr h="517951">
                <a:tc>
                  <a:txBody>
                    <a:bodyPr/>
                    <a:lstStyle/>
                    <a:p>
                      <a:pPr algn="ctr"/>
                      <a:r>
                        <a:rPr lang="en-US" altLang="zh-CN" sz="2000" dirty="0">
                          <a:solidFill>
                            <a:schemeClr val="tx1"/>
                          </a:solidFill>
                          <a:latin typeface="Times New Roman" panose="02020603050405020304" pitchFamily="18" charset="0"/>
                          <a:cs typeface="Times New Roman" panose="02020603050405020304" pitchFamily="18" charset="0"/>
                        </a:rPr>
                        <a:t>Time</a:t>
                      </a:r>
                      <a:endParaRPr lang="zh-CN" altLang="en-US" sz="20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Theoretical Research</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altLang="zh-CN" sz="1600" dirty="0">
                          <a:solidFill>
                            <a:schemeClr val="tx1"/>
                          </a:solidFill>
                          <a:latin typeface="Times New Roman" panose="02020603050405020304" pitchFamily="18" charset="0"/>
                          <a:cs typeface="Times New Roman" panose="02020603050405020304" pitchFamily="18" charset="0"/>
                        </a:rPr>
                        <a:t>Details</a:t>
                      </a:r>
                      <a:endParaRPr lang="zh-CN" altLang="en-US" sz="1600" dirty="0">
                        <a:solidFill>
                          <a:schemeClr val="tx1"/>
                        </a:solidFill>
                        <a:latin typeface="Times New Roman" panose="02020603050405020304" pitchFamily="18" charset="0"/>
                        <a:cs typeface="Times New Roman" panose="02020603050405020304" pitchFamily="18" charset="0"/>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3561185226"/>
                  </a:ext>
                </a:extLst>
              </a:tr>
              <a:tr h="701326">
                <a:tc>
                  <a:txBody>
                    <a:bodyPr/>
                    <a:lstStyle/>
                    <a:p>
                      <a:pPr algn="ctr"/>
                      <a:r>
                        <a:rPr lang="en-US" altLang="zh-CN" sz="1600" dirty="0">
                          <a:latin typeface="Times New Roman" panose="02020603050405020304" pitchFamily="18" charset="0"/>
                          <a:cs typeface="Times New Roman" panose="02020603050405020304" pitchFamily="18" charset="0"/>
                        </a:rPr>
                        <a:t>2023.08-2024.01</a:t>
                      </a: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altLang="zh-CN" sz="1600" dirty="0">
                          <a:latin typeface="Times New Roman" panose="02020603050405020304" pitchFamily="18" charset="0"/>
                          <a:cs typeface="Times New Roman" panose="02020603050405020304" pitchFamily="18" charset="0"/>
                        </a:rPr>
                        <a:t>Research on ultrasonic detection of offshore concrete structures</a:t>
                      </a:r>
                    </a:p>
                  </a:txBody>
                  <a:tcPr anchor="ct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altLang="zh-CN" sz="1600" dirty="0">
                          <a:latin typeface="Times New Roman" panose="02020603050405020304" pitchFamily="18" charset="0"/>
                          <a:cs typeface="Times New Roman" panose="02020603050405020304" pitchFamily="18" charset="0"/>
                        </a:rPr>
                        <a:t>Theoretical study of the propagation mechanism of ultrasonic waves in concrete structures for program demonstration</a:t>
                      </a:r>
                      <a:endParaRPr lang="zh-CN" altLang="en-US" sz="1600" dirty="0">
                        <a:latin typeface="Times New Roman" panose="02020603050405020304" pitchFamily="18" charset="0"/>
                        <a:cs typeface="Times New Roman" panose="02020603050405020304" pitchFamily="18" charset="0"/>
                      </a:endParaRPr>
                    </a:p>
                  </a:txBody>
                  <a:tcPr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45877592"/>
                  </a:ext>
                </a:extLst>
              </a:tr>
              <a:tr h="701326">
                <a:tc>
                  <a:txBody>
                    <a:bodyPr/>
                    <a:lstStyle/>
                    <a:p>
                      <a:pPr algn="ctr"/>
                      <a:r>
                        <a:rPr lang="en-US" altLang="zh-CN" sz="1600" dirty="0">
                          <a:latin typeface="Times New Roman" panose="02020603050405020304" pitchFamily="18" charset="0"/>
                          <a:cs typeface="Times New Roman" panose="02020603050405020304" pitchFamily="18" charset="0"/>
                        </a:rPr>
                        <a:t>2024.02-2024.05</a:t>
                      </a:r>
                      <a:endParaRPr lang="zh-CN" altLang="en-US" sz="1600" dirty="0">
                        <a:latin typeface="Times New Roman" panose="02020603050405020304" pitchFamily="18" charset="0"/>
                        <a:cs typeface="Times New Roman" panose="02020603050405020304" pitchFamily="18" charset="0"/>
                      </a:endParaRPr>
                    </a:p>
                  </a:txBody>
                  <a:tcPr anchor="ctr">
                    <a:solidFill>
                      <a:srgbClr val="8FAADC"/>
                    </a:solidFill>
                  </a:tcPr>
                </a:tc>
                <a:tc>
                  <a:txBody>
                    <a:bodyPr/>
                    <a:lstStyle/>
                    <a:p>
                      <a:pPr algn="ctr"/>
                      <a:r>
                        <a:rPr lang="en-US" altLang="zh-CN" sz="1600" dirty="0">
                          <a:latin typeface="Times New Roman" panose="02020603050405020304" pitchFamily="18" charset="0"/>
                          <a:cs typeface="Times New Roman" panose="02020603050405020304" pitchFamily="18" charset="0"/>
                        </a:rPr>
                        <a:t>Research on laser ultrasound excitation mechanism</a:t>
                      </a:r>
                      <a:endParaRPr lang="zh-CN" altLang="en-US" sz="1600" dirty="0">
                        <a:latin typeface="Times New Roman" panose="02020603050405020304" pitchFamily="18" charset="0"/>
                        <a:cs typeface="Times New Roman" panose="02020603050405020304" pitchFamily="18" charset="0"/>
                      </a:endParaRPr>
                    </a:p>
                  </a:txBody>
                  <a:tcPr anchor="ctr">
                    <a:solidFill>
                      <a:srgbClr val="8FAADC"/>
                    </a:solidFill>
                  </a:tcPr>
                </a:tc>
                <a:tc>
                  <a:txBody>
                    <a:bodyPr/>
                    <a:lstStyle/>
                    <a:p>
                      <a:pPr algn="ctr"/>
                      <a:r>
                        <a:rPr lang="en-US" altLang="zh-CN" sz="1600" dirty="0">
                          <a:latin typeface="Times New Roman" panose="02020603050405020304" pitchFamily="18" charset="0"/>
                          <a:cs typeface="Times New Roman" panose="02020603050405020304" pitchFamily="18" charset="0"/>
                        </a:rPr>
                        <a:t>Finite element analysis to determine the type of ultrasonic waves to be excited, the excitation, the reception details, etc.</a:t>
                      </a:r>
                      <a:endParaRPr lang="zh-CN" altLang="en-US" sz="1600" dirty="0">
                        <a:latin typeface="Times New Roman" panose="02020603050405020304" pitchFamily="18" charset="0"/>
                        <a:cs typeface="Times New Roman" panose="02020603050405020304" pitchFamily="18" charset="0"/>
                      </a:endParaRPr>
                    </a:p>
                  </a:txBody>
                  <a:tcPr anchor="ctr">
                    <a:solidFill>
                      <a:srgbClr val="8FAADC"/>
                    </a:solidFill>
                  </a:tcPr>
                </a:tc>
                <a:extLst>
                  <a:ext uri="{0D108BD9-81ED-4DB2-BD59-A6C34878D82A}">
                    <a16:rowId xmlns:a16="http://schemas.microsoft.com/office/drawing/2014/main" val="1397068025"/>
                  </a:ext>
                </a:extLst>
              </a:tr>
              <a:tr h="722604">
                <a:tc>
                  <a:txBody>
                    <a:bodyPr/>
                    <a:lstStyle/>
                    <a:p>
                      <a:pPr algn="ctr"/>
                      <a:r>
                        <a:rPr lang="en-US" altLang="zh-CN" sz="1600" dirty="0">
                          <a:latin typeface="Times New Roman" panose="02020603050405020304" pitchFamily="18" charset="0"/>
                          <a:cs typeface="Times New Roman" panose="02020603050405020304" pitchFamily="18" charset="0"/>
                        </a:rPr>
                        <a:t>2024.06-2024.12</a:t>
                      </a:r>
                      <a:endParaRPr lang="zh-CN" altLang="en-US" sz="16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en-US" altLang="zh-CN" sz="1600" dirty="0">
                          <a:latin typeface="Times New Roman" panose="02020603050405020304" pitchFamily="18" charset="0"/>
                          <a:cs typeface="Times New Roman" panose="02020603050405020304" pitchFamily="18" charset="0"/>
                        </a:rPr>
                        <a:t>Research on damage localization theory</a:t>
                      </a:r>
                      <a:endParaRPr lang="zh-CN" altLang="en-US" sz="16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en-US" altLang="zh-CN" sz="1600" dirty="0">
                          <a:latin typeface="Times New Roman" panose="02020603050405020304" pitchFamily="18" charset="0"/>
                          <a:cs typeface="Times New Roman" panose="02020603050405020304" pitchFamily="18" charset="0"/>
                        </a:rPr>
                        <a:t>Determine the damage characterization index, propose the damage imaging method, and verify it by finite element and experiment.</a:t>
                      </a:r>
                      <a:endParaRPr lang="zh-CN" altLang="en-US" sz="1600" dirty="0">
                        <a:latin typeface="Times New Roman" panose="02020603050405020304" pitchFamily="18" charset="0"/>
                        <a:cs typeface="Times New Roman" panose="02020603050405020304" pitchFamily="18" charset="0"/>
                      </a:endParaRPr>
                    </a:p>
                  </a:txBody>
                  <a:tcPr anchor="ctr">
                    <a:solidFill>
                      <a:schemeClr val="bg1"/>
                    </a:solidFill>
                  </a:tcPr>
                </a:tc>
                <a:extLst>
                  <a:ext uri="{0D108BD9-81ED-4DB2-BD59-A6C34878D82A}">
                    <a16:rowId xmlns:a16="http://schemas.microsoft.com/office/drawing/2014/main" val="2301554795"/>
                  </a:ext>
                </a:extLst>
              </a:tr>
              <a:tr h="701326">
                <a:tc>
                  <a:txBody>
                    <a:bodyPr/>
                    <a:lstStyle/>
                    <a:p>
                      <a:pPr algn="ctr"/>
                      <a:r>
                        <a:rPr lang="en-US" altLang="zh-CN" sz="1600" dirty="0">
                          <a:latin typeface="Times New Roman" panose="02020603050405020304" pitchFamily="18" charset="0"/>
                          <a:cs typeface="Times New Roman" panose="02020603050405020304" pitchFamily="18" charset="0"/>
                        </a:rPr>
                        <a:t>2025.01-2025.06</a:t>
                      </a:r>
                      <a:endParaRPr lang="zh-CN" altLang="en-US" sz="1600" dirty="0">
                        <a:latin typeface="Times New Roman" panose="02020603050405020304" pitchFamily="18" charset="0"/>
                        <a:cs typeface="Times New Roman" panose="02020603050405020304" pitchFamily="18" charset="0"/>
                      </a:endParaRPr>
                    </a:p>
                  </a:txBody>
                  <a:tcPr anchor="ctr">
                    <a:solidFill>
                      <a:srgbClr val="8FAADC"/>
                    </a:solidFill>
                  </a:tcPr>
                </a:tc>
                <a:tc>
                  <a:txBody>
                    <a:bodyPr/>
                    <a:lstStyle/>
                    <a:p>
                      <a:pPr algn="ctr"/>
                      <a:r>
                        <a:rPr lang="en-US" altLang="zh-CN" sz="1600" dirty="0">
                          <a:latin typeface="Times New Roman" panose="02020603050405020304" pitchFamily="18" charset="0"/>
                          <a:cs typeface="Times New Roman" panose="02020603050405020304" pitchFamily="18" charset="0"/>
                        </a:rPr>
                        <a:t>Research on crack propagation based on damage theory</a:t>
                      </a:r>
                      <a:endParaRPr lang="zh-CN" altLang="en-US" sz="1600" dirty="0">
                        <a:latin typeface="Times New Roman" panose="02020603050405020304" pitchFamily="18" charset="0"/>
                        <a:cs typeface="Times New Roman" panose="02020603050405020304" pitchFamily="18" charset="0"/>
                      </a:endParaRPr>
                    </a:p>
                  </a:txBody>
                  <a:tcPr anchor="ctr">
                    <a:solidFill>
                      <a:srgbClr val="8FAADC"/>
                    </a:solidFill>
                  </a:tcPr>
                </a:tc>
                <a:tc>
                  <a:txBody>
                    <a:bodyPr/>
                    <a:lstStyle/>
                    <a:p>
                      <a:pPr algn="ctr"/>
                      <a:r>
                        <a:rPr lang="en-US" altLang="zh-CN" sz="1600" dirty="0">
                          <a:latin typeface="Times New Roman" panose="02020603050405020304" pitchFamily="18" charset="0"/>
                          <a:cs typeface="Times New Roman" panose="02020603050405020304" pitchFamily="18" charset="0"/>
                        </a:rPr>
                        <a:t>Analysis and multi-covariate characterization of crack propagation under multi-damage mechanism.</a:t>
                      </a:r>
                      <a:endParaRPr lang="zh-CN" altLang="en-US" sz="1600" dirty="0">
                        <a:latin typeface="Times New Roman" panose="02020603050405020304" pitchFamily="18" charset="0"/>
                        <a:cs typeface="Times New Roman" panose="02020603050405020304" pitchFamily="18" charset="0"/>
                      </a:endParaRPr>
                    </a:p>
                  </a:txBody>
                  <a:tcPr anchor="ctr">
                    <a:solidFill>
                      <a:srgbClr val="8FAADC"/>
                    </a:solidFill>
                  </a:tcPr>
                </a:tc>
                <a:extLst>
                  <a:ext uri="{0D108BD9-81ED-4DB2-BD59-A6C34878D82A}">
                    <a16:rowId xmlns:a16="http://schemas.microsoft.com/office/drawing/2014/main" val="2665361444"/>
                  </a:ext>
                </a:extLst>
              </a:tr>
              <a:tr h="701326">
                <a:tc>
                  <a:txBody>
                    <a:bodyPr/>
                    <a:lstStyle/>
                    <a:p>
                      <a:pPr algn="ctr"/>
                      <a:r>
                        <a:rPr lang="en-US" altLang="zh-CN" sz="1600" dirty="0">
                          <a:latin typeface="Times New Roman" panose="02020603050405020304" pitchFamily="18" charset="0"/>
                          <a:cs typeface="Times New Roman" panose="02020603050405020304" pitchFamily="18" charset="0"/>
                        </a:rPr>
                        <a:t>2025.06-2025.12</a:t>
                      </a:r>
                      <a:endParaRPr lang="zh-CN" altLang="en-US" sz="16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en-US" altLang="zh-CN" sz="1600" dirty="0">
                          <a:latin typeface="Times New Roman" panose="02020603050405020304" pitchFamily="18" charset="0"/>
                          <a:cs typeface="Times New Roman" panose="02020603050405020304" pitchFamily="18" charset="0"/>
                        </a:rPr>
                        <a:t>Remote damage detection system research</a:t>
                      </a:r>
                      <a:endParaRPr lang="zh-CN" altLang="en-US" sz="1600" dirty="0">
                        <a:latin typeface="Times New Roman" panose="02020603050405020304" pitchFamily="18" charset="0"/>
                        <a:cs typeface="Times New Roman" panose="02020603050405020304" pitchFamily="18" charset="0"/>
                      </a:endParaRPr>
                    </a:p>
                  </a:txBody>
                  <a:tcPr anchor="ctr">
                    <a:solidFill>
                      <a:schemeClr val="bg1"/>
                    </a:solidFill>
                  </a:tcPr>
                </a:tc>
                <a:tc>
                  <a:txBody>
                    <a:bodyPr/>
                    <a:lstStyle/>
                    <a:p>
                      <a:pPr algn="ctr"/>
                      <a:r>
                        <a:rPr lang="en-US" altLang="zh-CN" sz="1600" dirty="0">
                          <a:latin typeface="Times New Roman" panose="02020603050405020304" pitchFamily="18" charset="0"/>
                          <a:cs typeface="Times New Roman" panose="02020603050405020304" pitchFamily="18" charset="0"/>
                        </a:rPr>
                        <a:t>Design monitoring solutions and build hardware and software system platforms.</a:t>
                      </a:r>
                      <a:endParaRPr lang="zh-CN" altLang="en-US" sz="1600" dirty="0">
                        <a:latin typeface="Times New Roman" panose="02020603050405020304" pitchFamily="18" charset="0"/>
                        <a:cs typeface="Times New Roman" panose="02020603050405020304" pitchFamily="18" charset="0"/>
                      </a:endParaRPr>
                    </a:p>
                  </a:txBody>
                  <a:tcPr anchor="ctr">
                    <a:solidFill>
                      <a:schemeClr val="bg1"/>
                    </a:solidFill>
                  </a:tcPr>
                </a:tc>
                <a:extLst>
                  <a:ext uri="{0D108BD9-81ED-4DB2-BD59-A6C34878D82A}">
                    <a16:rowId xmlns:a16="http://schemas.microsoft.com/office/drawing/2014/main" val="879940972"/>
                  </a:ext>
                </a:extLst>
              </a:tr>
              <a:tr h="701326">
                <a:tc>
                  <a:txBody>
                    <a:bodyPr/>
                    <a:lstStyle/>
                    <a:p>
                      <a:pPr algn="ctr"/>
                      <a:r>
                        <a:rPr lang="en-US" altLang="zh-CN" sz="1600" dirty="0">
                          <a:latin typeface="Times New Roman" panose="02020603050405020304" pitchFamily="18" charset="0"/>
                          <a:cs typeface="Times New Roman" panose="02020603050405020304" pitchFamily="18" charset="0"/>
                        </a:rPr>
                        <a:t>2026.01-2026.12</a:t>
                      </a:r>
                      <a:endParaRPr lang="zh-CN" altLang="en-US" sz="1600"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8FAADC"/>
                    </a:solidFill>
                  </a:tcPr>
                </a:tc>
                <a:tc gridSpan="2">
                  <a:txBody>
                    <a:bodyPr/>
                    <a:lstStyle/>
                    <a:p>
                      <a:pPr algn="ctr"/>
                      <a:r>
                        <a:rPr lang="en-US" altLang="zh-CN" sz="1600" dirty="0">
                          <a:latin typeface="Times New Roman" panose="02020603050405020304" pitchFamily="18" charset="0"/>
                          <a:cs typeface="Times New Roman" panose="02020603050405020304" pitchFamily="18" charset="0"/>
                        </a:rPr>
                        <a:t>Summarize my work and write the doctoral thesis</a:t>
                      </a:r>
                      <a:endParaRPr lang="zh-CN" altLang="en-US" sz="1600"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8FAADC"/>
                    </a:solidFill>
                  </a:tcPr>
                </a:tc>
                <a:tc hMerge="1">
                  <a:txBody>
                    <a:bodyPr/>
                    <a:lstStyle/>
                    <a:p>
                      <a:pPr algn="ctr"/>
                      <a:endParaRPr lang="zh-CN" altLang="en-US" sz="1600" dirty="0">
                        <a:latin typeface="Times New Roman" panose="02020603050405020304" pitchFamily="18" charset="0"/>
                        <a:cs typeface="Times New Roman" panose="02020603050405020304" pitchFamily="18" charset="0"/>
                      </a:endParaRPr>
                    </a:p>
                  </a:txBody>
                  <a:tcPr anchor="ctr">
                    <a:lnB w="12700" cap="flat" cmpd="sng" algn="ctr">
                      <a:solidFill>
                        <a:schemeClr val="tx1"/>
                      </a:solidFill>
                      <a:prstDash val="solid"/>
                      <a:round/>
                      <a:headEnd type="none" w="med" len="med"/>
                      <a:tailEnd type="none" w="med" len="med"/>
                    </a:lnB>
                    <a:solidFill>
                      <a:srgbClr val="8FAADC"/>
                    </a:solidFill>
                  </a:tcPr>
                </a:tc>
                <a:extLst>
                  <a:ext uri="{0D108BD9-81ED-4DB2-BD59-A6C34878D82A}">
                    <a16:rowId xmlns:a16="http://schemas.microsoft.com/office/drawing/2014/main" val="2431362905"/>
                  </a:ext>
                </a:extLst>
              </a:tr>
            </a:tbl>
          </a:graphicData>
        </a:graphic>
      </p:graphicFrame>
    </p:spTree>
    <p:extLst>
      <p:ext uri="{BB962C8B-B14F-4D97-AF65-F5344CB8AC3E}">
        <p14:creationId xmlns:p14="http://schemas.microsoft.com/office/powerpoint/2010/main" val="1443401913"/>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58"/>
          <p:cNvSpPr/>
          <p:nvPr/>
        </p:nvSpPr>
        <p:spPr>
          <a:xfrm>
            <a:off x="0" y="-2721"/>
            <a:ext cx="12192000" cy="1318108"/>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Calibri"/>
              <a:ea typeface="宋体" panose="02010600030101010101" pitchFamily="2" charset="-122"/>
              <a:cs typeface="+mn-cs"/>
            </a:endParaRPr>
          </a:p>
        </p:txBody>
      </p:sp>
      <p:sp>
        <p:nvSpPr>
          <p:cNvPr id="9" name="文本框 8">
            <a:extLst>
              <a:ext uri="{FF2B5EF4-FFF2-40B4-BE49-F238E27FC236}">
                <a16:creationId xmlns:a16="http://schemas.microsoft.com/office/drawing/2014/main" id="{827A8601-D65D-4E8B-A13A-4601A8733E88}"/>
              </a:ext>
            </a:extLst>
          </p:cNvPr>
          <p:cNvSpPr txBox="1"/>
          <p:nvPr/>
        </p:nvSpPr>
        <p:spPr>
          <a:xfrm>
            <a:off x="5572559" y="3075057"/>
            <a:ext cx="4188937" cy="707886"/>
          </a:xfrm>
          <a:prstGeom prst="rect">
            <a:avLst/>
          </a:prstGeom>
          <a:noFill/>
        </p:spPr>
        <p:txBody>
          <a:bodyPr wrap="square" rtlCol="0">
            <a:spAutoFit/>
          </a:bodyPr>
          <a:lstStyle/>
          <a:p>
            <a:pPr lvl="0"/>
            <a:r>
              <a:rPr lang="en-US" altLang="zh-CN" sz="4000" b="1" cap="all" dirty="0">
                <a:solidFill>
                  <a:prstClr val="black"/>
                </a:solidFill>
                <a:latin typeface="Arial" panose="020B0604020202020204" pitchFamily="34" charset="0"/>
                <a:cs typeface="Arial" panose="020B0604020202020204" pitchFamily="34" charset="0"/>
              </a:rPr>
              <a:t>Introduction</a:t>
            </a:r>
          </a:p>
        </p:txBody>
      </p:sp>
      <p:sp>
        <p:nvSpPr>
          <p:cNvPr id="3" name="矩形 2">
            <a:extLst>
              <a:ext uri="{FF2B5EF4-FFF2-40B4-BE49-F238E27FC236}">
                <a16:creationId xmlns:a16="http://schemas.microsoft.com/office/drawing/2014/main" id="{85B711A9-2E6E-4BE8-B428-57008D6B8717}"/>
              </a:ext>
            </a:extLst>
          </p:cNvPr>
          <p:cNvSpPr/>
          <p:nvPr/>
        </p:nvSpPr>
        <p:spPr>
          <a:xfrm>
            <a:off x="2730686" y="1851645"/>
            <a:ext cx="2736646" cy="315471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9900" b="1" i="0" u="none" strike="noStrike" kern="1200" cap="none" spc="0" normalizeH="0" baseline="0" noProof="0" dirty="0">
                <a:ln w="0"/>
                <a:solidFill>
                  <a:srgbClr val="014085"/>
                </a:solidFill>
                <a:effectLst>
                  <a:reflection blurRad="6350" stA="53000" endA="300" endPos="35500" dir="5400000" sy="-90000" algn="bl" rotWithShape="0"/>
                </a:effectLst>
                <a:uLnTx/>
                <a:uFillTx/>
                <a:latin typeface="Times New Roman" panose="02020603050405020304" pitchFamily="18" charset="0"/>
                <a:ea typeface="微软雅黑"/>
                <a:cs typeface="Times New Roman" panose="02020603050405020304" pitchFamily="18" charset="0"/>
              </a:rPr>
              <a:t>01</a:t>
            </a:r>
            <a:endParaRPr kumimoji="0" lang="zh-CN" altLang="en-US" sz="19900" b="1" i="0" u="none" strike="noStrike" kern="1200" cap="none" spc="0" normalizeH="0" baseline="0" noProof="0" dirty="0">
              <a:ln/>
              <a:solidFill>
                <a:srgbClr val="014085"/>
              </a:solidFill>
              <a:effectLst/>
              <a:uLnTx/>
              <a:uFillTx/>
              <a:latin typeface="Times New Roman" panose="02020603050405020304" pitchFamily="18" charset="0"/>
              <a:ea typeface="微软雅黑"/>
              <a:cs typeface="Times New Roman" panose="02020603050405020304" pitchFamily="18" charset="0"/>
            </a:endParaRPr>
          </a:p>
        </p:txBody>
      </p:sp>
      <p:pic>
        <p:nvPicPr>
          <p:cNvPr id="11" name="图片 10">
            <a:extLst>
              <a:ext uri="{FF2B5EF4-FFF2-40B4-BE49-F238E27FC236}">
                <a16:creationId xmlns:a16="http://schemas.microsoft.com/office/drawing/2014/main" id="{2F87F66F-65E9-425F-8FEC-BEE5F8ED8081}"/>
              </a:ext>
            </a:extLst>
          </p:cNvPr>
          <p:cNvPicPr>
            <a:picLocks noChangeAspect="1"/>
          </p:cNvPicPr>
          <p:nvPr/>
        </p:nvPicPr>
        <p:blipFill rotWithShape="1">
          <a:blip r:embed="rId3">
            <a:extLst>
              <a:ext uri="{28A0092B-C50C-407E-A947-70E740481C1C}">
                <a14:useLocalDpi xmlns:a14="http://schemas.microsoft.com/office/drawing/2010/main" val="0"/>
              </a:ext>
            </a:extLst>
          </a:blip>
          <a:srcRect t="9911" b="8712"/>
          <a:stretch/>
        </p:blipFill>
        <p:spPr>
          <a:xfrm>
            <a:off x="5287784" y="0"/>
            <a:ext cx="1616433" cy="1315387"/>
          </a:xfrm>
          <a:prstGeom prst="rect">
            <a:avLst/>
          </a:prstGeom>
        </p:spPr>
      </p:pic>
    </p:spTree>
    <p:extLst>
      <p:ext uri="{BB962C8B-B14F-4D97-AF65-F5344CB8AC3E}">
        <p14:creationId xmlns:p14="http://schemas.microsoft.com/office/powerpoint/2010/main" val="1260274118"/>
      </p:ext>
    </p:extLst>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06F247-7AB9-4882-B781-178983EBDE7E}"/>
              </a:ext>
            </a:extLst>
          </p:cNvPr>
          <p:cNvSpPr>
            <a:spLocks noGrp="1"/>
          </p:cNvSpPr>
          <p:nvPr>
            <p:ph type="ctrTitle"/>
          </p:nvPr>
        </p:nvSpPr>
        <p:spPr>
          <a:xfrm>
            <a:off x="2063363" y="2689464"/>
            <a:ext cx="4202307" cy="798847"/>
          </a:xfrm>
          <a:prstGeom prst="rect">
            <a:avLst/>
          </a:prstGeom>
        </p:spPr>
        <p:txBody>
          <a:bodyPr/>
          <a:lstStyle/>
          <a:p>
            <a:r>
              <a:rPr lang="en-US" altLang="zh-CN" sz="6600" spc="600" dirty="0">
                <a:solidFill>
                  <a:srgbClr val="003F84"/>
                </a:solidFill>
                <a:latin typeface="Arial" panose="020B0604020202020204" pitchFamily="34" charset="0"/>
                <a:cs typeface="Arial" panose="020B0604020202020204" pitchFamily="34" charset="0"/>
              </a:rPr>
              <a:t>Thanks!</a:t>
            </a:r>
            <a:endParaRPr lang="zh-CN" altLang="en-US" sz="6600" spc="600" dirty="0">
              <a:solidFill>
                <a:srgbClr val="003F84"/>
              </a:solidFill>
              <a:latin typeface="Arial" panose="020B0604020202020204" pitchFamily="34" charset="0"/>
              <a:cs typeface="Arial" panose="020B0604020202020204" pitchFamily="34" charset="0"/>
            </a:endParaRPr>
          </a:p>
        </p:txBody>
      </p:sp>
      <p:sp>
        <p:nvSpPr>
          <p:cNvPr id="16" name="矩形 15">
            <a:extLst>
              <a:ext uri="{FF2B5EF4-FFF2-40B4-BE49-F238E27FC236}">
                <a16:creationId xmlns:a16="http://schemas.microsoft.com/office/drawing/2014/main" id="{2DC3DC4D-5DBC-4110-820E-3C50CEE85F8A}"/>
              </a:ext>
            </a:extLst>
          </p:cNvPr>
          <p:cNvSpPr/>
          <p:nvPr/>
        </p:nvSpPr>
        <p:spPr>
          <a:xfrm>
            <a:off x="0" y="1293542"/>
            <a:ext cx="419100" cy="3590691"/>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6E9EB304-C5D3-4444-8E27-B00D4BBBB672}"/>
              </a:ext>
            </a:extLst>
          </p:cNvPr>
          <p:cNvPicPr>
            <a:picLocks noChangeAspect="1"/>
          </p:cNvPicPr>
          <p:nvPr/>
        </p:nvPicPr>
        <p:blipFill rotWithShape="1">
          <a:blip r:embed="rId3">
            <a:extLst>
              <a:ext uri="{28A0092B-C50C-407E-A947-70E740481C1C}">
                <a14:useLocalDpi xmlns:a14="http://schemas.microsoft.com/office/drawing/2010/main" val="0"/>
              </a:ext>
            </a:extLst>
          </a:blip>
          <a:srcRect l="19192" t="9431" r="18369" b="38211"/>
          <a:stretch/>
        </p:blipFill>
        <p:spPr>
          <a:xfrm>
            <a:off x="7909932" y="1293541"/>
            <a:ext cx="4282068" cy="3590692"/>
          </a:xfrm>
          <a:prstGeom prst="rect">
            <a:avLst/>
          </a:prstGeom>
        </p:spPr>
      </p:pic>
    </p:spTree>
    <p:extLst>
      <p:ext uri="{BB962C8B-B14F-4D97-AF65-F5344CB8AC3E}">
        <p14:creationId xmlns:p14="http://schemas.microsoft.com/office/powerpoint/2010/main" val="1839590177"/>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a:extLst>
              <a:ext uri="{FF2B5EF4-FFF2-40B4-BE49-F238E27FC236}">
                <a16:creationId xmlns:a16="http://schemas.microsoft.com/office/drawing/2014/main" id="{62B67FAB-CB2A-4CA2-9FDC-E429718BF54F}"/>
              </a:ext>
            </a:extLst>
          </p:cNvPr>
          <p:cNvSpPr/>
          <p:nvPr/>
        </p:nvSpPr>
        <p:spPr>
          <a:xfrm>
            <a:off x="143233" y="5662305"/>
            <a:ext cx="11887199" cy="830997"/>
          </a:xfrm>
          <a:prstGeom prst="rect">
            <a:avLst/>
          </a:prstGeom>
          <a:solidFill>
            <a:schemeClr val="accent4">
              <a:lumMod val="20000"/>
              <a:lumOff val="80000"/>
            </a:schemeClr>
          </a:solidFill>
          <a:ln w="28575">
            <a:solidFill>
              <a:schemeClr val="accent4">
                <a:lumMod val="75000"/>
              </a:schemeClr>
            </a:solidFill>
            <a:prstDash val="sysDash"/>
          </a:ln>
        </p:spPr>
        <p:txBody>
          <a:bodyPr wrap="square">
            <a:spAutoFit/>
          </a:bodyPr>
          <a:lstStyle/>
          <a:p>
            <a:pPr marL="342900" indent="-34290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Concrete structures are widely used because of the </a:t>
            </a:r>
            <a:r>
              <a:rPr lang="en-US" altLang="zh-CN" sz="2400" dirty="0">
                <a:solidFill>
                  <a:srgbClr val="C00000"/>
                </a:solidFill>
                <a:latin typeface="Times New Roman" panose="02020603050405020304" pitchFamily="18" charset="0"/>
                <a:cs typeface="Times New Roman" panose="02020603050405020304" pitchFamily="18" charset="0"/>
              </a:rPr>
              <a:t>easy availability of the materials, low cost, and good stability and durability</a:t>
            </a:r>
            <a:r>
              <a:rPr lang="en-US" altLang="zh-CN" sz="2400" dirty="0">
                <a:latin typeface="Times New Roman" panose="02020603050405020304" pitchFamily="18" charset="0"/>
                <a:cs typeface="Times New Roman" panose="02020603050405020304" pitchFamily="18" charset="0"/>
              </a:rPr>
              <a:t>.</a:t>
            </a:r>
            <a:endParaRPr lang="zh-CN" altLang="en-US" sz="2400" baseline="30000"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56E84DDF-0B58-4944-BD2B-68991F93FCAA}"/>
              </a:ext>
            </a:extLst>
          </p:cNvPr>
          <p:cNvSpPr/>
          <p:nvPr/>
        </p:nvSpPr>
        <p:spPr>
          <a:xfrm>
            <a:off x="-9166" y="6600367"/>
            <a:ext cx="12191999" cy="261610"/>
          </a:xfrm>
          <a:prstGeom prst="rect">
            <a:avLst/>
          </a:prstGeom>
        </p:spPr>
        <p:txBody>
          <a:bodyPr wrap="square">
            <a:spAutoFit/>
          </a:bodyPr>
          <a:lstStyle/>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Damage assessment of reinforced concrete structures using a model-based nonlinear approach – A comprehensive review[J]. </a:t>
            </a:r>
            <a:r>
              <a:rPr lang="en-US" altLang="zh-CN" sz="1100" i="1" dirty="0">
                <a:latin typeface="Times New Roman" panose="02020603050405020304" pitchFamily="18" charset="0"/>
                <a:cs typeface="Times New Roman" panose="02020603050405020304" pitchFamily="18" charset="0"/>
              </a:rPr>
              <a:t>Construction &amp; Building Materials</a:t>
            </a:r>
            <a:r>
              <a:rPr lang="en-US" altLang="zh-CN" sz="1100" dirty="0">
                <a:latin typeface="Times New Roman" panose="02020603050405020304" pitchFamily="18" charset="0"/>
                <a:cs typeface="Times New Roman" panose="02020603050405020304" pitchFamily="18" charset="0"/>
              </a:rPr>
              <a:t>, 2018, Vol. 192: 846-865.</a:t>
            </a:r>
            <a:endParaRPr lang="zh-CN" altLang="en-US" sz="1100" dirty="0">
              <a:latin typeface="Times New Roman" panose="02020603050405020304" pitchFamily="18" charset="0"/>
              <a:cs typeface="Times New Roman" panose="02020603050405020304" pitchFamily="18" charset="0"/>
            </a:endParaRPr>
          </a:p>
        </p:txBody>
      </p:sp>
      <p:sp>
        <p:nvSpPr>
          <p:cNvPr id="44" name="矩形: 圆角 43">
            <a:extLst>
              <a:ext uri="{FF2B5EF4-FFF2-40B4-BE49-F238E27FC236}">
                <a16:creationId xmlns:a16="http://schemas.microsoft.com/office/drawing/2014/main" id="{FB6B9AD6-3654-42F8-9F2F-564DDE51EBEE}"/>
              </a:ext>
            </a:extLst>
          </p:cNvPr>
          <p:cNvSpPr/>
          <p:nvPr/>
        </p:nvSpPr>
        <p:spPr>
          <a:xfrm>
            <a:off x="152400" y="3315597"/>
            <a:ext cx="11887200" cy="2182493"/>
          </a:xfrm>
          <a:prstGeom prst="roundRect">
            <a:avLst/>
          </a:prstGeom>
          <a:solidFill>
            <a:schemeClr val="accent5">
              <a:lumMod val="20000"/>
              <a:lumOff val="80000"/>
            </a:schemeClr>
          </a:solidFill>
          <a:ln w="28575">
            <a:solidFill>
              <a:schemeClr val="accent5">
                <a:lumMod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7" name="矩形: 圆角 36">
            <a:extLst>
              <a:ext uri="{FF2B5EF4-FFF2-40B4-BE49-F238E27FC236}">
                <a16:creationId xmlns:a16="http://schemas.microsoft.com/office/drawing/2014/main" id="{058868D0-771C-45B8-AD70-7F4B0CEA88A2}"/>
              </a:ext>
            </a:extLst>
          </p:cNvPr>
          <p:cNvSpPr/>
          <p:nvPr/>
        </p:nvSpPr>
        <p:spPr>
          <a:xfrm>
            <a:off x="152399" y="935687"/>
            <a:ext cx="11887200" cy="1998606"/>
          </a:xfrm>
          <a:prstGeom prst="roundRect">
            <a:avLst/>
          </a:prstGeom>
          <a:solidFill>
            <a:schemeClr val="accent5">
              <a:lumMod val="20000"/>
              <a:lumOff val="80000"/>
            </a:schemeClr>
          </a:solidFill>
          <a:ln w="28575">
            <a:solidFill>
              <a:schemeClr val="accent5">
                <a:lumMod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D1B45C2A-5572-472F-AF5E-91EA2987513C}"/>
              </a:ext>
            </a:extLst>
          </p:cNvPr>
          <p:cNvGrpSpPr/>
          <p:nvPr/>
        </p:nvGrpSpPr>
        <p:grpSpPr>
          <a:xfrm>
            <a:off x="0" y="0"/>
            <a:ext cx="12192000" cy="638825"/>
            <a:chOff x="0" y="-2721"/>
            <a:chExt cx="12192000" cy="638825"/>
          </a:xfrm>
        </p:grpSpPr>
        <p:sp>
          <p:nvSpPr>
            <p:cNvPr id="7" name="矩形 58"/>
            <p:cNvSpPr/>
            <p:nvPr/>
          </p:nvSpPr>
          <p:spPr>
            <a:xfrm>
              <a:off x="0" y="-2721"/>
              <a:ext cx="12192000" cy="638825"/>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defTabSz="457200">
                <a:defRPr/>
              </a:pPr>
              <a:r>
                <a:rPr kumimoji="0" lang="en-US" altLang="zh-CN" sz="40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1 </a:t>
              </a: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Introduction</a:t>
              </a:r>
            </a:p>
          </p:txBody>
        </p:sp>
        <p:pic>
          <p:nvPicPr>
            <p:cNvPr id="20" name="图片 19">
              <a:extLst>
                <a:ext uri="{FF2B5EF4-FFF2-40B4-BE49-F238E27FC236}">
                  <a16:creationId xmlns:a16="http://schemas.microsoft.com/office/drawing/2014/main" id="{3A07082A-E78E-4095-A7FB-A43BC5C28391}"/>
                </a:ext>
              </a:extLst>
            </p:cNvPr>
            <p:cNvPicPr>
              <a:picLocks noChangeAspect="1"/>
            </p:cNvPicPr>
            <p:nvPr/>
          </p:nvPicPr>
          <p:blipFill rotWithShape="1">
            <a:blip r:embed="rId3">
              <a:extLst>
                <a:ext uri="{28A0092B-C50C-407E-A947-70E740481C1C}">
                  <a14:useLocalDpi xmlns:a14="http://schemas.microsoft.com/office/drawing/2010/main" val="0"/>
                </a:ext>
              </a:extLst>
            </a:blip>
            <a:srcRect t="9911" b="8712"/>
            <a:stretch/>
          </p:blipFill>
          <p:spPr>
            <a:xfrm>
              <a:off x="11404796" y="2969"/>
              <a:ext cx="778037" cy="633135"/>
            </a:xfrm>
            <a:prstGeom prst="rect">
              <a:avLst/>
            </a:prstGeom>
          </p:spPr>
        </p:pic>
      </p:grpSp>
      <p:pic>
        <p:nvPicPr>
          <p:cNvPr id="1026" name="Picture 2" descr="查看源图像">
            <a:extLst>
              <a:ext uri="{FF2B5EF4-FFF2-40B4-BE49-F238E27FC236}">
                <a16:creationId xmlns:a16="http://schemas.microsoft.com/office/drawing/2014/main" id="{E5899031-832E-404A-A973-F36D4C28D2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434"/>
          <a:stretch/>
        </p:blipFill>
        <p:spPr bwMode="auto">
          <a:xfrm>
            <a:off x="317181" y="3753438"/>
            <a:ext cx="2792099" cy="1512000"/>
          </a:xfrm>
          <a:prstGeom prst="rect">
            <a:avLst/>
          </a:prstGeom>
          <a:effectLst/>
          <a:extLst>
            <a:ext uri="{909E8E84-426E-40DD-AFC4-6F175D3DCCD1}">
              <a14:hiddenFill xmlns:a14="http://schemas.microsoft.com/office/drawing/2010/main">
                <a:solidFill>
                  <a:srgbClr val="FFFFFF"/>
                </a:solidFill>
              </a14:hiddenFill>
            </a:ext>
          </a:extLst>
        </p:spPr>
      </p:pic>
      <p:pic>
        <p:nvPicPr>
          <p:cNvPr id="1030" name="Picture 6" descr="查看源图像">
            <a:extLst>
              <a:ext uri="{FF2B5EF4-FFF2-40B4-BE49-F238E27FC236}">
                <a16:creationId xmlns:a16="http://schemas.microsoft.com/office/drawing/2014/main" id="{7698B827-7104-4903-A1B0-E65561A0815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0433" r="1963"/>
          <a:stretch/>
        </p:blipFill>
        <p:spPr bwMode="auto">
          <a:xfrm>
            <a:off x="3228064" y="3753438"/>
            <a:ext cx="2792098" cy="151200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5" name="图片 14">
            <a:extLst>
              <a:ext uri="{FF2B5EF4-FFF2-40B4-BE49-F238E27FC236}">
                <a16:creationId xmlns:a16="http://schemas.microsoft.com/office/drawing/2014/main" id="{5E609FA7-C45B-476F-989B-1D2522D4261E}"/>
              </a:ext>
            </a:extLst>
          </p:cNvPr>
          <p:cNvPicPr>
            <a:picLocks noChangeAspect="1"/>
          </p:cNvPicPr>
          <p:nvPr/>
        </p:nvPicPr>
        <p:blipFill rotWithShape="1">
          <a:blip r:embed="rId6"/>
          <a:srcRect b="3728"/>
          <a:stretch/>
        </p:blipFill>
        <p:spPr>
          <a:xfrm>
            <a:off x="3228062" y="1286308"/>
            <a:ext cx="2792118" cy="1512000"/>
          </a:xfrm>
          <a:prstGeom prst="rect">
            <a:avLst/>
          </a:prstGeom>
          <a:effectLst/>
        </p:spPr>
      </p:pic>
      <p:pic>
        <p:nvPicPr>
          <p:cNvPr id="18" name="图片 17">
            <a:extLst>
              <a:ext uri="{FF2B5EF4-FFF2-40B4-BE49-F238E27FC236}">
                <a16:creationId xmlns:a16="http://schemas.microsoft.com/office/drawing/2014/main" id="{948046F1-D5F7-4485-BE5E-7178FFDA8530}"/>
              </a:ext>
            </a:extLst>
          </p:cNvPr>
          <p:cNvPicPr>
            <a:picLocks noChangeAspect="1"/>
          </p:cNvPicPr>
          <p:nvPr/>
        </p:nvPicPr>
        <p:blipFill rotWithShape="1">
          <a:blip r:embed="rId7">
            <a:extLst>
              <a:ext uri="{28A0092B-C50C-407E-A947-70E740481C1C}">
                <a14:useLocalDpi xmlns:a14="http://schemas.microsoft.com/office/drawing/2010/main" val="0"/>
              </a:ext>
            </a:extLst>
          </a:blip>
          <a:srcRect l="23897"/>
          <a:stretch/>
        </p:blipFill>
        <p:spPr>
          <a:xfrm>
            <a:off x="317181" y="1286308"/>
            <a:ext cx="2792118" cy="1512000"/>
          </a:xfrm>
          <a:prstGeom prst="rect">
            <a:avLst/>
          </a:prstGeom>
          <a:effectLst/>
        </p:spPr>
      </p:pic>
      <p:pic>
        <p:nvPicPr>
          <p:cNvPr id="1032" name="Picture 8" descr="查看源图像">
            <a:extLst>
              <a:ext uri="{FF2B5EF4-FFF2-40B4-BE49-F238E27FC236}">
                <a16:creationId xmlns:a16="http://schemas.microsoft.com/office/drawing/2014/main" id="{8CD5BF48-B3BB-444E-8DA2-39CD1A43B420}"/>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0335"/>
          <a:stretch/>
        </p:blipFill>
        <p:spPr bwMode="auto">
          <a:xfrm>
            <a:off x="6138943" y="1286308"/>
            <a:ext cx="2792118" cy="1512000"/>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25" name="Picture 4" descr="查看源图像">
            <a:extLst>
              <a:ext uri="{FF2B5EF4-FFF2-40B4-BE49-F238E27FC236}">
                <a16:creationId xmlns:a16="http://schemas.microsoft.com/office/drawing/2014/main" id="{0CA48BFD-1CC3-4DD7-9E89-630CFEBBB26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6988" t="10433"/>
          <a:stretch/>
        </p:blipFill>
        <p:spPr bwMode="auto">
          <a:xfrm>
            <a:off x="6138946" y="3753438"/>
            <a:ext cx="2792096" cy="15120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id="{E24F3BE1-8755-4C14-A0F3-7DE4DB1B0849}"/>
              </a:ext>
            </a:extLst>
          </p:cNvPr>
          <p:cNvSpPr/>
          <p:nvPr/>
        </p:nvSpPr>
        <p:spPr>
          <a:xfrm>
            <a:off x="7132529" y="3235276"/>
            <a:ext cx="184731" cy="523220"/>
          </a:xfrm>
          <a:prstGeom prst="rect">
            <a:avLst/>
          </a:prstGeom>
        </p:spPr>
        <p:txBody>
          <a:bodyPr wrap="none">
            <a:spAutoFit/>
          </a:bodyPr>
          <a:lstStyle/>
          <a:p>
            <a:endParaRPr lang="zh-CN" altLang="en-US" sz="2800" dirty="0">
              <a:latin typeface="Times New Roman" panose="02020603050405020304" pitchFamily="18" charset="0"/>
              <a:cs typeface="Times New Roman" panose="02020603050405020304" pitchFamily="18" charset="0"/>
            </a:endParaRPr>
          </a:p>
        </p:txBody>
      </p:sp>
      <p:sp>
        <p:nvSpPr>
          <p:cNvPr id="19" name="矩形 18">
            <a:extLst>
              <a:ext uri="{FF2B5EF4-FFF2-40B4-BE49-F238E27FC236}">
                <a16:creationId xmlns:a16="http://schemas.microsoft.com/office/drawing/2014/main" id="{BFD468F5-8A22-4F92-9E1A-8F40D7F35B6B}"/>
              </a:ext>
            </a:extLst>
          </p:cNvPr>
          <p:cNvSpPr/>
          <p:nvPr/>
        </p:nvSpPr>
        <p:spPr>
          <a:xfrm>
            <a:off x="4889163" y="724389"/>
            <a:ext cx="2413674" cy="461665"/>
          </a:xfrm>
          <a:prstGeom prst="rect">
            <a:avLst/>
          </a:prstGeom>
          <a:solidFill>
            <a:schemeClr val="accent5">
              <a:lumMod val="40000"/>
              <a:lumOff val="60000"/>
            </a:schemeClr>
          </a:solidFill>
          <a:ln w="28575">
            <a:noFill/>
            <a:prstDash val="sysDash"/>
          </a:ln>
          <a:effectLst>
            <a:outerShdw blurRad="50800" dist="38100" dir="2700000" algn="tl" rotWithShape="0">
              <a:prstClr val="black">
                <a:alpha val="40000"/>
              </a:prstClr>
            </a:outerShdw>
          </a:effectLst>
        </p:spPr>
        <p:txBody>
          <a:bodyPr wrap="none">
            <a:spAutoFit/>
          </a:bodyPr>
          <a:lstStyle/>
          <a:p>
            <a:r>
              <a:rPr lang="en-US" altLang="zh-CN" sz="2400" dirty="0">
                <a:latin typeface="Times New Roman" panose="02020603050405020304" pitchFamily="18" charset="0"/>
                <a:cs typeface="Times New Roman" panose="02020603050405020304" pitchFamily="18" charset="0"/>
              </a:rPr>
              <a:t>Large marine area</a:t>
            </a:r>
            <a:endParaRPr lang="zh-CN" altLang="en-US" sz="2400" dirty="0">
              <a:latin typeface="Times New Roman" panose="02020603050405020304" pitchFamily="18" charset="0"/>
              <a:cs typeface="Times New Roman" panose="02020603050405020304" pitchFamily="18" charset="0"/>
            </a:endParaRPr>
          </a:p>
        </p:txBody>
      </p:sp>
      <p:sp>
        <p:nvSpPr>
          <p:cNvPr id="23" name="矩形 22">
            <a:extLst>
              <a:ext uri="{FF2B5EF4-FFF2-40B4-BE49-F238E27FC236}">
                <a16:creationId xmlns:a16="http://schemas.microsoft.com/office/drawing/2014/main" id="{35473BBF-14A9-4F36-8D8E-7FDC538883F0}"/>
              </a:ext>
            </a:extLst>
          </p:cNvPr>
          <p:cNvSpPr/>
          <p:nvPr/>
        </p:nvSpPr>
        <p:spPr>
          <a:xfrm>
            <a:off x="3400038" y="3079998"/>
            <a:ext cx="5373587" cy="461665"/>
          </a:xfrm>
          <a:prstGeom prst="rect">
            <a:avLst/>
          </a:prstGeom>
          <a:solidFill>
            <a:schemeClr val="accent5">
              <a:lumMod val="40000"/>
              <a:lumOff val="60000"/>
            </a:schemeClr>
          </a:solidFill>
          <a:ln w="28575">
            <a:noFill/>
            <a:prstDash val="sysDash"/>
          </a:ln>
          <a:effectLst>
            <a:outerShdw blurRad="50800" dist="38100" dir="2700000" algn="tl" rotWithShape="0">
              <a:prstClr val="black">
                <a:alpha val="40000"/>
              </a:prstClr>
            </a:outerShdw>
          </a:effectLst>
        </p:spPr>
        <p:txBody>
          <a:bodyPr wrap="none">
            <a:spAutoFit/>
          </a:bodyPr>
          <a:lstStyle/>
          <a:p>
            <a:r>
              <a:rPr lang="en-US" altLang="zh-CN" sz="2400" dirty="0">
                <a:latin typeface="Times New Roman" panose="02020603050405020304" pitchFamily="18" charset="0"/>
                <a:cs typeface="Times New Roman" panose="02020603050405020304" pitchFamily="18" charset="0"/>
              </a:rPr>
              <a:t>Rapid development of marine engineering</a:t>
            </a:r>
            <a:endParaRPr lang="zh-CN" altLang="en-US" sz="2400" dirty="0">
              <a:latin typeface="Times New Roman" panose="02020603050405020304" pitchFamily="18" charset="0"/>
              <a:cs typeface="Times New Roman" panose="02020603050405020304" pitchFamily="18" charset="0"/>
            </a:endParaRPr>
          </a:p>
        </p:txBody>
      </p:sp>
      <p:pic>
        <p:nvPicPr>
          <p:cNvPr id="38" name="图片 37">
            <a:extLst>
              <a:ext uri="{FF2B5EF4-FFF2-40B4-BE49-F238E27FC236}">
                <a16:creationId xmlns:a16="http://schemas.microsoft.com/office/drawing/2014/main" id="{559A5B40-A4AF-4E7D-84EC-6598C9B8D776}"/>
              </a:ext>
            </a:extLst>
          </p:cNvPr>
          <p:cNvPicPr preferRelativeResize="0">
            <a:picLocks/>
          </p:cNvPicPr>
          <p:nvPr/>
        </p:nvPicPr>
        <p:blipFill>
          <a:blip r:embed="rId10"/>
          <a:stretch>
            <a:fillRect/>
          </a:stretch>
        </p:blipFill>
        <p:spPr>
          <a:xfrm>
            <a:off x="9049825" y="3753438"/>
            <a:ext cx="2793600" cy="1512000"/>
          </a:xfrm>
          <a:prstGeom prst="rect">
            <a:avLst/>
          </a:prstGeom>
        </p:spPr>
      </p:pic>
      <p:pic>
        <p:nvPicPr>
          <p:cNvPr id="39" name="图片 38">
            <a:extLst>
              <a:ext uri="{FF2B5EF4-FFF2-40B4-BE49-F238E27FC236}">
                <a16:creationId xmlns:a16="http://schemas.microsoft.com/office/drawing/2014/main" id="{3D45293F-7672-4B4D-B99C-F2AFAECA358E}"/>
              </a:ext>
            </a:extLst>
          </p:cNvPr>
          <p:cNvPicPr preferRelativeResize="0">
            <a:picLocks/>
          </p:cNvPicPr>
          <p:nvPr/>
        </p:nvPicPr>
        <p:blipFill>
          <a:blip r:embed="rId11"/>
          <a:stretch>
            <a:fillRect/>
          </a:stretch>
        </p:blipFill>
        <p:spPr>
          <a:xfrm>
            <a:off x="9049825" y="1286308"/>
            <a:ext cx="2793600" cy="1512000"/>
          </a:xfrm>
          <a:prstGeom prst="rect">
            <a:avLst/>
          </a:prstGeom>
        </p:spPr>
      </p:pic>
      <p:sp>
        <p:nvSpPr>
          <p:cNvPr id="22" name="灯片编号占位符 3">
            <a:extLst>
              <a:ext uri="{FF2B5EF4-FFF2-40B4-BE49-F238E27FC236}">
                <a16:creationId xmlns:a16="http://schemas.microsoft.com/office/drawing/2014/main" id="{9A6689B9-CC12-4569-97D7-DD3E07295B2D}"/>
              </a:ext>
            </a:extLst>
          </p:cNvPr>
          <p:cNvSpPr>
            <a:spLocks noGrp="1"/>
          </p:cNvSpPr>
          <p:nvPr>
            <p:ph type="sldNum" sz="quarter" idx="12"/>
          </p:nvPr>
        </p:nvSpPr>
        <p:spPr>
          <a:xfrm>
            <a:off x="9316278" y="6426615"/>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10DF9B2F-2DE2-483B-95D9-81E7E9385051}" type="slidenum">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Tree>
    <p:extLst>
      <p:ext uri="{BB962C8B-B14F-4D97-AF65-F5344CB8AC3E}">
        <p14:creationId xmlns:p14="http://schemas.microsoft.com/office/powerpoint/2010/main" val="3254689273"/>
      </p:ext>
    </p:extLst>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圆角 23">
            <a:extLst>
              <a:ext uri="{FF2B5EF4-FFF2-40B4-BE49-F238E27FC236}">
                <a16:creationId xmlns:a16="http://schemas.microsoft.com/office/drawing/2014/main" id="{9D3813CE-53EE-4F97-8711-BD8E05B72E03}"/>
              </a:ext>
            </a:extLst>
          </p:cNvPr>
          <p:cNvSpPr/>
          <p:nvPr/>
        </p:nvSpPr>
        <p:spPr>
          <a:xfrm>
            <a:off x="152400" y="3406895"/>
            <a:ext cx="11887200" cy="2259980"/>
          </a:xfrm>
          <a:prstGeom prst="roundRect">
            <a:avLst/>
          </a:prstGeom>
          <a:solidFill>
            <a:schemeClr val="accent5">
              <a:lumMod val="20000"/>
              <a:lumOff val="80000"/>
            </a:schemeClr>
          </a:solidFill>
          <a:ln w="28575">
            <a:solidFill>
              <a:schemeClr val="accent5">
                <a:lumMod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圆角 20">
            <a:extLst>
              <a:ext uri="{FF2B5EF4-FFF2-40B4-BE49-F238E27FC236}">
                <a16:creationId xmlns:a16="http://schemas.microsoft.com/office/drawing/2014/main" id="{3B07CA21-6911-461E-A9C5-97A56660B02C}"/>
              </a:ext>
            </a:extLst>
          </p:cNvPr>
          <p:cNvSpPr/>
          <p:nvPr/>
        </p:nvSpPr>
        <p:spPr>
          <a:xfrm>
            <a:off x="152400" y="915380"/>
            <a:ext cx="11887200" cy="2055466"/>
          </a:xfrm>
          <a:prstGeom prst="roundRect">
            <a:avLst/>
          </a:prstGeom>
          <a:solidFill>
            <a:schemeClr val="accent5">
              <a:lumMod val="20000"/>
              <a:lumOff val="80000"/>
            </a:schemeClr>
          </a:solidFill>
          <a:ln w="28575">
            <a:solidFill>
              <a:schemeClr val="accent5">
                <a:lumMod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D1B45C2A-5572-472F-AF5E-91EA2987513C}"/>
              </a:ext>
            </a:extLst>
          </p:cNvPr>
          <p:cNvGrpSpPr/>
          <p:nvPr/>
        </p:nvGrpSpPr>
        <p:grpSpPr>
          <a:xfrm>
            <a:off x="0" y="0"/>
            <a:ext cx="12192000" cy="638825"/>
            <a:chOff x="0" y="-2721"/>
            <a:chExt cx="12192000" cy="638825"/>
          </a:xfrm>
        </p:grpSpPr>
        <p:sp>
          <p:nvSpPr>
            <p:cNvPr id="7" name="矩形 58"/>
            <p:cNvSpPr/>
            <p:nvPr/>
          </p:nvSpPr>
          <p:spPr>
            <a:xfrm>
              <a:off x="0" y="-2721"/>
              <a:ext cx="12192000" cy="638825"/>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defTabSz="457200">
                <a:defRPr/>
              </a:pPr>
              <a:r>
                <a:rPr kumimoji="0" lang="en-US" altLang="zh-CN" sz="40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1 </a:t>
              </a: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Introduction</a:t>
              </a:r>
            </a:p>
          </p:txBody>
        </p:sp>
        <p:pic>
          <p:nvPicPr>
            <p:cNvPr id="20" name="图片 19">
              <a:extLst>
                <a:ext uri="{FF2B5EF4-FFF2-40B4-BE49-F238E27FC236}">
                  <a16:creationId xmlns:a16="http://schemas.microsoft.com/office/drawing/2014/main" id="{3A07082A-E78E-4095-A7FB-A43BC5C28391}"/>
                </a:ext>
              </a:extLst>
            </p:cNvPr>
            <p:cNvPicPr>
              <a:picLocks noChangeAspect="1"/>
            </p:cNvPicPr>
            <p:nvPr/>
          </p:nvPicPr>
          <p:blipFill rotWithShape="1">
            <a:blip r:embed="rId3">
              <a:extLst>
                <a:ext uri="{28A0092B-C50C-407E-A947-70E740481C1C}">
                  <a14:useLocalDpi xmlns:a14="http://schemas.microsoft.com/office/drawing/2010/main" val="0"/>
                </a:ext>
              </a:extLst>
            </a:blip>
            <a:srcRect t="9911" b="8712"/>
            <a:stretch/>
          </p:blipFill>
          <p:spPr>
            <a:xfrm>
              <a:off x="11404796" y="2969"/>
              <a:ext cx="778037" cy="633135"/>
            </a:xfrm>
            <a:prstGeom prst="rect">
              <a:avLst/>
            </a:prstGeom>
          </p:spPr>
        </p:pic>
      </p:grpSp>
      <p:sp>
        <p:nvSpPr>
          <p:cNvPr id="4" name="灯片编号占位符 3">
            <a:extLst>
              <a:ext uri="{FF2B5EF4-FFF2-40B4-BE49-F238E27FC236}">
                <a16:creationId xmlns:a16="http://schemas.microsoft.com/office/drawing/2014/main" id="{1B0156E2-A26F-4AA7-B3E3-6B36C824DB31}"/>
              </a:ext>
            </a:extLst>
          </p:cNvPr>
          <p:cNvSpPr>
            <a:spLocks noGrp="1"/>
          </p:cNvSpPr>
          <p:nvPr>
            <p:ph type="sldNum" sz="quarter" idx="12"/>
          </p:nvPr>
        </p:nvSpPr>
        <p:spPr>
          <a:xfrm>
            <a:off x="9316278" y="6426615"/>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10DF9B2F-2DE2-483B-95D9-81E7E9385051}" type="slidenum">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pic>
        <p:nvPicPr>
          <p:cNvPr id="9" name="图片 8">
            <a:extLst>
              <a:ext uri="{FF2B5EF4-FFF2-40B4-BE49-F238E27FC236}">
                <a16:creationId xmlns:a16="http://schemas.microsoft.com/office/drawing/2014/main" id="{829138E6-6234-44D2-8941-5184CD2CD716}"/>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209960" y="3661238"/>
            <a:ext cx="2656800" cy="1818743"/>
          </a:xfrm>
          <a:prstGeom prst="rect">
            <a:avLst/>
          </a:prstGeom>
        </p:spPr>
      </p:pic>
      <p:pic>
        <p:nvPicPr>
          <p:cNvPr id="11" name="图片 10">
            <a:extLst>
              <a:ext uri="{FF2B5EF4-FFF2-40B4-BE49-F238E27FC236}">
                <a16:creationId xmlns:a16="http://schemas.microsoft.com/office/drawing/2014/main" id="{AF467B19-58D7-401C-B555-78653695EA07}"/>
              </a:ext>
            </a:extLst>
          </p:cNvPr>
          <p:cNvPicPr>
            <a:picLocks noChangeAspect="1"/>
          </p:cNvPicPr>
          <p:nvPr/>
        </p:nvPicPr>
        <p:blipFill rotWithShape="1">
          <a:blip r:embed="rId5">
            <a:extLst>
              <a:ext uri="{28A0092B-C50C-407E-A947-70E740481C1C}">
                <a14:useLocalDpi xmlns:a14="http://schemas.microsoft.com/office/drawing/2010/main" val="0"/>
              </a:ext>
            </a:extLst>
          </a:blip>
          <a:srcRect t="-130"/>
          <a:stretch/>
        </p:blipFill>
        <p:spPr>
          <a:xfrm>
            <a:off x="3374736" y="3661238"/>
            <a:ext cx="2656531" cy="1818743"/>
          </a:xfrm>
          <a:prstGeom prst="rect">
            <a:avLst/>
          </a:prstGeom>
        </p:spPr>
      </p:pic>
      <p:pic>
        <p:nvPicPr>
          <p:cNvPr id="12" name="图片 11">
            <a:extLst>
              <a:ext uri="{FF2B5EF4-FFF2-40B4-BE49-F238E27FC236}">
                <a16:creationId xmlns:a16="http://schemas.microsoft.com/office/drawing/2014/main" id="{F837F598-8232-481E-BA98-452B17A1C5BF}"/>
              </a:ext>
            </a:extLst>
          </p:cNvPr>
          <p:cNvPicPr>
            <a:picLocks noChangeAspect="1"/>
          </p:cNvPicPr>
          <p:nvPr/>
        </p:nvPicPr>
        <p:blipFill rotWithShape="1">
          <a:blip r:embed="rId6"/>
          <a:srcRect t="213" b="-1"/>
          <a:stretch/>
        </p:blipFill>
        <p:spPr>
          <a:xfrm>
            <a:off x="6292348" y="3661238"/>
            <a:ext cx="2656531" cy="1818743"/>
          </a:xfrm>
          <a:prstGeom prst="rect">
            <a:avLst/>
          </a:prstGeom>
        </p:spPr>
      </p:pic>
      <p:pic>
        <p:nvPicPr>
          <p:cNvPr id="13" name="图片 12">
            <a:extLst>
              <a:ext uri="{FF2B5EF4-FFF2-40B4-BE49-F238E27FC236}">
                <a16:creationId xmlns:a16="http://schemas.microsoft.com/office/drawing/2014/main" id="{6FFA6DE0-583A-4415-8A28-FDF0C815E36A}"/>
              </a:ext>
            </a:extLst>
          </p:cNvPr>
          <p:cNvPicPr>
            <a:picLocks noChangeAspect="1"/>
          </p:cNvPicPr>
          <p:nvPr/>
        </p:nvPicPr>
        <p:blipFill rotWithShape="1">
          <a:blip r:embed="rId7"/>
          <a:srcRect t="1305"/>
          <a:stretch/>
        </p:blipFill>
        <p:spPr>
          <a:xfrm>
            <a:off x="457124" y="3661238"/>
            <a:ext cx="2656531" cy="1818743"/>
          </a:xfrm>
          <a:prstGeom prst="rect">
            <a:avLst/>
          </a:prstGeom>
        </p:spPr>
      </p:pic>
      <p:pic>
        <p:nvPicPr>
          <p:cNvPr id="5" name="图片 4">
            <a:extLst>
              <a:ext uri="{FF2B5EF4-FFF2-40B4-BE49-F238E27FC236}">
                <a16:creationId xmlns:a16="http://schemas.microsoft.com/office/drawing/2014/main" id="{8F88F4AA-B36C-41F6-9574-25039D54CCCB}"/>
              </a:ext>
            </a:extLst>
          </p:cNvPr>
          <p:cNvPicPr>
            <a:picLocks noChangeAspect="1"/>
          </p:cNvPicPr>
          <p:nvPr/>
        </p:nvPicPr>
        <p:blipFill rotWithShape="1">
          <a:blip r:embed="rId8">
            <a:extLst>
              <a:ext uri="{28A0092B-C50C-407E-A947-70E740481C1C}">
                <a14:useLocalDpi xmlns:a14="http://schemas.microsoft.com/office/drawing/2010/main" val="0"/>
              </a:ext>
            </a:extLst>
          </a:blip>
          <a:srcRect l="5513" t="3089" r="11245" b="3262"/>
          <a:stretch/>
        </p:blipFill>
        <p:spPr>
          <a:xfrm>
            <a:off x="457124" y="1263300"/>
            <a:ext cx="2656531" cy="1494300"/>
          </a:xfrm>
          <a:prstGeom prst="rect">
            <a:avLst/>
          </a:prstGeom>
        </p:spPr>
      </p:pic>
      <p:pic>
        <p:nvPicPr>
          <p:cNvPr id="8" name="图片 7">
            <a:extLst>
              <a:ext uri="{FF2B5EF4-FFF2-40B4-BE49-F238E27FC236}">
                <a16:creationId xmlns:a16="http://schemas.microsoft.com/office/drawing/2014/main" id="{60D2981D-F786-4C34-B8C8-024C345D0428}"/>
              </a:ext>
            </a:extLst>
          </p:cNvPr>
          <p:cNvPicPr>
            <a:picLocks noChangeAspect="1"/>
          </p:cNvPicPr>
          <p:nvPr/>
        </p:nvPicPr>
        <p:blipFill rotWithShape="1">
          <a:blip r:embed="rId9">
            <a:extLst>
              <a:ext uri="{28A0092B-C50C-407E-A947-70E740481C1C}">
                <a14:useLocalDpi xmlns:a14="http://schemas.microsoft.com/office/drawing/2010/main" val="0"/>
              </a:ext>
            </a:extLst>
          </a:blip>
          <a:srcRect b="14384"/>
          <a:stretch/>
        </p:blipFill>
        <p:spPr>
          <a:xfrm>
            <a:off x="6248612" y="1263300"/>
            <a:ext cx="2656531" cy="1494300"/>
          </a:xfrm>
          <a:prstGeom prst="rect">
            <a:avLst/>
          </a:prstGeom>
        </p:spPr>
      </p:pic>
      <p:pic>
        <p:nvPicPr>
          <p:cNvPr id="15" name="图片 14">
            <a:extLst>
              <a:ext uri="{FF2B5EF4-FFF2-40B4-BE49-F238E27FC236}">
                <a16:creationId xmlns:a16="http://schemas.microsoft.com/office/drawing/2014/main" id="{BF3CA886-8215-40E4-944C-36D85280CCF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210095" y="1256956"/>
            <a:ext cx="2656531" cy="1494300"/>
          </a:xfrm>
          <a:prstGeom prst="rect">
            <a:avLst/>
          </a:prstGeom>
        </p:spPr>
      </p:pic>
      <p:sp>
        <p:nvSpPr>
          <p:cNvPr id="22" name="矩形 21">
            <a:extLst>
              <a:ext uri="{FF2B5EF4-FFF2-40B4-BE49-F238E27FC236}">
                <a16:creationId xmlns:a16="http://schemas.microsoft.com/office/drawing/2014/main" id="{FF6F3D59-8F92-4A9E-A292-933C02435249}"/>
              </a:ext>
            </a:extLst>
          </p:cNvPr>
          <p:cNvSpPr/>
          <p:nvPr/>
        </p:nvSpPr>
        <p:spPr>
          <a:xfrm>
            <a:off x="4439049" y="685349"/>
            <a:ext cx="3480440" cy="461665"/>
          </a:xfrm>
          <a:prstGeom prst="rect">
            <a:avLst/>
          </a:prstGeom>
          <a:solidFill>
            <a:schemeClr val="accent5">
              <a:lumMod val="40000"/>
              <a:lumOff val="60000"/>
            </a:schemeClr>
          </a:solidFill>
          <a:ln w="28575">
            <a:noFill/>
            <a:prstDash val="sysDash"/>
          </a:ln>
          <a:effectLst>
            <a:outerShdw blurRad="50800" dist="38100" dir="2700000" algn="tl" rotWithShape="0">
              <a:prstClr val="black">
                <a:alpha val="40000"/>
              </a:prstClr>
            </a:outerShdw>
          </a:effectLst>
        </p:spPr>
        <p:txBody>
          <a:bodyPr wrap="none">
            <a:spAutoFit/>
          </a:bodyPr>
          <a:lstStyle/>
          <a:p>
            <a:r>
              <a:rPr lang="en-US" altLang="zh-CN" sz="2400" dirty="0">
                <a:latin typeface="Times New Roman" panose="02020603050405020304" pitchFamily="18" charset="0"/>
                <a:cs typeface="Times New Roman" panose="02020603050405020304" pitchFamily="18" charset="0"/>
              </a:rPr>
              <a:t>Harsh marine environment</a:t>
            </a:r>
            <a:endParaRPr lang="zh-CN" altLang="en-US" sz="2400" dirty="0">
              <a:latin typeface="Times New Roman" panose="02020603050405020304" pitchFamily="18" charset="0"/>
              <a:cs typeface="Times New Roman" panose="02020603050405020304" pitchFamily="18" charset="0"/>
            </a:endParaRPr>
          </a:p>
        </p:txBody>
      </p:sp>
      <p:sp>
        <p:nvSpPr>
          <p:cNvPr id="25" name="矩形 24">
            <a:extLst>
              <a:ext uri="{FF2B5EF4-FFF2-40B4-BE49-F238E27FC236}">
                <a16:creationId xmlns:a16="http://schemas.microsoft.com/office/drawing/2014/main" id="{426DE8F0-4816-4AB8-9577-72622BC6120E}"/>
              </a:ext>
            </a:extLst>
          </p:cNvPr>
          <p:cNvSpPr/>
          <p:nvPr/>
        </p:nvSpPr>
        <p:spPr>
          <a:xfrm>
            <a:off x="4102419" y="3098327"/>
            <a:ext cx="4153701" cy="461665"/>
          </a:xfrm>
          <a:prstGeom prst="rect">
            <a:avLst/>
          </a:prstGeom>
          <a:solidFill>
            <a:schemeClr val="accent5">
              <a:lumMod val="40000"/>
              <a:lumOff val="60000"/>
            </a:schemeClr>
          </a:solidFill>
          <a:ln w="28575">
            <a:noFill/>
            <a:prstDash val="sysDash"/>
          </a:ln>
          <a:effectLst>
            <a:outerShdw blurRad="50800" dist="38100" dir="2700000" algn="tl" rotWithShape="0">
              <a:prstClr val="black">
                <a:alpha val="40000"/>
              </a:prstClr>
            </a:outerShdw>
          </a:effectLst>
        </p:spPr>
        <p:txBody>
          <a:bodyPr wrap="none">
            <a:spAutoFit/>
          </a:bodyPr>
          <a:lstStyle/>
          <a:p>
            <a:r>
              <a:rPr lang="en-US" altLang="zh-CN" sz="2400" dirty="0">
                <a:latin typeface="Times New Roman" panose="02020603050405020304" pitchFamily="18" charset="0"/>
                <a:cs typeface="Times New Roman" panose="02020603050405020304" pitchFamily="18" charset="0"/>
              </a:rPr>
              <a:t>Complex mechanism of damage</a:t>
            </a:r>
            <a:endParaRPr lang="zh-CN" altLang="en-US" sz="2400" dirty="0">
              <a:latin typeface="Times New Roman" panose="02020603050405020304" pitchFamily="18" charset="0"/>
              <a:cs typeface="Times New Roman" panose="02020603050405020304" pitchFamily="18" charset="0"/>
            </a:endParaRPr>
          </a:p>
        </p:txBody>
      </p:sp>
      <p:sp>
        <p:nvSpPr>
          <p:cNvPr id="32" name="矩形 31">
            <a:extLst>
              <a:ext uri="{FF2B5EF4-FFF2-40B4-BE49-F238E27FC236}">
                <a16:creationId xmlns:a16="http://schemas.microsoft.com/office/drawing/2014/main" id="{4E4E7971-9B73-4F16-9540-AABF19B6DD23}"/>
              </a:ext>
            </a:extLst>
          </p:cNvPr>
          <p:cNvSpPr/>
          <p:nvPr/>
        </p:nvSpPr>
        <p:spPr>
          <a:xfrm>
            <a:off x="235671" y="5876952"/>
            <a:ext cx="11887199" cy="461665"/>
          </a:xfrm>
          <a:prstGeom prst="rect">
            <a:avLst/>
          </a:prstGeom>
          <a:solidFill>
            <a:schemeClr val="accent4">
              <a:lumMod val="20000"/>
              <a:lumOff val="80000"/>
            </a:schemeClr>
          </a:solidFill>
          <a:ln w="28575">
            <a:solidFill>
              <a:schemeClr val="accent4">
                <a:lumMod val="75000"/>
              </a:schemeClr>
            </a:solidFill>
            <a:prstDash val="sysDash"/>
          </a:ln>
        </p:spPr>
        <p:txBody>
          <a:bodyPr wrap="square">
            <a:spAutoFit/>
          </a:bodyPr>
          <a:lstStyle/>
          <a:p>
            <a:pPr marL="342900" indent="-342900">
              <a:buFont typeface="Wingdings" panose="05000000000000000000" pitchFamily="2" charset="2"/>
              <a:buChar char="Ø"/>
            </a:pPr>
            <a:r>
              <a:rPr lang="en-US" altLang="zh-CN" sz="2400" dirty="0">
                <a:solidFill>
                  <a:srgbClr val="C00000"/>
                </a:solidFill>
                <a:latin typeface="Times New Roman" panose="02020603050405020304" pitchFamily="18" charset="0"/>
                <a:cs typeface="Times New Roman" panose="02020603050405020304" pitchFamily="18" charset="0"/>
              </a:rPr>
              <a:t>Complex damage mechanism</a:t>
            </a:r>
            <a:r>
              <a:rPr lang="en-US" altLang="zh-CN" sz="2400" dirty="0">
                <a:latin typeface="Times New Roman" panose="02020603050405020304" pitchFamily="18" charset="0"/>
                <a:cs typeface="Times New Roman" panose="02020603050405020304" pitchFamily="18" charset="0"/>
              </a:rPr>
              <a:t>, with form of cracks, leaks and exfoliation.</a:t>
            </a:r>
            <a:endParaRPr lang="zh-CN" altLang="en-US" sz="2400"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88EA6EFE-6F75-46AB-A1EE-38826A0FF5A7}"/>
              </a:ext>
            </a:extLst>
          </p:cNvPr>
          <p:cNvSpPr/>
          <p:nvPr/>
        </p:nvSpPr>
        <p:spPr>
          <a:xfrm>
            <a:off x="0" y="6439863"/>
            <a:ext cx="11951392" cy="415498"/>
          </a:xfrm>
          <a:prstGeom prst="rect">
            <a:avLst/>
          </a:prstGeom>
        </p:spPr>
        <p:txBody>
          <a:bodyPr wrap="square">
            <a:spAutoFit/>
          </a:bodyPr>
          <a:lstStyle/>
          <a:p>
            <a:pPr marL="171450" indent="-171450">
              <a:buFont typeface="Arial" panose="020B0604020202020204" pitchFamily="34" charset="0"/>
              <a:buChar char="•"/>
            </a:pPr>
            <a:r>
              <a:rPr lang="en-US" altLang="zh-CN" sz="1050" dirty="0">
                <a:latin typeface="Times New Roman" panose="02020603050405020304" pitchFamily="18" charset="0"/>
                <a:cs typeface="Times New Roman" panose="02020603050405020304" pitchFamily="18" charset="0"/>
              </a:rPr>
              <a:t>Durability deterioration of concrete under marine environment from material to structure: A critical review[J]. </a:t>
            </a:r>
            <a:r>
              <a:rPr lang="en-US" altLang="zh-CN" sz="1050" i="1" dirty="0">
                <a:latin typeface="Times New Roman" panose="02020603050405020304" pitchFamily="18" charset="0"/>
                <a:cs typeface="Times New Roman" panose="02020603050405020304" pitchFamily="18" charset="0"/>
              </a:rPr>
              <a:t>Journal of Building Engineering, </a:t>
            </a:r>
            <a:r>
              <a:rPr lang="en-US" altLang="zh-CN" sz="1050" dirty="0">
                <a:latin typeface="Times New Roman" panose="02020603050405020304" pitchFamily="18" charset="0"/>
                <a:cs typeface="Times New Roman" panose="02020603050405020304" pitchFamily="18" charset="0"/>
              </a:rPr>
              <a:t>2021,Vol.35: 102074.</a:t>
            </a:r>
          </a:p>
          <a:p>
            <a:pPr marL="171450" indent="-171450">
              <a:buFont typeface="Arial" panose="020B0604020202020204" pitchFamily="34" charset="0"/>
              <a:buChar char="•"/>
            </a:pPr>
            <a:r>
              <a:rPr lang="en-US" altLang="zh-CN" sz="1050" dirty="0">
                <a:latin typeface="Times New Roman" panose="02020603050405020304" pitchFamily="18" charset="0"/>
                <a:cs typeface="Times New Roman" panose="02020603050405020304" pitchFamily="18" charset="0"/>
              </a:rPr>
              <a:t>The effects of cyclic fluid pressure on time-dependent corrosion </a:t>
            </a:r>
            <a:r>
              <a:rPr lang="en-US" altLang="zh-CN" sz="1050" dirty="0" err="1">
                <a:latin typeface="Times New Roman" panose="02020603050405020304" pitchFamily="18" charset="0"/>
                <a:cs typeface="Times New Roman" panose="02020603050405020304" pitchFamily="18" charset="0"/>
              </a:rPr>
              <a:t>behaviour</a:t>
            </a:r>
            <a:r>
              <a:rPr lang="en-US" altLang="zh-CN" sz="1050" dirty="0">
                <a:latin typeface="Times New Roman" panose="02020603050405020304" pitchFamily="18" charset="0"/>
                <a:cs typeface="Times New Roman" panose="02020603050405020304" pitchFamily="18" charset="0"/>
              </a:rPr>
              <a:t> of offshore concrete caused by chloride ions[J]. </a:t>
            </a:r>
            <a:r>
              <a:rPr lang="en-US" altLang="zh-CN" sz="1050" i="1" dirty="0">
                <a:latin typeface="Times New Roman" panose="02020603050405020304" pitchFamily="18" charset="0"/>
                <a:cs typeface="Times New Roman" panose="02020603050405020304" pitchFamily="18" charset="0"/>
              </a:rPr>
              <a:t>Mechanics of Time-Dependent Materials, </a:t>
            </a:r>
            <a:r>
              <a:rPr lang="en-US" altLang="zh-CN" sz="1050" dirty="0">
                <a:latin typeface="Times New Roman" panose="02020603050405020304" pitchFamily="18" charset="0"/>
                <a:cs typeface="Times New Roman" panose="02020603050405020304" pitchFamily="18" charset="0"/>
              </a:rPr>
              <a:t>2022.</a:t>
            </a:r>
            <a:endParaRPr lang="zh-CN" altLang="en-US" sz="1050"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02E3B964-0C63-42E0-9EF4-379E0FED810B}"/>
              </a:ext>
            </a:extLst>
          </p:cNvPr>
          <p:cNvPicPr>
            <a:picLocks noChangeAspect="1"/>
          </p:cNvPicPr>
          <p:nvPr/>
        </p:nvPicPr>
        <p:blipFill>
          <a:blip r:embed="rId11"/>
          <a:stretch>
            <a:fillRect/>
          </a:stretch>
        </p:blipFill>
        <p:spPr>
          <a:xfrm>
            <a:off x="3418608" y="1274495"/>
            <a:ext cx="2525051" cy="1462271"/>
          </a:xfrm>
          <a:prstGeom prst="rect">
            <a:avLst/>
          </a:prstGeom>
        </p:spPr>
      </p:pic>
    </p:spTree>
    <p:extLst>
      <p:ext uri="{BB962C8B-B14F-4D97-AF65-F5344CB8AC3E}">
        <p14:creationId xmlns:p14="http://schemas.microsoft.com/office/powerpoint/2010/main" val="957690846"/>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折角 18">
            <a:extLst>
              <a:ext uri="{FF2B5EF4-FFF2-40B4-BE49-F238E27FC236}">
                <a16:creationId xmlns:a16="http://schemas.microsoft.com/office/drawing/2014/main" id="{8D3B9470-6BF0-418A-9DFD-67D0C5F1815E}"/>
              </a:ext>
            </a:extLst>
          </p:cNvPr>
          <p:cNvSpPr/>
          <p:nvPr/>
        </p:nvSpPr>
        <p:spPr>
          <a:xfrm flipH="1">
            <a:off x="608493" y="847725"/>
            <a:ext cx="11096155" cy="4640105"/>
          </a:xfrm>
          <a:prstGeom prst="foldedCorner">
            <a:avLst/>
          </a:prstGeom>
          <a:solidFill>
            <a:schemeClr val="accent5">
              <a:lumMod val="20000"/>
              <a:lumOff val="80000"/>
            </a:schemeClr>
          </a:solidFill>
          <a:ln w="28575">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a:extLst>
              <a:ext uri="{FF2B5EF4-FFF2-40B4-BE49-F238E27FC236}">
                <a16:creationId xmlns:a16="http://schemas.microsoft.com/office/drawing/2014/main" id="{D1B45C2A-5572-472F-AF5E-91EA2987513C}"/>
              </a:ext>
            </a:extLst>
          </p:cNvPr>
          <p:cNvGrpSpPr/>
          <p:nvPr/>
        </p:nvGrpSpPr>
        <p:grpSpPr>
          <a:xfrm>
            <a:off x="0" y="0"/>
            <a:ext cx="12192000" cy="638825"/>
            <a:chOff x="0" y="-2721"/>
            <a:chExt cx="12192000" cy="638825"/>
          </a:xfrm>
        </p:grpSpPr>
        <p:sp>
          <p:nvSpPr>
            <p:cNvPr id="7" name="矩形 58"/>
            <p:cNvSpPr/>
            <p:nvPr/>
          </p:nvSpPr>
          <p:spPr>
            <a:xfrm>
              <a:off x="0" y="-2721"/>
              <a:ext cx="12192000" cy="638825"/>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defTabSz="457200">
                <a:defRPr/>
              </a:pPr>
              <a:r>
                <a:rPr kumimoji="0" lang="en-US" altLang="zh-CN" sz="40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1 </a:t>
              </a: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Introduction</a:t>
              </a:r>
            </a:p>
          </p:txBody>
        </p:sp>
        <p:pic>
          <p:nvPicPr>
            <p:cNvPr id="20" name="图片 19">
              <a:extLst>
                <a:ext uri="{FF2B5EF4-FFF2-40B4-BE49-F238E27FC236}">
                  <a16:creationId xmlns:a16="http://schemas.microsoft.com/office/drawing/2014/main" id="{3A07082A-E78E-4095-A7FB-A43BC5C28391}"/>
                </a:ext>
              </a:extLst>
            </p:cNvPr>
            <p:cNvPicPr>
              <a:picLocks noChangeAspect="1"/>
            </p:cNvPicPr>
            <p:nvPr/>
          </p:nvPicPr>
          <p:blipFill rotWithShape="1">
            <a:blip r:embed="rId3">
              <a:extLst>
                <a:ext uri="{28A0092B-C50C-407E-A947-70E740481C1C}">
                  <a14:useLocalDpi xmlns:a14="http://schemas.microsoft.com/office/drawing/2010/main" val="0"/>
                </a:ext>
              </a:extLst>
            </a:blip>
            <a:srcRect t="9911" b="8712"/>
            <a:stretch/>
          </p:blipFill>
          <p:spPr>
            <a:xfrm>
              <a:off x="11404796" y="2969"/>
              <a:ext cx="778037" cy="633135"/>
            </a:xfrm>
            <a:prstGeom prst="rect">
              <a:avLst/>
            </a:prstGeom>
          </p:spPr>
        </p:pic>
      </p:grpSp>
      <p:sp>
        <p:nvSpPr>
          <p:cNvPr id="4" name="灯片编号占位符 3">
            <a:extLst>
              <a:ext uri="{FF2B5EF4-FFF2-40B4-BE49-F238E27FC236}">
                <a16:creationId xmlns:a16="http://schemas.microsoft.com/office/drawing/2014/main" id="{1B0156E2-A26F-4AA7-B3E3-6B36C824DB31}"/>
              </a:ext>
            </a:extLst>
          </p:cNvPr>
          <p:cNvSpPr>
            <a:spLocks noGrp="1"/>
          </p:cNvSpPr>
          <p:nvPr>
            <p:ph type="sldNum" sz="quarter" idx="12"/>
          </p:nvPr>
        </p:nvSpPr>
        <p:spPr>
          <a:xfrm>
            <a:off x="9316278" y="6426615"/>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10DF9B2F-2DE2-483B-95D9-81E7E9385051}" type="slidenum">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32" name="矩形 31">
            <a:extLst>
              <a:ext uri="{FF2B5EF4-FFF2-40B4-BE49-F238E27FC236}">
                <a16:creationId xmlns:a16="http://schemas.microsoft.com/office/drawing/2014/main" id="{4E4E7971-9B73-4F16-9540-AABF19B6DD23}"/>
              </a:ext>
            </a:extLst>
          </p:cNvPr>
          <p:cNvSpPr/>
          <p:nvPr/>
        </p:nvSpPr>
        <p:spPr>
          <a:xfrm>
            <a:off x="235671" y="5876952"/>
            <a:ext cx="11887199" cy="461665"/>
          </a:xfrm>
          <a:prstGeom prst="rect">
            <a:avLst/>
          </a:prstGeom>
          <a:solidFill>
            <a:schemeClr val="accent4">
              <a:lumMod val="20000"/>
              <a:lumOff val="80000"/>
            </a:schemeClr>
          </a:solidFill>
          <a:ln w="28575">
            <a:solidFill>
              <a:schemeClr val="accent4">
                <a:lumMod val="75000"/>
              </a:schemeClr>
            </a:solidFill>
            <a:prstDash val="sysDash"/>
          </a:ln>
        </p:spPr>
        <p:txBody>
          <a:bodyPr wrap="square">
            <a:spAutoFit/>
          </a:bodyPr>
          <a:lstStyle/>
          <a:p>
            <a:pPr marL="342900" indent="-342900">
              <a:buFont typeface="Wingdings" panose="05000000000000000000" pitchFamily="2" charset="2"/>
              <a:buChar char="Ø"/>
            </a:pPr>
            <a:r>
              <a:rPr lang="en-US" altLang="zh-CN" sz="2400" dirty="0">
                <a:latin typeface="Times New Roman" panose="02020603050405020304" pitchFamily="18" charset="0"/>
                <a:cs typeface="Times New Roman" panose="02020603050405020304" pitchFamily="18" charset="0"/>
              </a:rPr>
              <a:t>It is very important to </a:t>
            </a:r>
            <a:r>
              <a:rPr lang="en-US" altLang="zh-CN" sz="2400" dirty="0">
                <a:solidFill>
                  <a:srgbClr val="C00000"/>
                </a:solidFill>
                <a:latin typeface="Times New Roman" panose="02020603050405020304" pitchFamily="18" charset="0"/>
                <a:cs typeface="Times New Roman" panose="02020603050405020304" pitchFamily="18" charset="0"/>
              </a:rPr>
              <a:t>detect cracks </a:t>
            </a:r>
            <a:r>
              <a:rPr lang="en-US" altLang="zh-CN" sz="2400" dirty="0">
                <a:latin typeface="Times New Roman" panose="02020603050405020304" pitchFamily="18" charset="0"/>
                <a:cs typeface="Times New Roman" panose="02020603050405020304" pitchFamily="18" charset="0"/>
              </a:rPr>
              <a:t>in offshore concrete structures.</a:t>
            </a:r>
            <a:endParaRPr lang="zh-CN" altLang="en-US" sz="2400"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88EA6EFE-6F75-46AB-A1EE-38826A0FF5A7}"/>
              </a:ext>
            </a:extLst>
          </p:cNvPr>
          <p:cNvSpPr/>
          <p:nvPr/>
        </p:nvSpPr>
        <p:spPr>
          <a:xfrm>
            <a:off x="0" y="6439863"/>
            <a:ext cx="11951392" cy="415498"/>
          </a:xfrm>
          <a:prstGeom prst="rect">
            <a:avLst/>
          </a:prstGeom>
        </p:spPr>
        <p:txBody>
          <a:bodyPr wrap="square">
            <a:spAutoFit/>
          </a:bodyPr>
          <a:lstStyle/>
          <a:p>
            <a:pPr marL="171450" indent="-171450">
              <a:buFont typeface="Arial" panose="020B0604020202020204" pitchFamily="34" charset="0"/>
              <a:buChar char="•"/>
            </a:pPr>
            <a:r>
              <a:rPr lang="en-US" altLang="zh-CN" sz="1050" b="1" dirty="0">
                <a:solidFill>
                  <a:srgbClr val="C00000"/>
                </a:solidFill>
                <a:latin typeface="Times New Roman" panose="02020603050405020304" pitchFamily="18" charset="0"/>
                <a:cs typeface="Times New Roman" panose="02020603050405020304" pitchFamily="18" charset="0"/>
              </a:rPr>
              <a:t>Durability deterioration of concrete under marine environment from material to structure: A critical review[J]. </a:t>
            </a:r>
            <a:r>
              <a:rPr lang="en-US" altLang="zh-CN" sz="1050" b="1" i="1" dirty="0">
                <a:solidFill>
                  <a:srgbClr val="C00000"/>
                </a:solidFill>
                <a:latin typeface="Times New Roman" panose="02020603050405020304" pitchFamily="18" charset="0"/>
                <a:cs typeface="Times New Roman" panose="02020603050405020304" pitchFamily="18" charset="0"/>
              </a:rPr>
              <a:t>Journal of Building Engineering, </a:t>
            </a:r>
            <a:r>
              <a:rPr lang="en-US" altLang="zh-CN" sz="1050" b="1" dirty="0">
                <a:solidFill>
                  <a:srgbClr val="C00000"/>
                </a:solidFill>
                <a:latin typeface="Times New Roman" panose="02020603050405020304" pitchFamily="18" charset="0"/>
                <a:cs typeface="Times New Roman" panose="02020603050405020304" pitchFamily="18" charset="0"/>
              </a:rPr>
              <a:t>2021,Vol.35: 102074.</a:t>
            </a:r>
          </a:p>
          <a:p>
            <a:pPr marL="171450" indent="-171450">
              <a:buFont typeface="Arial" panose="020B0604020202020204" pitchFamily="34" charset="0"/>
              <a:buChar char="•"/>
            </a:pPr>
            <a:r>
              <a:rPr lang="en-US" altLang="zh-CN" sz="1050" b="1" dirty="0">
                <a:solidFill>
                  <a:srgbClr val="C00000"/>
                </a:solidFill>
                <a:latin typeface="Times New Roman" panose="02020603050405020304" pitchFamily="18" charset="0"/>
                <a:cs typeface="Times New Roman" panose="02020603050405020304" pitchFamily="18" charset="0"/>
              </a:rPr>
              <a:t>The effects of cyclic fluid pressure on time-dependent corrosion </a:t>
            </a:r>
            <a:r>
              <a:rPr lang="en-US" altLang="zh-CN" sz="1050" b="1" dirty="0" err="1">
                <a:solidFill>
                  <a:srgbClr val="C00000"/>
                </a:solidFill>
                <a:latin typeface="Times New Roman" panose="02020603050405020304" pitchFamily="18" charset="0"/>
                <a:cs typeface="Times New Roman" panose="02020603050405020304" pitchFamily="18" charset="0"/>
              </a:rPr>
              <a:t>behaviour</a:t>
            </a:r>
            <a:r>
              <a:rPr lang="en-US" altLang="zh-CN" sz="1050" b="1" dirty="0">
                <a:solidFill>
                  <a:srgbClr val="C00000"/>
                </a:solidFill>
                <a:latin typeface="Times New Roman" panose="02020603050405020304" pitchFamily="18" charset="0"/>
                <a:cs typeface="Times New Roman" panose="02020603050405020304" pitchFamily="18" charset="0"/>
              </a:rPr>
              <a:t> of offshore concrete caused by chloride ions[J]. </a:t>
            </a:r>
            <a:r>
              <a:rPr lang="en-US" altLang="zh-CN" sz="1050" b="1" i="1" dirty="0">
                <a:solidFill>
                  <a:srgbClr val="C00000"/>
                </a:solidFill>
                <a:latin typeface="Times New Roman" panose="02020603050405020304" pitchFamily="18" charset="0"/>
                <a:cs typeface="Times New Roman" panose="02020603050405020304" pitchFamily="18" charset="0"/>
              </a:rPr>
              <a:t>Mechanics of Time-Dependent Materials, </a:t>
            </a:r>
            <a:r>
              <a:rPr lang="en-US" altLang="zh-CN" sz="1050" b="1" dirty="0">
                <a:solidFill>
                  <a:srgbClr val="C00000"/>
                </a:solidFill>
                <a:latin typeface="Times New Roman" panose="02020603050405020304" pitchFamily="18" charset="0"/>
                <a:cs typeface="Times New Roman" panose="02020603050405020304" pitchFamily="18" charset="0"/>
              </a:rPr>
              <a:t>2022.</a:t>
            </a:r>
            <a:endParaRPr lang="zh-CN" altLang="en-US" sz="1050" b="1" dirty="0">
              <a:solidFill>
                <a:srgbClr val="C00000"/>
              </a:solidFill>
              <a:latin typeface="Times New Roman" panose="02020603050405020304" pitchFamily="18" charset="0"/>
              <a:cs typeface="Times New Roman" panose="02020603050405020304" pitchFamily="18" charset="0"/>
            </a:endParaRPr>
          </a:p>
        </p:txBody>
      </p:sp>
      <p:sp>
        <p:nvSpPr>
          <p:cNvPr id="26" name="立方体 25">
            <a:extLst>
              <a:ext uri="{FF2B5EF4-FFF2-40B4-BE49-F238E27FC236}">
                <a16:creationId xmlns:a16="http://schemas.microsoft.com/office/drawing/2014/main" id="{2691838B-55A4-4BB2-A2D9-9299CB7557AC}"/>
              </a:ext>
            </a:extLst>
          </p:cNvPr>
          <p:cNvSpPr/>
          <p:nvPr/>
        </p:nvSpPr>
        <p:spPr>
          <a:xfrm>
            <a:off x="4880272" y="1256243"/>
            <a:ext cx="6117745" cy="689518"/>
          </a:xfrm>
          <a:prstGeom prst="cub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A8A02503-A2F6-4D3B-9F75-10ECE9AB8E7A}"/>
              </a:ext>
            </a:extLst>
          </p:cNvPr>
          <p:cNvSpPr/>
          <p:nvPr/>
        </p:nvSpPr>
        <p:spPr>
          <a:xfrm>
            <a:off x="6269471" y="1461511"/>
            <a:ext cx="143495" cy="325328"/>
          </a:xfrm>
          <a:custGeom>
            <a:avLst/>
            <a:gdLst>
              <a:gd name="connsiteX0" fmla="*/ 9521 w 148067"/>
              <a:gd name="connsiteY0" fmla="*/ 0 h 581891"/>
              <a:gd name="connsiteX1" fmla="*/ 9521 w 148067"/>
              <a:gd name="connsiteY1" fmla="*/ 267854 h 581891"/>
              <a:gd name="connsiteX2" fmla="*/ 37230 w 148067"/>
              <a:gd name="connsiteY2" fmla="*/ 286327 h 581891"/>
              <a:gd name="connsiteX3" fmla="*/ 120357 w 148067"/>
              <a:gd name="connsiteY3" fmla="*/ 350982 h 581891"/>
              <a:gd name="connsiteX4" fmla="*/ 148067 w 148067"/>
              <a:gd name="connsiteY4" fmla="*/ 369454 h 581891"/>
              <a:gd name="connsiteX5" fmla="*/ 138830 w 148067"/>
              <a:gd name="connsiteY5" fmla="*/ 526473 h 581891"/>
              <a:gd name="connsiteX6" fmla="*/ 111121 w 148067"/>
              <a:gd name="connsiteY6" fmla="*/ 535709 h 581891"/>
              <a:gd name="connsiteX7" fmla="*/ 92648 w 148067"/>
              <a:gd name="connsiteY7" fmla="*/ 563418 h 581891"/>
              <a:gd name="connsiteX8" fmla="*/ 64939 w 148067"/>
              <a:gd name="connsiteY8" fmla="*/ 581891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7" h="581891">
                <a:moveTo>
                  <a:pt x="9521" y="0"/>
                </a:moveTo>
                <a:cubicBezTo>
                  <a:pt x="5280" y="67864"/>
                  <a:pt x="-9599" y="196153"/>
                  <a:pt x="9521" y="267854"/>
                </a:cubicBezTo>
                <a:cubicBezTo>
                  <a:pt x="12381" y="278580"/>
                  <a:pt x="28702" y="279220"/>
                  <a:pt x="37230" y="286327"/>
                </a:cubicBezTo>
                <a:cubicBezTo>
                  <a:pt x="124036" y="358666"/>
                  <a:pt x="-19692" y="257617"/>
                  <a:pt x="120357" y="350982"/>
                </a:cubicBezTo>
                <a:lnTo>
                  <a:pt x="148067" y="369454"/>
                </a:lnTo>
                <a:cubicBezTo>
                  <a:pt x="144988" y="421794"/>
                  <a:pt x="150204" y="475291"/>
                  <a:pt x="138830" y="526473"/>
                </a:cubicBezTo>
                <a:cubicBezTo>
                  <a:pt x="136718" y="535977"/>
                  <a:pt x="118724" y="529627"/>
                  <a:pt x="111121" y="535709"/>
                </a:cubicBezTo>
                <a:cubicBezTo>
                  <a:pt x="102453" y="542644"/>
                  <a:pt x="100497" y="555569"/>
                  <a:pt x="92648" y="563418"/>
                </a:cubicBezTo>
                <a:cubicBezTo>
                  <a:pt x="84799" y="571267"/>
                  <a:pt x="64939" y="581891"/>
                  <a:pt x="64939" y="5818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立方体 29">
            <a:extLst>
              <a:ext uri="{FF2B5EF4-FFF2-40B4-BE49-F238E27FC236}">
                <a16:creationId xmlns:a16="http://schemas.microsoft.com/office/drawing/2014/main" id="{0E296FCC-4FC8-421C-A6E5-E5B61605C4F9}"/>
              </a:ext>
            </a:extLst>
          </p:cNvPr>
          <p:cNvSpPr/>
          <p:nvPr/>
        </p:nvSpPr>
        <p:spPr>
          <a:xfrm>
            <a:off x="4880272" y="2827456"/>
            <a:ext cx="6117745" cy="689518"/>
          </a:xfrm>
          <a:prstGeom prst="cub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27B896E9-FE3F-4267-B9F6-296676024BDA}"/>
              </a:ext>
            </a:extLst>
          </p:cNvPr>
          <p:cNvGrpSpPr/>
          <p:nvPr/>
        </p:nvGrpSpPr>
        <p:grpSpPr>
          <a:xfrm>
            <a:off x="6046203" y="3085702"/>
            <a:ext cx="366764" cy="362935"/>
            <a:chOff x="1070498" y="2889920"/>
            <a:chExt cx="366764" cy="362935"/>
          </a:xfrm>
        </p:grpSpPr>
        <p:sp>
          <p:nvSpPr>
            <p:cNvPr id="31" name="任意多边形: 形状 30">
              <a:extLst>
                <a:ext uri="{FF2B5EF4-FFF2-40B4-BE49-F238E27FC236}">
                  <a16:creationId xmlns:a16="http://schemas.microsoft.com/office/drawing/2014/main" id="{A2E800D3-ED27-49B4-8F95-094B5F9D4758}"/>
                </a:ext>
              </a:extLst>
            </p:cNvPr>
            <p:cNvSpPr/>
            <p:nvPr/>
          </p:nvSpPr>
          <p:spPr>
            <a:xfrm>
              <a:off x="1293767" y="2889920"/>
              <a:ext cx="143495" cy="325328"/>
            </a:xfrm>
            <a:custGeom>
              <a:avLst/>
              <a:gdLst>
                <a:gd name="connsiteX0" fmla="*/ 9521 w 148067"/>
                <a:gd name="connsiteY0" fmla="*/ 0 h 581891"/>
                <a:gd name="connsiteX1" fmla="*/ 9521 w 148067"/>
                <a:gd name="connsiteY1" fmla="*/ 267854 h 581891"/>
                <a:gd name="connsiteX2" fmla="*/ 37230 w 148067"/>
                <a:gd name="connsiteY2" fmla="*/ 286327 h 581891"/>
                <a:gd name="connsiteX3" fmla="*/ 120357 w 148067"/>
                <a:gd name="connsiteY3" fmla="*/ 350982 h 581891"/>
                <a:gd name="connsiteX4" fmla="*/ 148067 w 148067"/>
                <a:gd name="connsiteY4" fmla="*/ 369454 h 581891"/>
                <a:gd name="connsiteX5" fmla="*/ 138830 w 148067"/>
                <a:gd name="connsiteY5" fmla="*/ 526473 h 581891"/>
                <a:gd name="connsiteX6" fmla="*/ 111121 w 148067"/>
                <a:gd name="connsiteY6" fmla="*/ 535709 h 581891"/>
                <a:gd name="connsiteX7" fmla="*/ 92648 w 148067"/>
                <a:gd name="connsiteY7" fmla="*/ 563418 h 581891"/>
                <a:gd name="connsiteX8" fmla="*/ 64939 w 148067"/>
                <a:gd name="connsiteY8" fmla="*/ 581891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7" h="581891">
                  <a:moveTo>
                    <a:pt x="9521" y="0"/>
                  </a:moveTo>
                  <a:cubicBezTo>
                    <a:pt x="5280" y="67864"/>
                    <a:pt x="-9599" y="196153"/>
                    <a:pt x="9521" y="267854"/>
                  </a:cubicBezTo>
                  <a:cubicBezTo>
                    <a:pt x="12381" y="278580"/>
                    <a:pt x="28702" y="279220"/>
                    <a:pt x="37230" y="286327"/>
                  </a:cubicBezTo>
                  <a:cubicBezTo>
                    <a:pt x="124036" y="358666"/>
                    <a:pt x="-19692" y="257617"/>
                    <a:pt x="120357" y="350982"/>
                  </a:cubicBezTo>
                  <a:lnTo>
                    <a:pt x="148067" y="369454"/>
                  </a:lnTo>
                  <a:cubicBezTo>
                    <a:pt x="144988" y="421794"/>
                    <a:pt x="150204" y="475291"/>
                    <a:pt x="138830" y="526473"/>
                  </a:cubicBezTo>
                  <a:cubicBezTo>
                    <a:pt x="136718" y="535977"/>
                    <a:pt x="118724" y="529627"/>
                    <a:pt x="111121" y="535709"/>
                  </a:cubicBezTo>
                  <a:cubicBezTo>
                    <a:pt x="102453" y="542644"/>
                    <a:pt x="100497" y="555569"/>
                    <a:pt x="92648" y="563418"/>
                  </a:cubicBezTo>
                  <a:cubicBezTo>
                    <a:pt x="84799" y="571267"/>
                    <a:pt x="64939" y="581891"/>
                    <a:pt x="64939" y="5818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E31E46F3-B968-4DDD-9FAE-3A24DD86A2FE}"/>
                </a:ext>
              </a:extLst>
            </p:cNvPr>
            <p:cNvSpPr/>
            <p:nvPr/>
          </p:nvSpPr>
          <p:spPr>
            <a:xfrm>
              <a:off x="1070498" y="3042234"/>
              <a:ext cx="223269" cy="210621"/>
            </a:xfrm>
            <a:custGeom>
              <a:avLst/>
              <a:gdLst>
                <a:gd name="connsiteX0" fmla="*/ 110836 w 110836"/>
                <a:gd name="connsiteY0" fmla="*/ 0 h 277284"/>
                <a:gd name="connsiteX1" fmla="*/ 36946 w 110836"/>
                <a:gd name="connsiteY1" fmla="*/ 230909 h 277284"/>
                <a:gd name="connsiteX2" fmla="*/ 46182 w 110836"/>
                <a:gd name="connsiteY2" fmla="*/ 258618 h 277284"/>
                <a:gd name="connsiteX3" fmla="*/ 0 w 110836"/>
                <a:gd name="connsiteY3" fmla="*/ 277091 h 277284"/>
              </a:gdLst>
              <a:ahLst/>
              <a:cxnLst>
                <a:cxn ang="0">
                  <a:pos x="connsiteX0" y="connsiteY0"/>
                </a:cxn>
                <a:cxn ang="0">
                  <a:pos x="connsiteX1" y="connsiteY1"/>
                </a:cxn>
                <a:cxn ang="0">
                  <a:pos x="connsiteX2" y="connsiteY2"/>
                </a:cxn>
                <a:cxn ang="0">
                  <a:pos x="connsiteX3" y="connsiteY3"/>
                </a:cxn>
              </a:cxnLst>
              <a:rect l="l" t="t" r="r" b="b"/>
              <a:pathLst>
                <a:path w="110836" h="277284">
                  <a:moveTo>
                    <a:pt x="110836" y="0"/>
                  </a:moveTo>
                  <a:cubicBezTo>
                    <a:pt x="22676" y="146933"/>
                    <a:pt x="16095" y="95380"/>
                    <a:pt x="36946" y="230909"/>
                  </a:cubicBezTo>
                  <a:cubicBezTo>
                    <a:pt x="38426" y="240532"/>
                    <a:pt x="43103" y="249382"/>
                    <a:pt x="46182" y="258618"/>
                  </a:cubicBezTo>
                  <a:cubicBezTo>
                    <a:pt x="13350" y="280507"/>
                    <a:pt x="29574" y="277091"/>
                    <a:pt x="0" y="2770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立方体 33">
            <a:extLst>
              <a:ext uri="{FF2B5EF4-FFF2-40B4-BE49-F238E27FC236}">
                <a16:creationId xmlns:a16="http://schemas.microsoft.com/office/drawing/2014/main" id="{B97F387C-C3B6-4D8B-B51A-8D10621337CC}"/>
              </a:ext>
            </a:extLst>
          </p:cNvPr>
          <p:cNvSpPr/>
          <p:nvPr/>
        </p:nvSpPr>
        <p:spPr>
          <a:xfrm>
            <a:off x="4880272" y="4398669"/>
            <a:ext cx="6117745" cy="689518"/>
          </a:xfrm>
          <a:prstGeom prst="cub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a:extLst>
              <a:ext uri="{FF2B5EF4-FFF2-40B4-BE49-F238E27FC236}">
                <a16:creationId xmlns:a16="http://schemas.microsoft.com/office/drawing/2014/main" id="{C9F191D2-B15D-4E04-AD06-DA5003E3D870}"/>
              </a:ext>
            </a:extLst>
          </p:cNvPr>
          <p:cNvGrpSpPr/>
          <p:nvPr/>
        </p:nvGrpSpPr>
        <p:grpSpPr>
          <a:xfrm>
            <a:off x="6046202" y="4395577"/>
            <a:ext cx="366764" cy="689518"/>
            <a:chOff x="1070498" y="4461133"/>
            <a:chExt cx="366764" cy="362935"/>
          </a:xfrm>
        </p:grpSpPr>
        <p:sp>
          <p:nvSpPr>
            <p:cNvPr id="35" name="任意多边形: 形状 34">
              <a:extLst>
                <a:ext uri="{FF2B5EF4-FFF2-40B4-BE49-F238E27FC236}">
                  <a16:creationId xmlns:a16="http://schemas.microsoft.com/office/drawing/2014/main" id="{FA2D7CD2-779B-47C1-BD11-9F58A8B72A67}"/>
                </a:ext>
              </a:extLst>
            </p:cNvPr>
            <p:cNvSpPr/>
            <p:nvPr/>
          </p:nvSpPr>
          <p:spPr>
            <a:xfrm>
              <a:off x="1293767" y="4461133"/>
              <a:ext cx="143495" cy="325328"/>
            </a:xfrm>
            <a:custGeom>
              <a:avLst/>
              <a:gdLst>
                <a:gd name="connsiteX0" fmla="*/ 9521 w 148067"/>
                <a:gd name="connsiteY0" fmla="*/ 0 h 581891"/>
                <a:gd name="connsiteX1" fmla="*/ 9521 w 148067"/>
                <a:gd name="connsiteY1" fmla="*/ 267854 h 581891"/>
                <a:gd name="connsiteX2" fmla="*/ 37230 w 148067"/>
                <a:gd name="connsiteY2" fmla="*/ 286327 h 581891"/>
                <a:gd name="connsiteX3" fmla="*/ 120357 w 148067"/>
                <a:gd name="connsiteY3" fmla="*/ 350982 h 581891"/>
                <a:gd name="connsiteX4" fmla="*/ 148067 w 148067"/>
                <a:gd name="connsiteY4" fmla="*/ 369454 h 581891"/>
                <a:gd name="connsiteX5" fmla="*/ 138830 w 148067"/>
                <a:gd name="connsiteY5" fmla="*/ 526473 h 581891"/>
                <a:gd name="connsiteX6" fmla="*/ 111121 w 148067"/>
                <a:gd name="connsiteY6" fmla="*/ 535709 h 581891"/>
                <a:gd name="connsiteX7" fmla="*/ 92648 w 148067"/>
                <a:gd name="connsiteY7" fmla="*/ 563418 h 581891"/>
                <a:gd name="connsiteX8" fmla="*/ 64939 w 148067"/>
                <a:gd name="connsiteY8" fmla="*/ 581891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7" h="581891">
                  <a:moveTo>
                    <a:pt x="9521" y="0"/>
                  </a:moveTo>
                  <a:cubicBezTo>
                    <a:pt x="5280" y="67864"/>
                    <a:pt x="-9599" y="196153"/>
                    <a:pt x="9521" y="267854"/>
                  </a:cubicBezTo>
                  <a:cubicBezTo>
                    <a:pt x="12381" y="278580"/>
                    <a:pt x="28702" y="279220"/>
                    <a:pt x="37230" y="286327"/>
                  </a:cubicBezTo>
                  <a:cubicBezTo>
                    <a:pt x="124036" y="358666"/>
                    <a:pt x="-19692" y="257617"/>
                    <a:pt x="120357" y="350982"/>
                  </a:cubicBezTo>
                  <a:lnTo>
                    <a:pt x="148067" y="369454"/>
                  </a:lnTo>
                  <a:cubicBezTo>
                    <a:pt x="144988" y="421794"/>
                    <a:pt x="150204" y="475291"/>
                    <a:pt x="138830" y="526473"/>
                  </a:cubicBezTo>
                  <a:cubicBezTo>
                    <a:pt x="136718" y="535977"/>
                    <a:pt x="118724" y="529627"/>
                    <a:pt x="111121" y="535709"/>
                  </a:cubicBezTo>
                  <a:cubicBezTo>
                    <a:pt x="102453" y="542644"/>
                    <a:pt x="100497" y="555569"/>
                    <a:pt x="92648" y="563418"/>
                  </a:cubicBezTo>
                  <a:cubicBezTo>
                    <a:pt x="84799" y="571267"/>
                    <a:pt x="64939" y="581891"/>
                    <a:pt x="64939" y="58189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36" name="任意多边形: 形状 35">
              <a:extLst>
                <a:ext uri="{FF2B5EF4-FFF2-40B4-BE49-F238E27FC236}">
                  <a16:creationId xmlns:a16="http://schemas.microsoft.com/office/drawing/2014/main" id="{0F7443FA-3E27-432F-BEC9-7ED234E83A5D}"/>
                </a:ext>
              </a:extLst>
            </p:cNvPr>
            <p:cNvSpPr/>
            <p:nvPr/>
          </p:nvSpPr>
          <p:spPr>
            <a:xfrm>
              <a:off x="1070498" y="4613447"/>
              <a:ext cx="223269" cy="210621"/>
            </a:xfrm>
            <a:custGeom>
              <a:avLst/>
              <a:gdLst>
                <a:gd name="connsiteX0" fmla="*/ 110836 w 110836"/>
                <a:gd name="connsiteY0" fmla="*/ 0 h 277284"/>
                <a:gd name="connsiteX1" fmla="*/ 36946 w 110836"/>
                <a:gd name="connsiteY1" fmla="*/ 230909 h 277284"/>
                <a:gd name="connsiteX2" fmla="*/ 46182 w 110836"/>
                <a:gd name="connsiteY2" fmla="*/ 258618 h 277284"/>
                <a:gd name="connsiteX3" fmla="*/ 0 w 110836"/>
                <a:gd name="connsiteY3" fmla="*/ 277091 h 277284"/>
              </a:gdLst>
              <a:ahLst/>
              <a:cxnLst>
                <a:cxn ang="0">
                  <a:pos x="connsiteX0" y="connsiteY0"/>
                </a:cxn>
                <a:cxn ang="0">
                  <a:pos x="connsiteX1" y="connsiteY1"/>
                </a:cxn>
                <a:cxn ang="0">
                  <a:pos x="connsiteX2" y="connsiteY2"/>
                </a:cxn>
                <a:cxn ang="0">
                  <a:pos x="connsiteX3" y="connsiteY3"/>
                </a:cxn>
              </a:cxnLst>
              <a:rect l="l" t="t" r="r" b="b"/>
              <a:pathLst>
                <a:path w="110836" h="277284">
                  <a:moveTo>
                    <a:pt x="110836" y="0"/>
                  </a:moveTo>
                  <a:cubicBezTo>
                    <a:pt x="22676" y="146933"/>
                    <a:pt x="16095" y="95380"/>
                    <a:pt x="36946" y="230909"/>
                  </a:cubicBezTo>
                  <a:cubicBezTo>
                    <a:pt x="38426" y="240532"/>
                    <a:pt x="43103" y="249382"/>
                    <a:pt x="46182" y="258618"/>
                  </a:cubicBezTo>
                  <a:cubicBezTo>
                    <a:pt x="13350" y="280507"/>
                    <a:pt x="29574" y="277091"/>
                    <a:pt x="0" y="27709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55" name="任意多边形: 形状 54">
            <a:extLst>
              <a:ext uri="{FF2B5EF4-FFF2-40B4-BE49-F238E27FC236}">
                <a16:creationId xmlns:a16="http://schemas.microsoft.com/office/drawing/2014/main" id="{4F51E6A9-D682-426D-B90D-8FE34F05B26D}"/>
              </a:ext>
            </a:extLst>
          </p:cNvPr>
          <p:cNvSpPr/>
          <p:nvPr/>
        </p:nvSpPr>
        <p:spPr>
          <a:xfrm flipV="1">
            <a:off x="8771859" y="1461511"/>
            <a:ext cx="143495" cy="325328"/>
          </a:xfrm>
          <a:custGeom>
            <a:avLst/>
            <a:gdLst>
              <a:gd name="connsiteX0" fmla="*/ 9521 w 148067"/>
              <a:gd name="connsiteY0" fmla="*/ 0 h 581891"/>
              <a:gd name="connsiteX1" fmla="*/ 9521 w 148067"/>
              <a:gd name="connsiteY1" fmla="*/ 267854 h 581891"/>
              <a:gd name="connsiteX2" fmla="*/ 37230 w 148067"/>
              <a:gd name="connsiteY2" fmla="*/ 286327 h 581891"/>
              <a:gd name="connsiteX3" fmla="*/ 120357 w 148067"/>
              <a:gd name="connsiteY3" fmla="*/ 350982 h 581891"/>
              <a:gd name="connsiteX4" fmla="*/ 148067 w 148067"/>
              <a:gd name="connsiteY4" fmla="*/ 369454 h 581891"/>
              <a:gd name="connsiteX5" fmla="*/ 138830 w 148067"/>
              <a:gd name="connsiteY5" fmla="*/ 526473 h 581891"/>
              <a:gd name="connsiteX6" fmla="*/ 111121 w 148067"/>
              <a:gd name="connsiteY6" fmla="*/ 535709 h 581891"/>
              <a:gd name="connsiteX7" fmla="*/ 92648 w 148067"/>
              <a:gd name="connsiteY7" fmla="*/ 563418 h 581891"/>
              <a:gd name="connsiteX8" fmla="*/ 64939 w 148067"/>
              <a:gd name="connsiteY8" fmla="*/ 581891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7" h="581891">
                <a:moveTo>
                  <a:pt x="9521" y="0"/>
                </a:moveTo>
                <a:cubicBezTo>
                  <a:pt x="5280" y="67864"/>
                  <a:pt x="-9599" y="196153"/>
                  <a:pt x="9521" y="267854"/>
                </a:cubicBezTo>
                <a:cubicBezTo>
                  <a:pt x="12381" y="278580"/>
                  <a:pt x="28702" y="279220"/>
                  <a:pt x="37230" y="286327"/>
                </a:cubicBezTo>
                <a:cubicBezTo>
                  <a:pt x="124036" y="358666"/>
                  <a:pt x="-19692" y="257617"/>
                  <a:pt x="120357" y="350982"/>
                </a:cubicBezTo>
                <a:lnTo>
                  <a:pt x="148067" y="369454"/>
                </a:lnTo>
                <a:cubicBezTo>
                  <a:pt x="144988" y="421794"/>
                  <a:pt x="150204" y="475291"/>
                  <a:pt x="138830" y="526473"/>
                </a:cubicBezTo>
                <a:cubicBezTo>
                  <a:pt x="136718" y="535977"/>
                  <a:pt x="118724" y="529627"/>
                  <a:pt x="111121" y="535709"/>
                </a:cubicBezTo>
                <a:cubicBezTo>
                  <a:pt x="102453" y="542644"/>
                  <a:pt x="100497" y="555569"/>
                  <a:pt x="92648" y="563418"/>
                </a:cubicBezTo>
                <a:cubicBezTo>
                  <a:pt x="84799" y="571267"/>
                  <a:pt x="64939" y="581891"/>
                  <a:pt x="64939" y="5818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 name="组合 55">
            <a:extLst>
              <a:ext uri="{FF2B5EF4-FFF2-40B4-BE49-F238E27FC236}">
                <a16:creationId xmlns:a16="http://schemas.microsoft.com/office/drawing/2014/main" id="{B6635E68-1D16-4428-9340-A55EEFF39AF3}"/>
              </a:ext>
            </a:extLst>
          </p:cNvPr>
          <p:cNvGrpSpPr/>
          <p:nvPr/>
        </p:nvGrpSpPr>
        <p:grpSpPr>
          <a:xfrm flipV="1">
            <a:off x="8548591" y="3085702"/>
            <a:ext cx="366764" cy="362935"/>
            <a:chOff x="1070498" y="2889920"/>
            <a:chExt cx="366764" cy="362935"/>
          </a:xfrm>
        </p:grpSpPr>
        <p:sp>
          <p:nvSpPr>
            <p:cNvPr id="57" name="任意多边形: 形状 56">
              <a:extLst>
                <a:ext uri="{FF2B5EF4-FFF2-40B4-BE49-F238E27FC236}">
                  <a16:creationId xmlns:a16="http://schemas.microsoft.com/office/drawing/2014/main" id="{E33D7038-2455-4F2F-A8DB-356EC701ADCA}"/>
                </a:ext>
              </a:extLst>
            </p:cNvPr>
            <p:cNvSpPr/>
            <p:nvPr/>
          </p:nvSpPr>
          <p:spPr>
            <a:xfrm>
              <a:off x="1293767" y="2889920"/>
              <a:ext cx="143495" cy="325328"/>
            </a:xfrm>
            <a:custGeom>
              <a:avLst/>
              <a:gdLst>
                <a:gd name="connsiteX0" fmla="*/ 9521 w 148067"/>
                <a:gd name="connsiteY0" fmla="*/ 0 h 581891"/>
                <a:gd name="connsiteX1" fmla="*/ 9521 w 148067"/>
                <a:gd name="connsiteY1" fmla="*/ 267854 h 581891"/>
                <a:gd name="connsiteX2" fmla="*/ 37230 w 148067"/>
                <a:gd name="connsiteY2" fmla="*/ 286327 h 581891"/>
                <a:gd name="connsiteX3" fmla="*/ 120357 w 148067"/>
                <a:gd name="connsiteY3" fmla="*/ 350982 h 581891"/>
                <a:gd name="connsiteX4" fmla="*/ 148067 w 148067"/>
                <a:gd name="connsiteY4" fmla="*/ 369454 h 581891"/>
                <a:gd name="connsiteX5" fmla="*/ 138830 w 148067"/>
                <a:gd name="connsiteY5" fmla="*/ 526473 h 581891"/>
                <a:gd name="connsiteX6" fmla="*/ 111121 w 148067"/>
                <a:gd name="connsiteY6" fmla="*/ 535709 h 581891"/>
                <a:gd name="connsiteX7" fmla="*/ 92648 w 148067"/>
                <a:gd name="connsiteY7" fmla="*/ 563418 h 581891"/>
                <a:gd name="connsiteX8" fmla="*/ 64939 w 148067"/>
                <a:gd name="connsiteY8" fmla="*/ 581891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7" h="581891">
                  <a:moveTo>
                    <a:pt x="9521" y="0"/>
                  </a:moveTo>
                  <a:cubicBezTo>
                    <a:pt x="5280" y="67864"/>
                    <a:pt x="-9599" y="196153"/>
                    <a:pt x="9521" y="267854"/>
                  </a:cubicBezTo>
                  <a:cubicBezTo>
                    <a:pt x="12381" y="278580"/>
                    <a:pt x="28702" y="279220"/>
                    <a:pt x="37230" y="286327"/>
                  </a:cubicBezTo>
                  <a:cubicBezTo>
                    <a:pt x="124036" y="358666"/>
                    <a:pt x="-19692" y="257617"/>
                    <a:pt x="120357" y="350982"/>
                  </a:cubicBezTo>
                  <a:lnTo>
                    <a:pt x="148067" y="369454"/>
                  </a:lnTo>
                  <a:cubicBezTo>
                    <a:pt x="144988" y="421794"/>
                    <a:pt x="150204" y="475291"/>
                    <a:pt x="138830" y="526473"/>
                  </a:cubicBezTo>
                  <a:cubicBezTo>
                    <a:pt x="136718" y="535977"/>
                    <a:pt x="118724" y="529627"/>
                    <a:pt x="111121" y="535709"/>
                  </a:cubicBezTo>
                  <a:cubicBezTo>
                    <a:pt x="102453" y="542644"/>
                    <a:pt x="100497" y="555569"/>
                    <a:pt x="92648" y="563418"/>
                  </a:cubicBezTo>
                  <a:cubicBezTo>
                    <a:pt x="84799" y="571267"/>
                    <a:pt x="64939" y="581891"/>
                    <a:pt x="64939" y="5818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形状 57">
              <a:extLst>
                <a:ext uri="{FF2B5EF4-FFF2-40B4-BE49-F238E27FC236}">
                  <a16:creationId xmlns:a16="http://schemas.microsoft.com/office/drawing/2014/main" id="{2DF5D426-E2F6-4E9E-AD23-86F46E678B50}"/>
                </a:ext>
              </a:extLst>
            </p:cNvPr>
            <p:cNvSpPr/>
            <p:nvPr/>
          </p:nvSpPr>
          <p:spPr>
            <a:xfrm>
              <a:off x="1070498" y="3042234"/>
              <a:ext cx="223269" cy="210621"/>
            </a:xfrm>
            <a:custGeom>
              <a:avLst/>
              <a:gdLst>
                <a:gd name="connsiteX0" fmla="*/ 110836 w 110836"/>
                <a:gd name="connsiteY0" fmla="*/ 0 h 277284"/>
                <a:gd name="connsiteX1" fmla="*/ 36946 w 110836"/>
                <a:gd name="connsiteY1" fmla="*/ 230909 h 277284"/>
                <a:gd name="connsiteX2" fmla="*/ 46182 w 110836"/>
                <a:gd name="connsiteY2" fmla="*/ 258618 h 277284"/>
                <a:gd name="connsiteX3" fmla="*/ 0 w 110836"/>
                <a:gd name="connsiteY3" fmla="*/ 277091 h 277284"/>
              </a:gdLst>
              <a:ahLst/>
              <a:cxnLst>
                <a:cxn ang="0">
                  <a:pos x="connsiteX0" y="connsiteY0"/>
                </a:cxn>
                <a:cxn ang="0">
                  <a:pos x="connsiteX1" y="connsiteY1"/>
                </a:cxn>
                <a:cxn ang="0">
                  <a:pos x="connsiteX2" y="connsiteY2"/>
                </a:cxn>
                <a:cxn ang="0">
                  <a:pos x="connsiteX3" y="connsiteY3"/>
                </a:cxn>
              </a:cxnLst>
              <a:rect l="l" t="t" r="r" b="b"/>
              <a:pathLst>
                <a:path w="110836" h="277284">
                  <a:moveTo>
                    <a:pt x="110836" y="0"/>
                  </a:moveTo>
                  <a:cubicBezTo>
                    <a:pt x="22676" y="146933"/>
                    <a:pt x="16095" y="95380"/>
                    <a:pt x="36946" y="230909"/>
                  </a:cubicBezTo>
                  <a:cubicBezTo>
                    <a:pt x="38426" y="240532"/>
                    <a:pt x="43103" y="249382"/>
                    <a:pt x="46182" y="258618"/>
                  </a:cubicBezTo>
                  <a:cubicBezTo>
                    <a:pt x="13350" y="280507"/>
                    <a:pt x="29574" y="277091"/>
                    <a:pt x="0" y="2770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a:extLst>
              <a:ext uri="{FF2B5EF4-FFF2-40B4-BE49-F238E27FC236}">
                <a16:creationId xmlns:a16="http://schemas.microsoft.com/office/drawing/2014/main" id="{3E27DC5F-8E5F-42DE-B925-1B15D161F077}"/>
              </a:ext>
            </a:extLst>
          </p:cNvPr>
          <p:cNvGrpSpPr/>
          <p:nvPr/>
        </p:nvGrpSpPr>
        <p:grpSpPr>
          <a:xfrm flipV="1">
            <a:off x="8548590" y="4395577"/>
            <a:ext cx="366764" cy="689518"/>
            <a:chOff x="1070498" y="4461133"/>
            <a:chExt cx="366764" cy="362935"/>
          </a:xfrm>
        </p:grpSpPr>
        <p:sp>
          <p:nvSpPr>
            <p:cNvPr id="60" name="任意多边形: 形状 59">
              <a:extLst>
                <a:ext uri="{FF2B5EF4-FFF2-40B4-BE49-F238E27FC236}">
                  <a16:creationId xmlns:a16="http://schemas.microsoft.com/office/drawing/2014/main" id="{1A0098F0-EC09-42C7-88A6-C74A1E21DB48}"/>
                </a:ext>
              </a:extLst>
            </p:cNvPr>
            <p:cNvSpPr/>
            <p:nvPr/>
          </p:nvSpPr>
          <p:spPr>
            <a:xfrm>
              <a:off x="1293767" y="4461133"/>
              <a:ext cx="143495" cy="325328"/>
            </a:xfrm>
            <a:custGeom>
              <a:avLst/>
              <a:gdLst>
                <a:gd name="connsiteX0" fmla="*/ 9521 w 148067"/>
                <a:gd name="connsiteY0" fmla="*/ 0 h 581891"/>
                <a:gd name="connsiteX1" fmla="*/ 9521 w 148067"/>
                <a:gd name="connsiteY1" fmla="*/ 267854 h 581891"/>
                <a:gd name="connsiteX2" fmla="*/ 37230 w 148067"/>
                <a:gd name="connsiteY2" fmla="*/ 286327 h 581891"/>
                <a:gd name="connsiteX3" fmla="*/ 120357 w 148067"/>
                <a:gd name="connsiteY3" fmla="*/ 350982 h 581891"/>
                <a:gd name="connsiteX4" fmla="*/ 148067 w 148067"/>
                <a:gd name="connsiteY4" fmla="*/ 369454 h 581891"/>
                <a:gd name="connsiteX5" fmla="*/ 138830 w 148067"/>
                <a:gd name="connsiteY5" fmla="*/ 526473 h 581891"/>
                <a:gd name="connsiteX6" fmla="*/ 111121 w 148067"/>
                <a:gd name="connsiteY6" fmla="*/ 535709 h 581891"/>
                <a:gd name="connsiteX7" fmla="*/ 92648 w 148067"/>
                <a:gd name="connsiteY7" fmla="*/ 563418 h 581891"/>
                <a:gd name="connsiteX8" fmla="*/ 64939 w 148067"/>
                <a:gd name="connsiteY8" fmla="*/ 581891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7" h="581891">
                  <a:moveTo>
                    <a:pt x="9521" y="0"/>
                  </a:moveTo>
                  <a:cubicBezTo>
                    <a:pt x="5280" y="67864"/>
                    <a:pt x="-9599" y="196153"/>
                    <a:pt x="9521" y="267854"/>
                  </a:cubicBezTo>
                  <a:cubicBezTo>
                    <a:pt x="12381" y="278580"/>
                    <a:pt x="28702" y="279220"/>
                    <a:pt x="37230" y="286327"/>
                  </a:cubicBezTo>
                  <a:cubicBezTo>
                    <a:pt x="124036" y="358666"/>
                    <a:pt x="-19692" y="257617"/>
                    <a:pt x="120357" y="350982"/>
                  </a:cubicBezTo>
                  <a:lnTo>
                    <a:pt x="148067" y="369454"/>
                  </a:lnTo>
                  <a:cubicBezTo>
                    <a:pt x="144988" y="421794"/>
                    <a:pt x="150204" y="475291"/>
                    <a:pt x="138830" y="526473"/>
                  </a:cubicBezTo>
                  <a:cubicBezTo>
                    <a:pt x="136718" y="535977"/>
                    <a:pt x="118724" y="529627"/>
                    <a:pt x="111121" y="535709"/>
                  </a:cubicBezTo>
                  <a:cubicBezTo>
                    <a:pt x="102453" y="542644"/>
                    <a:pt x="100497" y="555569"/>
                    <a:pt x="92648" y="563418"/>
                  </a:cubicBezTo>
                  <a:cubicBezTo>
                    <a:pt x="84799" y="571267"/>
                    <a:pt x="64939" y="581891"/>
                    <a:pt x="64939" y="58189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sp>
          <p:nvSpPr>
            <p:cNvPr id="61" name="任意多边形: 形状 60">
              <a:extLst>
                <a:ext uri="{FF2B5EF4-FFF2-40B4-BE49-F238E27FC236}">
                  <a16:creationId xmlns:a16="http://schemas.microsoft.com/office/drawing/2014/main" id="{93F09105-9DAE-431E-B40B-B0D401BE0885}"/>
                </a:ext>
              </a:extLst>
            </p:cNvPr>
            <p:cNvSpPr/>
            <p:nvPr/>
          </p:nvSpPr>
          <p:spPr>
            <a:xfrm>
              <a:off x="1070498" y="4613447"/>
              <a:ext cx="223269" cy="210621"/>
            </a:xfrm>
            <a:custGeom>
              <a:avLst/>
              <a:gdLst>
                <a:gd name="connsiteX0" fmla="*/ 110836 w 110836"/>
                <a:gd name="connsiteY0" fmla="*/ 0 h 277284"/>
                <a:gd name="connsiteX1" fmla="*/ 36946 w 110836"/>
                <a:gd name="connsiteY1" fmla="*/ 230909 h 277284"/>
                <a:gd name="connsiteX2" fmla="*/ 46182 w 110836"/>
                <a:gd name="connsiteY2" fmla="*/ 258618 h 277284"/>
                <a:gd name="connsiteX3" fmla="*/ 0 w 110836"/>
                <a:gd name="connsiteY3" fmla="*/ 277091 h 277284"/>
              </a:gdLst>
              <a:ahLst/>
              <a:cxnLst>
                <a:cxn ang="0">
                  <a:pos x="connsiteX0" y="connsiteY0"/>
                </a:cxn>
                <a:cxn ang="0">
                  <a:pos x="connsiteX1" y="connsiteY1"/>
                </a:cxn>
                <a:cxn ang="0">
                  <a:pos x="connsiteX2" y="connsiteY2"/>
                </a:cxn>
                <a:cxn ang="0">
                  <a:pos x="connsiteX3" y="connsiteY3"/>
                </a:cxn>
              </a:cxnLst>
              <a:rect l="l" t="t" r="r" b="b"/>
              <a:pathLst>
                <a:path w="110836" h="277284">
                  <a:moveTo>
                    <a:pt x="110836" y="0"/>
                  </a:moveTo>
                  <a:cubicBezTo>
                    <a:pt x="22676" y="146933"/>
                    <a:pt x="16095" y="95380"/>
                    <a:pt x="36946" y="230909"/>
                  </a:cubicBezTo>
                  <a:cubicBezTo>
                    <a:pt x="38426" y="240532"/>
                    <a:pt x="43103" y="249382"/>
                    <a:pt x="46182" y="258618"/>
                  </a:cubicBezTo>
                  <a:cubicBezTo>
                    <a:pt x="13350" y="280507"/>
                    <a:pt x="29574" y="277091"/>
                    <a:pt x="0" y="277091"/>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p>
          </p:txBody>
        </p:sp>
      </p:grpSp>
      <p:sp>
        <p:nvSpPr>
          <p:cNvPr id="16" name="矩形 15">
            <a:extLst>
              <a:ext uri="{FF2B5EF4-FFF2-40B4-BE49-F238E27FC236}">
                <a16:creationId xmlns:a16="http://schemas.microsoft.com/office/drawing/2014/main" id="{BEFCE0FD-4B2B-41F9-83DD-578F06B56E47}"/>
              </a:ext>
            </a:extLst>
          </p:cNvPr>
          <p:cNvSpPr/>
          <p:nvPr/>
        </p:nvSpPr>
        <p:spPr>
          <a:xfrm>
            <a:off x="1612388" y="1370170"/>
            <a:ext cx="2553904" cy="461665"/>
          </a:xfrm>
          <a:prstGeom prst="rect">
            <a:avLst/>
          </a:prstGeom>
        </p:spPr>
        <p:txBody>
          <a:bodyPr wrap="none">
            <a:spAutoFit/>
          </a:bodyPr>
          <a:lstStyle/>
          <a:p>
            <a:pPr marL="342900" indent="-342900">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Crack formation</a:t>
            </a:r>
            <a:endParaRPr lang="zh-CN" altLang="en-US" sz="2400" dirty="0">
              <a:latin typeface="Times New Roman" panose="02020603050405020304" pitchFamily="18" charset="0"/>
              <a:cs typeface="Times New Roman" panose="02020603050405020304" pitchFamily="18" charset="0"/>
            </a:endParaRPr>
          </a:p>
        </p:txBody>
      </p:sp>
      <p:sp>
        <p:nvSpPr>
          <p:cNvPr id="17" name="矩形 16">
            <a:extLst>
              <a:ext uri="{FF2B5EF4-FFF2-40B4-BE49-F238E27FC236}">
                <a16:creationId xmlns:a16="http://schemas.microsoft.com/office/drawing/2014/main" id="{42C73009-FC97-4D6D-BBDA-1D962FCFFFEF}"/>
              </a:ext>
            </a:extLst>
          </p:cNvPr>
          <p:cNvSpPr/>
          <p:nvPr/>
        </p:nvSpPr>
        <p:spPr>
          <a:xfrm>
            <a:off x="1484148" y="2941383"/>
            <a:ext cx="2810385" cy="461665"/>
          </a:xfrm>
          <a:prstGeom prst="rect">
            <a:avLst/>
          </a:prstGeom>
        </p:spPr>
        <p:txBody>
          <a:bodyPr wrap="none">
            <a:spAutoFit/>
          </a:bodyPr>
          <a:lstStyle/>
          <a:p>
            <a:pPr marL="342900" indent="-342900">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Crack propagation</a:t>
            </a:r>
            <a:endParaRPr lang="zh-CN" altLang="en-US" sz="2400" dirty="0">
              <a:latin typeface="Times New Roman" panose="02020603050405020304" pitchFamily="18" charset="0"/>
              <a:cs typeface="Times New Roman" panose="02020603050405020304" pitchFamily="18" charset="0"/>
            </a:endParaRPr>
          </a:p>
        </p:txBody>
      </p:sp>
      <p:sp>
        <p:nvSpPr>
          <p:cNvPr id="18" name="矩形 17">
            <a:extLst>
              <a:ext uri="{FF2B5EF4-FFF2-40B4-BE49-F238E27FC236}">
                <a16:creationId xmlns:a16="http://schemas.microsoft.com/office/drawing/2014/main" id="{82D05499-FC8A-4334-B079-724BC4BEA828}"/>
              </a:ext>
            </a:extLst>
          </p:cNvPr>
          <p:cNvSpPr/>
          <p:nvPr/>
        </p:nvSpPr>
        <p:spPr>
          <a:xfrm>
            <a:off x="1527429" y="4512596"/>
            <a:ext cx="2723823" cy="461665"/>
          </a:xfrm>
          <a:prstGeom prst="rect">
            <a:avLst/>
          </a:prstGeom>
        </p:spPr>
        <p:txBody>
          <a:bodyPr wrap="none">
            <a:spAutoFit/>
          </a:bodyPr>
          <a:lstStyle/>
          <a:p>
            <a:pPr marL="342900" indent="-342900">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Crack penetration</a:t>
            </a:r>
            <a:endParaRPr lang="zh-CN" altLang="en-US" sz="2400" dirty="0">
              <a:latin typeface="Times New Roman" panose="02020603050405020304" pitchFamily="18" charset="0"/>
              <a:cs typeface="Times New Roman" panose="02020603050405020304" pitchFamily="18" charset="0"/>
            </a:endParaRPr>
          </a:p>
        </p:txBody>
      </p:sp>
      <p:sp>
        <p:nvSpPr>
          <p:cNvPr id="5" name="箭头: 下 4">
            <a:extLst>
              <a:ext uri="{FF2B5EF4-FFF2-40B4-BE49-F238E27FC236}">
                <a16:creationId xmlns:a16="http://schemas.microsoft.com/office/drawing/2014/main" id="{B5D67CFD-C1E3-44CA-B556-7972BD7A20FB}"/>
              </a:ext>
            </a:extLst>
          </p:cNvPr>
          <p:cNvSpPr/>
          <p:nvPr/>
        </p:nvSpPr>
        <p:spPr>
          <a:xfrm>
            <a:off x="7627085" y="2033666"/>
            <a:ext cx="624115" cy="689518"/>
          </a:xfrm>
          <a:prstGeom prst="downArrow">
            <a:avLst/>
          </a:prstGeom>
          <a:gradFill flip="none" rotWithShape="1">
            <a:gsLst>
              <a:gs pos="0">
                <a:schemeClr val="accent5">
                  <a:lumMod val="40000"/>
                  <a:lumOff val="60000"/>
                </a:schemeClr>
              </a:gs>
              <a:gs pos="39000">
                <a:schemeClr val="accent5">
                  <a:lumMod val="60000"/>
                  <a:lumOff val="40000"/>
                </a:schemeClr>
              </a:gs>
              <a:gs pos="83000">
                <a:schemeClr val="accent5">
                  <a:lumMod val="75000"/>
                </a:schemeClr>
              </a:gs>
              <a:gs pos="100000">
                <a:schemeClr val="accent5">
                  <a:lumMod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箭头: 下 36">
            <a:extLst>
              <a:ext uri="{FF2B5EF4-FFF2-40B4-BE49-F238E27FC236}">
                <a16:creationId xmlns:a16="http://schemas.microsoft.com/office/drawing/2014/main" id="{EA24D1A4-821E-44F5-8545-2F477BD5243B}"/>
              </a:ext>
            </a:extLst>
          </p:cNvPr>
          <p:cNvSpPr/>
          <p:nvPr/>
        </p:nvSpPr>
        <p:spPr>
          <a:xfrm>
            <a:off x="7627086" y="3621246"/>
            <a:ext cx="624115" cy="689518"/>
          </a:xfrm>
          <a:prstGeom prst="downArrow">
            <a:avLst/>
          </a:prstGeom>
          <a:gradFill flip="none" rotWithShape="1">
            <a:gsLst>
              <a:gs pos="0">
                <a:schemeClr val="accent5">
                  <a:lumMod val="40000"/>
                  <a:lumOff val="60000"/>
                </a:schemeClr>
              </a:gs>
              <a:gs pos="39000">
                <a:schemeClr val="accent5">
                  <a:lumMod val="60000"/>
                  <a:lumOff val="40000"/>
                </a:schemeClr>
              </a:gs>
              <a:gs pos="83000">
                <a:schemeClr val="accent5">
                  <a:lumMod val="75000"/>
                </a:schemeClr>
              </a:gs>
              <a:gs pos="100000">
                <a:schemeClr val="accent5">
                  <a:lumMod val="50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2861268475"/>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58"/>
          <p:cNvSpPr/>
          <p:nvPr/>
        </p:nvSpPr>
        <p:spPr>
          <a:xfrm>
            <a:off x="0" y="-2721"/>
            <a:ext cx="12192000" cy="1318108"/>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0000"/>
              </a:solidFill>
              <a:effectLst/>
              <a:uLnTx/>
              <a:uFillTx/>
              <a:latin typeface="Calibri"/>
              <a:ea typeface="宋体" panose="02010600030101010101" pitchFamily="2" charset="-122"/>
              <a:cs typeface="+mn-cs"/>
            </a:endParaRPr>
          </a:p>
        </p:txBody>
      </p:sp>
      <p:sp>
        <p:nvSpPr>
          <p:cNvPr id="9" name="文本框 8">
            <a:extLst>
              <a:ext uri="{FF2B5EF4-FFF2-40B4-BE49-F238E27FC236}">
                <a16:creationId xmlns:a16="http://schemas.microsoft.com/office/drawing/2014/main" id="{827A8601-D65D-4E8B-A13A-4601A8733E88}"/>
              </a:ext>
            </a:extLst>
          </p:cNvPr>
          <p:cNvSpPr txBox="1"/>
          <p:nvPr/>
        </p:nvSpPr>
        <p:spPr>
          <a:xfrm>
            <a:off x="5626988" y="2767280"/>
            <a:ext cx="3495241" cy="1323439"/>
          </a:xfrm>
          <a:prstGeom prst="rect">
            <a:avLst/>
          </a:prstGeom>
          <a:noFill/>
        </p:spPr>
        <p:txBody>
          <a:bodyPr wrap="square" rtlCol="0">
            <a:spAutoFit/>
          </a:bodyPr>
          <a:lstStyle/>
          <a:p>
            <a:pPr lvl="0"/>
            <a:r>
              <a:rPr lang="en-US" altLang="zh-CN" sz="4000" b="1" cap="all" dirty="0">
                <a:solidFill>
                  <a:prstClr val="black"/>
                </a:solidFill>
                <a:latin typeface="Arial" panose="020B0604020202020204" pitchFamily="34" charset="0"/>
                <a:cs typeface="Arial" panose="020B0604020202020204" pitchFamily="34" charset="0"/>
              </a:rPr>
              <a:t>Literature review</a:t>
            </a:r>
          </a:p>
        </p:txBody>
      </p:sp>
      <p:sp>
        <p:nvSpPr>
          <p:cNvPr id="3" name="矩形 2">
            <a:extLst>
              <a:ext uri="{FF2B5EF4-FFF2-40B4-BE49-F238E27FC236}">
                <a16:creationId xmlns:a16="http://schemas.microsoft.com/office/drawing/2014/main" id="{85B711A9-2E6E-4BE8-B428-57008D6B8717}"/>
              </a:ext>
            </a:extLst>
          </p:cNvPr>
          <p:cNvSpPr/>
          <p:nvPr/>
        </p:nvSpPr>
        <p:spPr>
          <a:xfrm>
            <a:off x="2730686" y="1851645"/>
            <a:ext cx="2736646" cy="315471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9900" b="1" i="0" u="none" strike="noStrike" kern="1200" cap="none" spc="0" normalizeH="0" baseline="0" noProof="0" dirty="0">
                <a:ln w="0"/>
                <a:solidFill>
                  <a:srgbClr val="014085"/>
                </a:solidFill>
                <a:effectLst>
                  <a:reflection blurRad="6350" stA="53000" endA="300" endPos="35500" dir="5400000" sy="-90000" algn="bl" rotWithShape="0"/>
                </a:effectLst>
                <a:uLnTx/>
                <a:uFillTx/>
                <a:latin typeface="Times New Roman" panose="02020603050405020304" pitchFamily="18" charset="0"/>
                <a:ea typeface="微软雅黑"/>
                <a:cs typeface="Times New Roman" panose="02020603050405020304" pitchFamily="18" charset="0"/>
              </a:rPr>
              <a:t>02</a:t>
            </a:r>
            <a:endParaRPr kumimoji="0" lang="zh-CN" altLang="en-US" sz="19900" b="1" i="0" u="none" strike="noStrike" kern="1200" cap="none" spc="0" normalizeH="0" baseline="0" noProof="0" dirty="0">
              <a:ln/>
              <a:solidFill>
                <a:srgbClr val="014085"/>
              </a:solidFill>
              <a:effectLst/>
              <a:uLnTx/>
              <a:uFillTx/>
              <a:latin typeface="Times New Roman" panose="02020603050405020304" pitchFamily="18" charset="0"/>
              <a:ea typeface="微软雅黑"/>
              <a:cs typeface="Times New Roman" panose="02020603050405020304" pitchFamily="18" charset="0"/>
            </a:endParaRPr>
          </a:p>
        </p:txBody>
      </p:sp>
      <p:pic>
        <p:nvPicPr>
          <p:cNvPr id="11" name="图片 10">
            <a:extLst>
              <a:ext uri="{FF2B5EF4-FFF2-40B4-BE49-F238E27FC236}">
                <a16:creationId xmlns:a16="http://schemas.microsoft.com/office/drawing/2014/main" id="{2F87F66F-65E9-425F-8FEC-BEE5F8ED8081}"/>
              </a:ext>
            </a:extLst>
          </p:cNvPr>
          <p:cNvPicPr>
            <a:picLocks noChangeAspect="1"/>
          </p:cNvPicPr>
          <p:nvPr/>
        </p:nvPicPr>
        <p:blipFill rotWithShape="1">
          <a:blip r:embed="rId3">
            <a:extLst>
              <a:ext uri="{28A0092B-C50C-407E-A947-70E740481C1C}">
                <a14:useLocalDpi xmlns:a14="http://schemas.microsoft.com/office/drawing/2010/main" val="0"/>
              </a:ext>
            </a:extLst>
          </a:blip>
          <a:srcRect t="9911" b="8712"/>
          <a:stretch/>
        </p:blipFill>
        <p:spPr>
          <a:xfrm>
            <a:off x="5287784" y="0"/>
            <a:ext cx="1616433" cy="1315387"/>
          </a:xfrm>
          <a:prstGeom prst="rect">
            <a:avLst/>
          </a:prstGeom>
        </p:spPr>
      </p:pic>
    </p:spTree>
    <p:extLst>
      <p:ext uri="{BB962C8B-B14F-4D97-AF65-F5344CB8AC3E}">
        <p14:creationId xmlns:p14="http://schemas.microsoft.com/office/powerpoint/2010/main" val="3526555107"/>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E563060E-8FF2-4BBF-AFB9-146DD456EA5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4211" y="3466801"/>
            <a:ext cx="3324939" cy="3324939"/>
          </a:xfrm>
          <a:prstGeom prst="rect">
            <a:avLst/>
          </a:prstGeom>
        </p:spPr>
      </p:pic>
      <p:sp>
        <p:nvSpPr>
          <p:cNvPr id="46" name="矩形: 圆角 45">
            <a:extLst>
              <a:ext uri="{FF2B5EF4-FFF2-40B4-BE49-F238E27FC236}">
                <a16:creationId xmlns:a16="http://schemas.microsoft.com/office/drawing/2014/main" id="{DF34966C-9AC9-4FFD-96B1-60ACFDFB1507}"/>
              </a:ext>
            </a:extLst>
          </p:cNvPr>
          <p:cNvSpPr/>
          <p:nvPr/>
        </p:nvSpPr>
        <p:spPr>
          <a:xfrm>
            <a:off x="300308" y="3391199"/>
            <a:ext cx="5961698" cy="3035416"/>
          </a:xfrm>
          <a:prstGeom prst="roundRect">
            <a:avLst/>
          </a:prstGeom>
          <a:solidFill>
            <a:schemeClr val="accent3">
              <a:lumMod val="20000"/>
              <a:lumOff val="80000"/>
            </a:schemeClr>
          </a:solidFill>
          <a:ln w="25400">
            <a:solidFill>
              <a:schemeClr val="accent3">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88000">
              <a:lnSpc>
                <a:spcPct val="150000"/>
              </a:lnSpc>
            </a:pPr>
            <a:r>
              <a:rPr lang="en-US" altLang="zh-CN" dirty="0">
                <a:solidFill>
                  <a:schemeClr val="tx1"/>
                </a:solidFill>
                <a:latin typeface="Times New Roman" panose="02020603050405020304" pitchFamily="18" charset="0"/>
                <a:cs typeface="Times New Roman" panose="02020603050405020304" pitchFamily="18" charset="0"/>
              </a:rPr>
              <a:t>Non-destructive testing (NDT) is a testing and analysis technique to </a:t>
            </a:r>
            <a:r>
              <a:rPr lang="en-US" altLang="zh-CN" dirty="0">
                <a:solidFill>
                  <a:srgbClr val="C00000"/>
                </a:solidFill>
                <a:latin typeface="Times New Roman" panose="02020603050405020304" pitchFamily="18" charset="0"/>
                <a:cs typeface="Times New Roman" panose="02020603050405020304" pitchFamily="18" charset="0"/>
              </a:rPr>
              <a:t>evaluate the situation of a structure without causing damage to the original part</a:t>
            </a:r>
            <a:r>
              <a:rPr lang="en-US" altLang="zh-CN" dirty="0">
                <a:solidFill>
                  <a:schemeClr val="tx1"/>
                </a:solidFill>
                <a:latin typeface="Times New Roman" panose="02020603050405020304" pitchFamily="18" charset="0"/>
                <a:cs typeface="Times New Roman" panose="02020603050405020304" pitchFamily="18" charset="0"/>
              </a:rPr>
              <a:t>. </a:t>
            </a:r>
          </a:p>
          <a:p>
            <a:pPr marL="342900" indent="-342900">
              <a:lnSpc>
                <a:spcPct val="150000"/>
              </a:lnSpc>
              <a:buFont typeface="Wingdings" panose="05000000000000000000" pitchFamily="2" charset="2"/>
              <a:buChar char="p"/>
            </a:pPr>
            <a:r>
              <a:rPr lang="en-US" altLang="zh-CN" dirty="0">
                <a:solidFill>
                  <a:schemeClr val="tx1"/>
                </a:solidFill>
                <a:latin typeface="Times New Roman" panose="02020603050405020304" pitchFamily="18" charset="0"/>
                <a:cs typeface="Times New Roman" panose="02020603050405020304" pitchFamily="18" charset="0"/>
              </a:rPr>
              <a:t> Audio–Visual methods</a:t>
            </a:r>
          </a:p>
          <a:p>
            <a:pPr marL="342900" indent="-342900">
              <a:lnSpc>
                <a:spcPct val="150000"/>
              </a:lnSpc>
              <a:buFont typeface="Wingdings" panose="05000000000000000000" pitchFamily="2" charset="2"/>
              <a:buChar char="p"/>
            </a:pPr>
            <a:r>
              <a:rPr lang="en-US" altLang="zh-CN" dirty="0">
                <a:solidFill>
                  <a:schemeClr val="tx1"/>
                </a:solidFill>
                <a:latin typeface="Times New Roman" panose="02020603050405020304" pitchFamily="18" charset="0"/>
                <a:cs typeface="Times New Roman" panose="02020603050405020304" pitchFamily="18" charset="0"/>
              </a:rPr>
              <a:t>Stress-wave methods</a:t>
            </a:r>
          </a:p>
          <a:p>
            <a:pPr marL="342900" indent="-342900">
              <a:lnSpc>
                <a:spcPct val="150000"/>
              </a:lnSpc>
              <a:buFont typeface="Wingdings" panose="05000000000000000000" pitchFamily="2" charset="2"/>
              <a:buChar char="p"/>
            </a:pPr>
            <a:r>
              <a:rPr lang="en-US" altLang="zh-CN" dirty="0">
                <a:solidFill>
                  <a:schemeClr val="tx1"/>
                </a:solidFill>
                <a:latin typeface="Times New Roman" panose="02020603050405020304" pitchFamily="18" charset="0"/>
                <a:cs typeface="Times New Roman" panose="02020603050405020304" pitchFamily="18" charset="0"/>
              </a:rPr>
              <a:t>Electrical or electro-magnetic methods</a:t>
            </a:r>
          </a:p>
          <a:p>
            <a:pPr marL="342900" indent="-342900">
              <a:lnSpc>
                <a:spcPct val="150000"/>
              </a:lnSpc>
              <a:buFont typeface="Wingdings" panose="05000000000000000000" pitchFamily="2" charset="2"/>
              <a:buChar char="p"/>
            </a:pPr>
            <a:r>
              <a:rPr lang="en-US" altLang="zh-CN" dirty="0">
                <a:solidFill>
                  <a:schemeClr val="tx1"/>
                </a:solidFill>
                <a:latin typeface="Times New Roman" panose="02020603050405020304" pitchFamily="18" charset="0"/>
                <a:cs typeface="Times New Roman" panose="02020603050405020304" pitchFamily="18" charset="0"/>
              </a:rPr>
              <a:t>Miscellaneous methods</a:t>
            </a:r>
          </a:p>
        </p:txBody>
      </p:sp>
      <p:sp>
        <p:nvSpPr>
          <p:cNvPr id="12" name="矩形: 圆角 11">
            <a:extLst>
              <a:ext uri="{FF2B5EF4-FFF2-40B4-BE49-F238E27FC236}">
                <a16:creationId xmlns:a16="http://schemas.microsoft.com/office/drawing/2014/main" id="{578113FE-85A7-4894-A50E-BC6FD2950FC0}"/>
              </a:ext>
            </a:extLst>
          </p:cNvPr>
          <p:cNvSpPr/>
          <p:nvPr/>
        </p:nvSpPr>
        <p:spPr>
          <a:xfrm>
            <a:off x="6513062" y="738406"/>
            <a:ext cx="5187239" cy="2652793"/>
          </a:xfrm>
          <a:prstGeom prst="roundRect">
            <a:avLst/>
          </a:prstGeom>
          <a:solidFill>
            <a:schemeClr val="accent4">
              <a:lumMod val="20000"/>
              <a:lumOff val="80000"/>
            </a:schemeClr>
          </a:solidFill>
          <a:ln w="25400">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Font typeface="Wingdings" panose="05000000000000000000" pitchFamily="2" charset="2"/>
              <a:buChar char="l"/>
            </a:pPr>
            <a:r>
              <a:rPr lang="en-US" altLang="zh-CN" dirty="0">
                <a:solidFill>
                  <a:schemeClr val="tx1"/>
                </a:solidFill>
                <a:latin typeface="Times New Roman" panose="02020603050405020304" pitchFamily="18" charset="0"/>
                <a:cs typeface="Times New Roman" panose="02020603050405020304" pitchFamily="18" charset="0"/>
              </a:rPr>
              <a:t>Less waste</a:t>
            </a:r>
          </a:p>
          <a:p>
            <a:pPr marL="285750" indent="-285750">
              <a:lnSpc>
                <a:spcPct val="150000"/>
              </a:lnSpc>
              <a:buFont typeface="Wingdings" panose="05000000000000000000" pitchFamily="2" charset="2"/>
              <a:buChar char="l"/>
            </a:pPr>
            <a:r>
              <a:rPr lang="en-US" altLang="zh-CN" dirty="0">
                <a:solidFill>
                  <a:schemeClr val="tx1"/>
                </a:solidFill>
                <a:latin typeface="Times New Roman" panose="02020603050405020304" pitchFamily="18" charset="0"/>
                <a:cs typeface="Times New Roman" panose="02020603050405020304" pitchFamily="18" charset="0"/>
              </a:rPr>
              <a:t>Less downtime</a:t>
            </a:r>
          </a:p>
          <a:p>
            <a:pPr marL="285750" indent="-285750">
              <a:lnSpc>
                <a:spcPct val="150000"/>
              </a:lnSpc>
              <a:buFont typeface="Wingdings" panose="05000000000000000000" pitchFamily="2" charset="2"/>
              <a:buChar char="l"/>
            </a:pPr>
            <a:r>
              <a:rPr lang="en-US" altLang="zh-CN" dirty="0">
                <a:solidFill>
                  <a:schemeClr val="tx1"/>
                </a:solidFill>
                <a:latin typeface="Times New Roman" panose="02020603050405020304" pitchFamily="18" charset="0"/>
                <a:cs typeface="Times New Roman" panose="02020603050405020304" pitchFamily="18" charset="0"/>
              </a:rPr>
              <a:t>Accident prevention</a:t>
            </a:r>
          </a:p>
          <a:p>
            <a:pPr marL="285750" indent="-285750">
              <a:lnSpc>
                <a:spcPct val="150000"/>
              </a:lnSpc>
              <a:buFont typeface="Wingdings" panose="05000000000000000000" pitchFamily="2" charset="2"/>
              <a:buChar char="l"/>
            </a:pPr>
            <a:r>
              <a:rPr lang="en-US" altLang="zh-CN" dirty="0">
                <a:solidFill>
                  <a:schemeClr val="tx1"/>
                </a:solidFill>
                <a:latin typeface="Times New Roman" panose="02020603050405020304" pitchFamily="18" charset="0"/>
                <a:cs typeface="Times New Roman" panose="02020603050405020304" pitchFamily="18" charset="0"/>
              </a:rPr>
              <a:t>Identify areas of concern before failure</a:t>
            </a:r>
          </a:p>
          <a:p>
            <a:pPr marL="285750" indent="-285750">
              <a:lnSpc>
                <a:spcPct val="150000"/>
              </a:lnSpc>
              <a:buFont typeface="Wingdings" panose="05000000000000000000" pitchFamily="2" charset="2"/>
              <a:buChar char="l"/>
            </a:pPr>
            <a:r>
              <a:rPr lang="en-US" altLang="zh-CN" dirty="0">
                <a:solidFill>
                  <a:schemeClr val="tx1"/>
                </a:solidFill>
                <a:latin typeface="Times New Roman" panose="02020603050405020304" pitchFamily="18" charset="0"/>
                <a:cs typeface="Times New Roman" panose="02020603050405020304" pitchFamily="18" charset="0"/>
              </a:rPr>
              <a:t>Comprehensive testing</a:t>
            </a:r>
          </a:p>
          <a:p>
            <a:pPr marL="285750" indent="-285750">
              <a:lnSpc>
                <a:spcPct val="150000"/>
              </a:lnSpc>
              <a:buFont typeface="Wingdings" panose="05000000000000000000" pitchFamily="2" charset="2"/>
              <a:buChar char="l"/>
            </a:pPr>
            <a:r>
              <a:rPr lang="en-US" altLang="zh-CN" dirty="0">
                <a:solidFill>
                  <a:schemeClr val="tx1"/>
                </a:solidFill>
                <a:latin typeface="Times New Roman" panose="02020603050405020304" pitchFamily="18" charset="0"/>
                <a:cs typeface="Times New Roman" panose="02020603050405020304" pitchFamily="18" charset="0"/>
              </a:rPr>
              <a:t>Increased product reliability</a:t>
            </a:r>
            <a:endParaRPr lang="zh-CN" altLang="en-US" dirty="0">
              <a:solidFill>
                <a:schemeClr val="tx1"/>
              </a:solidFill>
              <a:latin typeface="Times New Roman" panose="02020603050405020304" pitchFamily="18" charset="0"/>
              <a:cs typeface="Times New Roman" panose="02020603050405020304" pitchFamily="18" charset="0"/>
            </a:endParaRPr>
          </a:p>
        </p:txBody>
      </p:sp>
      <p:sp>
        <p:nvSpPr>
          <p:cNvPr id="3" name="矩形 58">
            <a:extLst>
              <a:ext uri="{FF2B5EF4-FFF2-40B4-BE49-F238E27FC236}">
                <a16:creationId xmlns:a16="http://schemas.microsoft.com/office/drawing/2014/main" id="{0E16751E-D8A6-4A4E-B209-B76D0E082318}"/>
              </a:ext>
            </a:extLst>
          </p:cNvPr>
          <p:cNvSpPr/>
          <p:nvPr/>
        </p:nvSpPr>
        <p:spPr>
          <a:xfrm>
            <a:off x="9167" y="2844"/>
            <a:ext cx="12192000" cy="638825"/>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defTabSz="457200">
              <a:defRPr/>
            </a:pP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2</a:t>
            </a:r>
            <a:r>
              <a:rPr kumimoji="0" lang="en-US" altLang="zh-CN" sz="40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a:t>
            </a: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Literature </a:t>
            </a:r>
            <a:r>
              <a:rPr lang="en-US" altLang="zh-CN" sz="4400" b="1" dirty="0">
                <a:solidFill>
                  <a:prstClr val="white"/>
                </a:solidFill>
                <a:latin typeface="Arial" panose="020B0604020202020204" pitchFamily="34" charset="0"/>
                <a:ea typeface="宋体" panose="02010600030101010101" pitchFamily="2" charset="-122"/>
                <a:cs typeface="Arial" panose="020B0604020202020204" pitchFamily="34" charset="0"/>
              </a:rPr>
              <a:t>Review</a:t>
            </a:r>
            <a:endPar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endParaRPr>
          </a:p>
        </p:txBody>
      </p:sp>
      <p:pic>
        <p:nvPicPr>
          <p:cNvPr id="4" name="图片 3">
            <a:extLst>
              <a:ext uri="{FF2B5EF4-FFF2-40B4-BE49-F238E27FC236}">
                <a16:creationId xmlns:a16="http://schemas.microsoft.com/office/drawing/2014/main" id="{A065AB77-C49D-4389-A8FA-12C06EE794E7}"/>
              </a:ext>
            </a:extLst>
          </p:cNvPr>
          <p:cNvPicPr>
            <a:picLocks noChangeAspect="1"/>
          </p:cNvPicPr>
          <p:nvPr/>
        </p:nvPicPr>
        <p:blipFill rotWithShape="1">
          <a:blip r:embed="rId5">
            <a:extLst>
              <a:ext uri="{28A0092B-C50C-407E-A947-70E740481C1C}">
                <a14:useLocalDpi xmlns:a14="http://schemas.microsoft.com/office/drawing/2010/main" val="0"/>
              </a:ext>
            </a:extLst>
          </a:blip>
          <a:srcRect t="9911" b="8712"/>
          <a:stretch/>
        </p:blipFill>
        <p:spPr>
          <a:xfrm>
            <a:off x="11404796" y="5690"/>
            <a:ext cx="778037" cy="633135"/>
          </a:xfrm>
          <a:prstGeom prst="rect">
            <a:avLst/>
          </a:prstGeom>
        </p:spPr>
      </p:pic>
      <p:sp>
        <p:nvSpPr>
          <p:cNvPr id="5" name="矩形 4">
            <a:extLst>
              <a:ext uri="{FF2B5EF4-FFF2-40B4-BE49-F238E27FC236}">
                <a16:creationId xmlns:a16="http://schemas.microsoft.com/office/drawing/2014/main" id="{958EC91B-9E53-4D59-BB60-6A29128D8FB0}"/>
              </a:ext>
            </a:extLst>
          </p:cNvPr>
          <p:cNvSpPr/>
          <p:nvPr/>
        </p:nvSpPr>
        <p:spPr>
          <a:xfrm>
            <a:off x="-34525" y="6596390"/>
            <a:ext cx="12094003" cy="261610"/>
          </a:xfrm>
          <a:prstGeom prst="rect">
            <a:avLst/>
          </a:prstGeom>
        </p:spPr>
        <p:txBody>
          <a:bodyPr wrap="square">
            <a:spAutoFit/>
          </a:bodyPr>
          <a:lstStyle/>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Nondestructive test methods for concrete bridges: A review[J], 2016, vol. 107:58-86.</a:t>
            </a:r>
          </a:p>
        </p:txBody>
      </p:sp>
      <p:sp>
        <p:nvSpPr>
          <p:cNvPr id="40" name="灯片编号占位符 3">
            <a:extLst>
              <a:ext uri="{FF2B5EF4-FFF2-40B4-BE49-F238E27FC236}">
                <a16:creationId xmlns:a16="http://schemas.microsoft.com/office/drawing/2014/main" id="{73E30BE4-2D11-42DB-8DF6-DA8C81317FB4}"/>
              </a:ext>
            </a:extLst>
          </p:cNvPr>
          <p:cNvSpPr>
            <a:spLocks noGrp="1"/>
          </p:cNvSpPr>
          <p:nvPr>
            <p:ph type="sldNum" sz="quarter" idx="12"/>
          </p:nvPr>
        </p:nvSpPr>
        <p:spPr>
          <a:xfrm>
            <a:off x="9316278" y="6426615"/>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10DF9B2F-2DE2-483B-95D9-81E7E9385051}" type="slidenum">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
        <p:nvSpPr>
          <p:cNvPr id="2" name="矩形 1">
            <a:extLst>
              <a:ext uri="{FF2B5EF4-FFF2-40B4-BE49-F238E27FC236}">
                <a16:creationId xmlns:a16="http://schemas.microsoft.com/office/drawing/2014/main" id="{69CD4D51-23AB-49AB-83D1-3A80C5E198F6}"/>
              </a:ext>
            </a:extLst>
          </p:cNvPr>
          <p:cNvSpPr/>
          <p:nvPr/>
        </p:nvSpPr>
        <p:spPr>
          <a:xfrm>
            <a:off x="134302" y="1313481"/>
            <a:ext cx="6293711" cy="1446550"/>
          </a:xfrm>
          <a:prstGeom prst="rect">
            <a:avLst/>
          </a:prstGeom>
          <a:noFill/>
          <a:ln w="19050">
            <a:noFill/>
          </a:ln>
        </p:spPr>
        <p:txBody>
          <a:bodyPr wrap="none">
            <a:spAutoFit/>
          </a:bodyPr>
          <a:lstStyle/>
          <a:p>
            <a:pPr algn="ctr"/>
            <a:r>
              <a:rPr lang="en-US" altLang="zh-CN" sz="4400" b="1" dirty="0">
                <a:ln w="0"/>
                <a:solidFill>
                  <a:schemeClr val="accent1">
                    <a:lumMod val="50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NDT</a:t>
            </a:r>
          </a:p>
          <a:p>
            <a:pPr algn="ctr"/>
            <a:r>
              <a:rPr lang="en-US" altLang="zh-CN" sz="4400" b="1" dirty="0">
                <a:ln w="0"/>
                <a:solidFill>
                  <a:schemeClr val="accent1">
                    <a:lumMod val="50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rPr>
              <a:t>(Non-destructive testing) </a:t>
            </a:r>
            <a:endParaRPr lang="zh-CN" altLang="en-US" sz="4400" b="1" dirty="0">
              <a:ln w="0"/>
              <a:solidFill>
                <a:schemeClr val="accent1">
                  <a:lumMod val="50000"/>
                </a:schemeClr>
              </a:solidFill>
              <a:effectLst>
                <a:reflection blurRad="6350" stA="53000" endA="300" endPos="35500" dir="5400000" sy="-90000" algn="bl" rotWithShape="0"/>
              </a:effectLst>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1930998394"/>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矩形 61">
            <a:extLst>
              <a:ext uri="{FF2B5EF4-FFF2-40B4-BE49-F238E27FC236}">
                <a16:creationId xmlns:a16="http://schemas.microsoft.com/office/drawing/2014/main" id="{F14A470B-942F-4F85-995E-ADFC5E55735E}"/>
              </a:ext>
            </a:extLst>
          </p:cNvPr>
          <p:cNvSpPr/>
          <p:nvPr/>
        </p:nvSpPr>
        <p:spPr>
          <a:xfrm>
            <a:off x="563485" y="804812"/>
            <a:ext cx="5430262" cy="1914592"/>
          </a:xfrm>
          <a:prstGeom prst="rect">
            <a:avLst/>
          </a:prstGeom>
          <a:solidFill>
            <a:schemeClr val="accent5">
              <a:lumMod val="20000"/>
              <a:lumOff val="80000"/>
            </a:schemeClr>
          </a:solidFill>
          <a:ln w="317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矩形 41">
            <a:extLst>
              <a:ext uri="{FF2B5EF4-FFF2-40B4-BE49-F238E27FC236}">
                <a16:creationId xmlns:a16="http://schemas.microsoft.com/office/drawing/2014/main" id="{D2A39BDF-8344-48A3-B1C7-2E9C11A58363}"/>
              </a:ext>
            </a:extLst>
          </p:cNvPr>
          <p:cNvSpPr/>
          <p:nvPr/>
        </p:nvSpPr>
        <p:spPr>
          <a:xfrm>
            <a:off x="564218" y="2920196"/>
            <a:ext cx="5430262" cy="3658699"/>
          </a:xfrm>
          <a:prstGeom prst="rect">
            <a:avLst/>
          </a:prstGeom>
          <a:solidFill>
            <a:schemeClr val="accent5">
              <a:lumMod val="20000"/>
              <a:lumOff val="80000"/>
            </a:schemeClr>
          </a:solidFill>
          <a:ln w="3175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58">
            <a:extLst>
              <a:ext uri="{FF2B5EF4-FFF2-40B4-BE49-F238E27FC236}">
                <a16:creationId xmlns:a16="http://schemas.microsoft.com/office/drawing/2014/main" id="{0E16751E-D8A6-4A4E-B209-B76D0E082318}"/>
              </a:ext>
            </a:extLst>
          </p:cNvPr>
          <p:cNvSpPr/>
          <p:nvPr/>
        </p:nvSpPr>
        <p:spPr>
          <a:xfrm>
            <a:off x="9167" y="2844"/>
            <a:ext cx="12192000" cy="638825"/>
          </a:xfrm>
          <a:prstGeom prst="rect">
            <a:avLst/>
          </a:prstGeom>
          <a:solidFill>
            <a:srgbClr val="01408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defTabSz="457200">
              <a:defRPr/>
            </a:pP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2.1</a:t>
            </a:r>
            <a:r>
              <a:rPr kumimoji="0" lang="en-US" altLang="zh-CN" sz="4000" b="1" i="0" u="none" strike="noStrike" kern="120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Arial" panose="020B0604020202020204" pitchFamily="34" charset="0"/>
              </a:rPr>
              <a:t> </a:t>
            </a:r>
            <a:r>
              <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rPr>
              <a:t>Literature </a:t>
            </a:r>
            <a:r>
              <a:rPr lang="en-US" altLang="zh-CN" sz="4400" b="1" dirty="0">
                <a:solidFill>
                  <a:prstClr val="white"/>
                </a:solidFill>
                <a:latin typeface="Arial" panose="020B0604020202020204" pitchFamily="34" charset="0"/>
                <a:ea typeface="宋体" panose="02010600030101010101" pitchFamily="2" charset="-122"/>
                <a:cs typeface="Arial" panose="020B0604020202020204" pitchFamily="34" charset="0"/>
              </a:rPr>
              <a:t>Review</a:t>
            </a:r>
            <a:r>
              <a:rPr lang="en-US" altLang="zh-CN" sz="2000" b="1" dirty="0">
                <a:solidFill>
                  <a:prstClr val="white"/>
                </a:solidFill>
                <a:latin typeface="Arial" panose="020B0604020202020204" pitchFamily="34" charset="0"/>
                <a:ea typeface="宋体" panose="02010600030101010101" pitchFamily="2" charset="-122"/>
                <a:cs typeface="Arial" panose="020B0604020202020204" pitchFamily="34" charset="0"/>
              </a:rPr>
              <a:t>-  Visual &amp; Audio Methods</a:t>
            </a:r>
            <a:endParaRPr lang="en-US" altLang="zh-CN" sz="4000" b="1" dirty="0">
              <a:solidFill>
                <a:prstClr val="white"/>
              </a:solidFill>
              <a:latin typeface="Arial" panose="020B0604020202020204" pitchFamily="34" charset="0"/>
              <a:ea typeface="宋体" panose="02010600030101010101" pitchFamily="2" charset="-122"/>
              <a:cs typeface="Arial" panose="020B0604020202020204" pitchFamily="34" charset="0"/>
            </a:endParaRPr>
          </a:p>
        </p:txBody>
      </p:sp>
      <p:pic>
        <p:nvPicPr>
          <p:cNvPr id="4" name="图片 3">
            <a:extLst>
              <a:ext uri="{FF2B5EF4-FFF2-40B4-BE49-F238E27FC236}">
                <a16:creationId xmlns:a16="http://schemas.microsoft.com/office/drawing/2014/main" id="{A065AB77-C49D-4389-A8FA-12C06EE794E7}"/>
              </a:ext>
            </a:extLst>
          </p:cNvPr>
          <p:cNvPicPr>
            <a:picLocks noChangeAspect="1"/>
          </p:cNvPicPr>
          <p:nvPr/>
        </p:nvPicPr>
        <p:blipFill rotWithShape="1">
          <a:blip r:embed="rId4">
            <a:extLst>
              <a:ext uri="{28A0092B-C50C-407E-A947-70E740481C1C}">
                <a14:useLocalDpi xmlns:a14="http://schemas.microsoft.com/office/drawing/2010/main" val="0"/>
              </a:ext>
            </a:extLst>
          </a:blip>
          <a:srcRect t="9911" b="8712"/>
          <a:stretch/>
        </p:blipFill>
        <p:spPr>
          <a:xfrm>
            <a:off x="11404796" y="5690"/>
            <a:ext cx="778037" cy="633135"/>
          </a:xfrm>
          <a:prstGeom prst="rect">
            <a:avLst/>
          </a:prstGeom>
        </p:spPr>
      </p:pic>
      <p:sp>
        <p:nvSpPr>
          <p:cNvPr id="39" name="文本框 38">
            <a:extLst>
              <a:ext uri="{FF2B5EF4-FFF2-40B4-BE49-F238E27FC236}">
                <a16:creationId xmlns:a16="http://schemas.microsoft.com/office/drawing/2014/main" id="{3C61E88E-3796-4107-BC9E-732364032DC8}"/>
              </a:ext>
            </a:extLst>
          </p:cNvPr>
          <p:cNvSpPr txBox="1"/>
          <p:nvPr/>
        </p:nvSpPr>
        <p:spPr>
          <a:xfrm>
            <a:off x="6340315" y="937322"/>
            <a:ext cx="5275654" cy="1231106"/>
          </a:xfrm>
          <a:prstGeom prst="rect">
            <a:avLst/>
          </a:prstGeom>
          <a:solidFill>
            <a:schemeClr val="accent4">
              <a:lumMod val="20000"/>
              <a:lumOff val="80000"/>
            </a:schemeClr>
          </a:solidFill>
          <a:ln w="19050">
            <a:solidFill>
              <a:schemeClr val="accent4">
                <a:lumMod val="75000"/>
              </a:schemeClr>
            </a:solidFill>
            <a:prstDash val="sysDash"/>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Advantages</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Easy to operate.</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Low cost.</a:t>
            </a:r>
          </a:p>
        </p:txBody>
      </p:sp>
      <p:sp>
        <p:nvSpPr>
          <p:cNvPr id="17" name="hammer-tool-outline_25500">
            <a:extLst>
              <a:ext uri="{FF2B5EF4-FFF2-40B4-BE49-F238E27FC236}">
                <a16:creationId xmlns:a16="http://schemas.microsoft.com/office/drawing/2014/main" id="{FCAD863E-C845-4566-BAB8-A47F8ADA7833}"/>
              </a:ext>
            </a:extLst>
          </p:cNvPr>
          <p:cNvSpPr/>
          <p:nvPr/>
        </p:nvSpPr>
        <p:spPr>
          <a:xfrm rot="5400000">
            <a:off x="1370045" y="3554645"/>
            <a:ext cx="369329" cy="439530"/>
          </a:xfrm>
          <a:custGeom>
            <a:avLst/>
            <a:gdLst>
              <a:gd name="T0" fmla="*/ 3170 w 3173"/>
              <a:gd name="T1" fmla="*/ 2283 h 3574"/>
              <a:gd name="T2" fmla="*/ 2941 w 3173"/>
              <a:gd name="T3" fmla="*/ 1128 h 3574"/>
              <a:gd name="T4" fmla="*/ 2928 w 3173"/>
              <a:gd name="T5" fmla="*/ 1104 h 3574"/>
              <a:gd name="T6" fmla="*/ 2184 w 3173"/>
              <a:gd name="T7" fmla="*/ 361 h 3574"/>
              <a:gd name="T8" fmla="*/ 2161 w 3173"/>
              <a:gd name="T9" fmla="*/ 348 h 3574"/>
              <a:gd name="T10" fmla="*/ 2016 w 3173"/>
              <a:gd name="T11" fmla="*/ 320 h 3574"/>
              <a:gd name="T12" fmla="*/ 1845 w 3173"/>
              <a:gd name="T13" fmla="*/ 24 h 3574"/>
              <a:gd name="T14" fmla="*/ 1810 w 3173"/>
              <a:gd name="T15" fmla="*/ 1 h 3574"/>
              <a:gd name="T16" fmla="*/ 1771 w 3173"/>
              <a:gd name="T17" fmla="*/ 15 h 3574"/>
              <a:gd name="T18" fmla="*/ 1121 w 3173"/>
              <a:gd name="T19" fmla="*/ 665 h 3574"/>
              <a:gd name="T20" fmla="*/ 1109 w 3173"/>
              <a:gd name="T21" fmla="*/ 710 h 3574"/>
              <a:gd name="T22" fmla="*/ 1142 w 3173"/>
              <a:gd name="T23" fmla="*/ 743 h 3574"/>
              <a:gd name="T24" fmla="*/ 1512 w 3173"/>
              <a:gd name="T25" fmla="*/ 841 h 3574"/>
              <a:gd name="T26" fmla="*/ 1612 w 3173"/>
              <a:gd name="T27" fmla="*/ 986 h 3574"/>
              <a:gd name="T28" fmla="*/ 1628 w 3173"/>
              <a:gd name="T29" fmla="*/ 1001 h 3574"/>
              <a:gd name="T30" fmla="*/ 2021 w 3173"/>
              <a:gd name="T31" fmla="*/ 1208 h 3574"/>
              <a:gd name="T32" fmla="*/ 67 w 3173"/>
              <a:gd name="T33" fmla="*/ 3162 h 3574"/>
              <a:gd name="T34" fmla="*/ 55 w 3173"/>
              <a:gd name="T35" fmla="*/ 3188 h 3574"/>
              <a:gd name="T36" fmla="*/ 99 w 3173"/>
              <a:gd name="T37" fmla="*/ 3498 h 3574"/>
              <a:gd name="T38" fmla="*/ 283 w 3173"/>
              <a:gd name="T39" fmla="*/ 3574 h 3574"/>
              <a:gd name="T40" fmla="*/ 407 w 3173"/>
              <a:gd name="T41" fmla="*/ 3543 h 3574"/>
              <a:gd name="T42" fmla="*/ 436 w 3173"/>
              <a:gd name="T43" fmla="*/ 3530 h 3574"/>
              <a:gd name="T44" fmla="*/ 464 w 3173"/>
              <a:gd name="T45" fmla="*/ 3501 h 3574"/>
              <a:gd name="T46" fmla="*/ 468 w 3173"/>
              <a:gd name="T47" fmla="*/ 3498 h 3574"/>
              <a:gd name="T48" fmla="*/ 468 w 3173"/>
              <a:gd name="T49" fmla="*/ 3497 h 3574"/>
              <a:gd name="T50" fmla="*/ 2386 w 3173"/>
              <a:gd name="T51" fmla="*/ 1574 h 3574"/>
              <a:gd name="T52" fmla="*/ 2849 w 3173"/>
              <a:gd name="T53" fmla="*/ 2486 h 3574"/>
              <a:gd name="T54" fmla="*/ 2880 w 3173"/>
              <a:gd name="T55" fmla="*/ 2510 h 3574"/>
              <a:gd name="T56" fmla="*/ 2891 w 3173"/>
              <a:gd name="T57" fmla="*/ 2511 h 3574"/>
              <a:gd name="T58" fmla="*/ 2919 w 3173"/>
              <a:gd name="T59" fmla="*/ 2502 h 3574"/>
              <a:gd name="T60" fmla="*/ 3152 w 3173"/>
              <a:gd name="T61" fmla="*/ 2329 h 3574"/>
              <a:gd name="T62" fmla="*/ 3170 w 3173"/>
              <a:gd name="T63" fmla="*/ 2283 h 3574"/>
              <a:gd name="T64" fmla="*/ 402 w 3173"/>
              <a:gd name="T65" fmla="*/ 3431 h 3574"/>
              <a:gd name="T66" fmla="*/ 401 w 3173"/>
              <a:gd name="T67" fmla="*/ 3432 h 3574"/>
              <a:gd name="T68" fmla="*/ 385 w 3173"/>
              <a:gd name="T69" fmla="*/ 3448 h 3574"/>
              <a:gd name="T70" fmla="*/ 375 w 3173"/>
              <a:gd name="T71" fmla="*/ 3453 h 3574"/>
              <a:gd name="T72" fmla="*/ 165 w 3173"/>
              <a:gd name="T73" fmla="*/ 3432 h 3574"/>
              <a:gd name="T74" fmla="*/ 143 w 3173"/>
              <a:gd name="T75" fmla="*/ 3222 h 3574"/>
              <a:gd name="T76" fmla="*/ 148 w 3173"/>
              <a:gd name="T77" fmla="*/ 3213 h 3574"/>
              <a:gd name="T78" fmla="*/ 2098 w 3173"/>
              <a:gd name="T79" fmla="*/ 1262 h 3574"/>
              <a:gd name="T80" fmla="*/ 2332 w 3173"/>
              <a:gd name="T81" fmla="*/ 1496 h 3574"/>
              <a:gd name="T82" fmla="*/ 402 w 3173"/>
              <a:gd name="T83" fmla="*/ 3431 h 3574"/>
              <a:gd name="T84" fmla="*/ 2907 w 3173"/>
              <a:gd name="T85" fmla="*/ 2394 h 3574"/>
              <a:gd name="T86" fmla="*/ 2440 w 3173"/>
              <a:gd name="T87" fmla="*/ 1474 h 3574"/>
              <a:gd name="T88" fmla="*/ 2432 w 3173"/>
              <a:gd name="T89" fmla="*/ 1465 h 3574"/>
              <a:gd name="T90" fmla="*/ 2431 w 3173"/>
              <a:gd name="T91" fmla="*/ 1463 h 3574"/>
              <a:gd name="T92" fmla="*/ 2132 w 3173"/>
              <a:gd name="T93" fmla="*/ 1163 h 3574"/>
              <a:gd name="T94" fmla="*/ 2130 w 3173"/>
              <a:gd name="T95" fmla="*/ 1162 h 3574"/>
              <a:gd name="T96" fmla="*/ 2120 w 3173"/>
              <a:gd name="T97" fmla="*/ 1155 h 3574"/>
              <a:gd name="T98" fmla="*/ 1682 w 3173"/>
              <a:gd name="T99" fmla="*/ 924 h 3574"/>
              <a:gd name="T100" fmla="*/ 1579 w 3173"/>
              <a:gd name="T101" fmla="*/ 774 h 3574"/>
              <a:gd name="T102" fmla="*/ 1552 w 3173"/>
              <a:gd name="T103" fmla="*/ 755 h 3574"/>
              <a:gd name="T104" fmla="*/ 1244 w 3173"/>
              <a:gd name="T105" fmla="*/ 673 h 3574"/>
              <a:gd name="T106" fmla="*/ 1794 w 3173"/>
              <a:gd name="T107" fmla="*/ 124 h 3574"/>
              <a:gd name="T108" fmla="*/ 1946 w 3173"/>
              <a:gd name="T109" fmla="*/ 385 h 3574"/>
              <a:gd name="T110" fmla="*/ 1977 w 3173"/>
              <a:gd name="T111" fmla="*/ 407 h 3574"/>
              <a:gd name="T112" fmla="*/ 2128 w 3173"/>
              <a:gd name="T113" fmla="*/ 437 h 3574"/>
              <a:gd name="T114" fmla="*/ 2852 w 3173"/>
              <a:gd name="T115" fmla="*/ 1160 h 3574"/>
              <a:gd name="T116" fmla="*/ 3072 w 3173"/>
              <a:gd name="T117" fmla="*/ 2272 h 3574"/>
              <a:gd name="T118" fmla="*/ 2907 w 3173"/>
              <a:gd name="T119" fmla="*/ 2394 h 3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73" h="3574">
                <a:moveTo>
                  <a:pt x="3170" y="2283"/>
                </a:moveTo>
                <a:lnTo>
                  <a:pt x="2941" y="1128"/>
                </a:lnTo>
                <a:cubicBezTo>
                  <a:pt x="2939" y="1119"/>
                  <a:pt x="2935" y="1110"/>
                  <a:pt x="2928" y="1104"/>
                </a:cubicBezTo>
                <a:lnTo>
                  <a:pt x="2184" y="361"/>
                </a:lnTo>
                <a:cubicBezTo>
                  <a:pt x="2178" y="355"/>
                  <a:pt x="2170" y="350"/>
                  <a:pt x="2161" y="348"/>
                </a:cubicBezTo>
                <a:lnTo>
                  <a:pt x="2016" y="320"/>
                </a:lnTo>
                <a:lnTo>
                  <a:pt x="1845" y="24"/>
                </a:lnTo>
                <a:cubicBezTo>
                  <a:pt x="1837" y="12"/>
                  <a:pt x="1825" y="3"/>
                  <a:pt x="1810" y="1"/>
                </a:cubicBezTo>
                <a:cubicBezTo>
                  <a:pt x="1796" y="0"/>
                  <a:pt x="1781" y="4"/>
                  <a:pt x="1771" y="15"/>
                </a:cubicBezTo>
                <a:lnTo>
                  <a:pt x="1121" y="665"/>
                </a:lnTo>
                <a:cubicBezTo>
                  <a:pt x="1109" y="677"/>
                  <a:pt x="1105" y="694"/>
                  <a:pt x="1109" y="710"/>
                </a:cubicBezTo>
                <a:cubicBezTo>
                  <a:pt x="1113" y="726"/>
                  <a:pt x="1126" y="739"/>
                  <a:pt x="1142" y="743"/>
                </a:cubicBezTo>
                <a:lnTo>
                  <a:pt x="1512" y="841"/>
                </a:lnTo>
                <a:lnTo>
                  <a:pt x="1612" y="986"/>
                </a:lnTo>
                <a:cubicBezTo>
                  <a:pt x="1616" y="992"/>
                  <a:pt x="1622" y="997"/>
                  <a:pt x="1628" y="1001"/>
                </a:cubicBezTo>
                <a:lnTo>
                  <a:pt x="2021" y="1208"/>
                </a:lnTo>
                <a:lnTo>
                  <a:pt x="67" y="3162"/>
                </a:lnTo>
                <a:cubicBezTo>
                  <a:pt x="60" y="3169"/>
                  <a:pt x="56" y="3178"/>
                  <a:pt x="55" y="3188"/>
                </a:cubicBezTo>
                <a:cubicBezTo>
                  <a:pt x="0" y="3288"/>
                  <a:pt x="17" y="3416"/>
                  <a:pt x="99" y="3498"/>
                </a:cubicBezTo>
                <a:cubicBezTo>
                  <a:pt x="148" y="3547"/>
                  <a:pt x="214" y="3574"/>
                  <a:pt x="283" y="3574"/>
                </a:cubicBezTo>
                <a:cubicBezTo>
                  <a:pt x="327" y="3574"/>
                  <a:pt x="369" y="3564"/>
                  <a:pt x="407" y="3543"/>
                </a:cubicBezTo>
                <a:cubicBezTo>
                  <a:pt x="417" y="3542"/>
                  <a:pt x="428" y="3538"/>
                  <a:pt x="436" y="3530"/>
                </a:cubicBezTo>
                <a:lnTo>
                  <a:pt x="464" y="3501"/>
                </a:lnTo>
                <a:cubicBezTo>
                  <a:pt x="465" y="3500"/>
                  <a:pt x="467" y="3499"/>
                  <a:pt x="468" y="3498"/>
                </a:cubicBezTo>
                <a:cubicBezTo>
                  <a:pt x="468" y="3497"/>
                  <a:pt x="468" y="3497"/>
                  <a:pt x="468" y="3497"/>
                </a:cubicBezTo>
                <a:cubicBezTo>
                  <a:pt x="468" y="3497"/>
                  <a:pt x="1570" y="2393"/>
                  <a:pt x="2386" y="1574"/>
                </a:cubicBezTo>
                <a:lnTo>
                  <a:pt x="2849" y="2486"/>
                </a:lnTo>
                <a:cubicBezTo>
                  <a:pt x="2855" y="2498"/>
                  <a:pt x="2867" y="2507"/>
                  <a:pt x="2880" y="2510"/>
                </a:cubicBezTo>
                <a:cubicBezTo>
                  <a:pt x="2884" y="2511"/>
                  <a:pt x="2887" y="2511"/>
                  <a:pt x="2891" y="2511"/>
                </a:cubicBezTo>
                <a:cubicBezTo>
                  <a:pt x="2901" y="2511"/>
                  <a:pt x="2910" y="2508"/>
                  <a:pt x="2919" y="2502"/>
                </a:cubicBezTo>
                <a:lnTo>
                  <a:pt x="3152" y="2329"/>
                </a:lnTo>
                <a:cubicBezTo>
                  <a:pt x="3166" y="2319"/>
                  <a:pt x="3173" y="2301"/>
                  <a:pt x="3170" y="2283"/>
                </a:cubicBezTo>
                <a:close/>
                <a:moveTo>
                  <a:pt x="402" y="3431"/>
                </a:moveTo>
                <a:cubicBezTo>
                  <a:pt x="402" y="3432"/>
                  <a:pt x="401" y="3432"/>
                  <a:pt x="401" y="3432"/>
                </a:cubicBezTo>
                <a:lnTo>
                  <a:pt x="385" y="3448"/>
                </a:lnTo>
                <a:cubicBezTo>
                  <a:pt x="381" y="3450"/>
                  <a:pt x="378" y="3451"/>
                  <a:pt x="375" y="3453"/>
                </a:cubicBezTo>
                <a:cubicBezTo>
                  <a:pt x="311" y="3496"/>
                  <a:pt x="220" y="3487"/>
                  <a:pt x="165" y="3432"/>
                </a:cubicBezTo>
                <a:cubicBezTo>
                  <a:pt x="109" y="3376"/>
                  <a:pt x="100" y="3288"/>
                  <a:pt x="143" y="3222"/>
                </a:cubicBezTo>
                <a:cubicBezTo>
                  <a:pt x="145" y="3219"/>
                  <a:pt x="147" y="3216"/>
                  <a:pt x="148" y="3213"/>
                </a:cubicBezTo>
                <a:lnTo>
                  <a:pt x="2098" y="1262"/>
                </a:lnTo>
                <a:lnTo>
                  <a:pt x="2332" y="1496"/>
                </a:lnTo>
                <a:cubicBezTo>
                  <a:pt x="1515" y="2316"/>
                  <a:pt x="402" y="3431"/>
                  <a:pt x="402" y="3431"/>
                </a:cubicBezTo>
                <a:close/>
                <a:moveTo>
                  <a:pt x="2907" y="2394"/>
                </a:moveTo>
                <a:lnTo>
                  <a:pt x="2440" y="1474"/>
                </a:lnTo>
                <a:cubicBezTo>
                  <a:pt x="2438" y="1471"/>
                  <a:pt x="2435" y="1468"/>
                  <a:pt x="2432" y="1465"/>
                </a:cubicBezTo>
                <a:cubicBezTo>
                  <a:pt x="2432" y="1464"/>
                  <a:pt x="2432" y="1463"/>
                  <a:pt x="2431" y="1463"/>
                </a:cubicBezTo>
                <a:lnTo>
                  <a:pt x="2132" y="1163"/>
                </a:lnTo>
                <a:cubicBezTo>
                  <a:pt x="2131" y="1163"/>
                  <a:pt x="2130" y="1162"/>
                  <a:pt x="2130" y="1162"/>
                </a:cubicBezTo>
                <a:cubicBezTo>
                  <a:pt x="2127" y="1159"/>
                  <a:pt x="2124" y="1157"/>
                  <a:pt x="2120" y="1155"/>
                </a:cubicBezTo>
                <a:lnTo>
                  <a:pt x="1682" y="924"/>
                </a:lnTo>
                <a:lnTo>
                  <a:pt x="1579" y="774"/>
                </a:lnTo>
                <a:cubicBezTo>
                  <a:pt x="1572" y="765"/>
                  <a:pt x="1563" y="758"/>
                  <a:pt x="1552" y="755"/>
                </a:cubicBezTo>
                <a:lnTo>
                  <a:pt x="1244" y="673"/>
                </a:lnTo>
                <a:lnTo>
                  <a:pt x="1794" y="124"/>
                </a:lnTo>
                <a:lnTo>
                  <a:pt x="1946" y="385"/>
                </a:lnTo>
                <a:cubicBezTo>
                  <a:pt x="1952" y="396"/>
                  <a:pt x="1964" y="405"/>
                  <a:pt x="1977" y="407"/>
                </a:cubicBezTo>
                <a:lnTo>
                  <a:pt x="2128" y="437"/>
                </a:lnTo>
                <a:lnTo>
                  <a:pt x="2852" y="1160"/>
                </a:lnTo>
                <a:lnTo>
                  <a:pt x="3072" y="2272"/>
                </a:lnTo>
                <a:lnTo>
                  <a:pt x="2907" y="239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24" name="直接箭头连接符 23">
            <a:extLst>
              <a:ext uri="{FF2B5EF4-FFF2-40B4-BE49-F238E27FC236}">
                <a16:creationId xmlns:a16="http://schemas.microsoft.com/office/drawing/2014/main" id="{34923DCE-8F14-4968-9E54-3832DA3ABE8B}"/>
              </a:ext>
            </a:extLst>
          </p:cNvPr>
          <p:cNvCxnSpPr>
            <a:cxnSpLocks/>
            <a:stCxn id="17" idx="1"/>
          </p:cNvCxnSpPr>
          <p:nvPr/>
        </p:nvCxnSpPr>
        <p:spPr>
          <a:xfrm>
            <a:off x="1635754" y="3932071"/>
            <a:ext cx="0" cy="275019"/>
          </a:xfrm>
          <a:prstGeom prst="straightConnector1">
            <a:avLst/>
          </a:prstGeom>
          <a:ln>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28" name="hammer-tool-outline_25500">
            <a:extLst>
              <a:ext uri="{FF2B5EF4-FFF2-40B4-BE49-F238E27FC236}">
                <a16:creationId xmlns:a16="http://schemas.microsoft.com/office/drawing/2014/main" id="{7C74735D-2A48-4173-BA5B-EB21A3858BCA}"/>
              </a:ext>
            </a:extLst>
          </p:cNvPr>
          <p:cNvSpPr/>
          <p:nvPr/>
        </p:nvSpPr>
        <p:spPr>
          <a:xfrm rot="5400000">
            <a:off x="4370423" y="3532873"/>
            <a:ext cx="369330" cy="439530"/>
          </a:xfrm>
          <a:custGeom>
            <a:avLst/>
            <a:gdLst>
              <a:gd name="T0" fmla="*/ 3170 w 3173"/>
              <a:gd name="T1" fmla="*/ 2283 h 3574"/>
              <a:gd name="T2" fmla="*/ 2941 w 3173"/>
              <a:gd name="T3" fmla="*/ 1128 h 3574"/>
              <a:gd name="T4" fmla="*/ 2928 w 3173"/>
              <a:gd name="T5" fmla="*/ 1104 h 3574"/>
              <a:gd name="T6" fmla="*/ 2184 w 3173"/>
              <a:gd name="T7" fmla="*/ 361 h 3574"/>
              <a:gd name="T8" fmla="*/ 2161 w 3173"/>
              <a:gd name="T9" fmla="*/ 348 h 3574"/>
              <a:gd name="T10" fmla="*/ 2016 w 3173"/>
              <a:gd name="T11" fmla="*/ 320 h 3574"/>
              <a:gd name="T12" fmla="*/ 1845 w 3173"/>
              <a:gd name="T13" fmla="*/ 24 h 3574"/>
              <a:gd name="T14" fmla="*/ 1810 w 3173"/>
              <a:gd name="T15" fmla="*/ 1 h 3574"/>
              <a:gd name="T16" fmla="*/ 1771 w 3173"/>
              <a:gd name="T17" fmla="*/ 15 h 3574"/>
              <a:gd name="T18" fmla="*/ 1121 w 3173"/>
              <a:gd name="T19" fmla="*/ 665 h 3574"/>
              <a:gd name="T20" fmla="*/ 1109 w 3173"/>
              <a:gd name="T21" fmla="*/ 710 h 3574"/>
              <a:gd name="T22" fmla="*/ 1142 w 3173"/>
              <a:gd name="T23" fmla="*/ 743 h 3574"/>
              <a:gd name="T24" fmla="*/ 1512 w 3173"/>
              <a:gd name="T25" fmla="*/ 841 h 3574"/>
              <a:gd name="T26" fmla="*/ 1612 w 3173"/>
              <a:gd name="T27" fmla="*/ 986 h 3574"/>
              <a:gd name="T28" fmla="*/ 1628 w 3173"/>
              <a:gd name="T29" fmla="*/ 1001 h 3574"/>
              <a:gd name="T30" fmla="*/ 2021 w 3173"/>
              <a:gd name="T31" fmla="*/ 1208 h 3574"/>
              <a:gd name="T32" fmla="*/ 67 w 3173"/>
              <a:gd name="T33" fmla="*/ 3162 h 3574"/>
              <a:gd name="T34" fmla="*/ 55 w 3173"/>
              <a:gd name="T35" fmla="*/ 3188 h 3574"/>
              <a:gd name="T36" fmla="*/ 99 w 3173"/>
              <a:gd name="T37" fmla="*/ 3498 h 3574"/>
              <a:gd name="T38" fmla="*/ 283 w 3173"/>
              <a:gd name="T39" fmla="*/ 3574 h 3574"/>
              <a:gd name="T40" fmla="*/ 407 w 3173"/>
              <a:gd name="T41" fmla="*/ 3543 h 3574"/>
              <a:gd name="T42" fmla="*/ 436 w 3173"/>
              <a:gd name="T43" fmla="*/ 3530 h 3574"/>
              <a:gd name="T44" fmla="*/ 464 w 3173"/>
              <a:gd name="T45" fmla="*/ 3501 h 3574"/>
              <a:gd name="T46" fmla="*/ 468 w 3173"/>
              <a:gd name="T47" fmla="*/ 3498 h 3574"/>
              <a:gd name="T48" fmla="*/ 468 w 3173"/>
              <a:gd name="T49" fmla="*/ 3497 h 3574"/>
              <a:gd name="T50" fmla="*/ 2386 w 3173"/>
              <a:gd name="T51" fmla="*/ 1574 h 3574"/>
              <a:gd name="T52" fmla="*/ 2849 w 3173"/>
              <a:gd name="T53" fmla="*/ 2486 h 3574"/>
              <a:gd name="T54" fmla="*/ 2880 w 3173"/>
              <a:gd name="T55" fmla="*/ 2510 h 3574"/>
              <a:gd name="T56" fmla="*/ 2891 w 3173"/>
              <a:gd name="T57" fmla="*/ 2511 h 3574"/>
              <a:gd name="T58" fmla="*/ 2919 w 3173"/>
              <a:gd name="T59" fmla="*/ 2502 h 3574"/>
              <a:gd name="T60" fmla="*/ 3152 w 3173"/>
              <a:gd name="T61" fmla="*/ 2329 h 3574"/>
              <a:gd name="T62" fmla="*/ 3170 w 3173"/>
              <a:gd name="T63" fmla="*/ 2283 h 3574"/>
              <a:gd name="T64" fmla="*/ 402 w 3173"/>
              <a:gd name="T65" fmla="*/ 3431 h 3574"/>
              <a:gd name="T66" fmla="*/ 401 w 3173"/>
              <a:gd name="T67" fmla="*/ 3432 h 3574"/>
              <a:gd name="T68" fmla="*/ 385 w 3173"/>
              <a:gd name="T69" fmla="*/ 3448 h 3574"/>
              <a:gd name="T70" fmla="*/ 375 w 3173"/>
              <a:gd name="T71" fmla="*/ 3453 h 3574"/>
              <a:gd name="T72" fmla="*/ 165 w 3173"/>
              <a:gd name="T73" fmla="*/ 3432 h 3574"/>
              <a:gd name="T74" fmla="*/ 143 w 3173"/>
              <a:gd name="T75" fmla="*/ 3222 h 3574"/>
              <a:gd name="T76" fmla="*/ 148 w 3173"/>
              <a:gd name="T77" fmla="*/ 3213 h 3574"/>
              <a:gd name="T78" fmla="*/ 2098 w 3173"/>
              <a:gd name="T79" fmla="*/ 1262 h 3574"/>
              <a:gd name="T80" fmla="*/ 2332 w 3173"/>
              <a:gd name="T81" fmla="*/ 1496 h 3574"/>
              <a:gd name="T82" fmla="*/ 402 w 3173"/>
              <a:gd name="T83" fmla="*/ 3431 h 3574"/>
              <a:gd name="T84" fmla="*/ 2907 w 3173"/>
              <a:gd name="T85" fmla="*/ 2394 h 3574"/>
              <a:gd name="T86" fmla="*/ 2440 w 3173"/>
              <a:gd name="T87" fmla="*/ 1474 h 3574"/>
              <a:gd name="T88" fmla="*/ 2432 w 3173"/>
              <a:gd name="T89" fmla="*/ 1465 h 3574"/>
              <a:gd name="T90" fmla="*/ 2431 w 3173"/>
              <a:gd name="T91" fmla="*/ 1463 h 3574"/>
              <a:gd name="T92" fmla="*/ 2132 w 3173"/>
              <a:gd name="T93" fmla="*/ 1163 h 3574"/>
              <a:gd name="T94" fmla="*/ 2130 w 3173"/>
              <a:gd name="T95" fmla="*/ 1162 h 3574"/>
              <a:gd name="T96" fmla="*/ 2120 w 3173"/>
              <a:gd name="T97" fmla="*/ 1155 h 3574"/>
              <a:gd name="T98" fmla="*/ 1682 w 3173"/>
              <a:gd name="T99" fmla="*/ 924 h 3574"/>
              <a:gd name="T100" fmla="*/ 1579 w 3173"/>
              <a:gd name="T101" fmla="*/ 774 h 3574"/>
              <a:gd name="T102" fmla="*/ 1552 w 3173"/>
              <a:gd name="T103" fmla="*/ 755 h 3574"/>
              <a:gd name="T104" fmla="*/ 1244 w 3173"/>
              <a:gd name="T105" fmla="*/ 673 h 3574"/>
              <a:gd name="T106" fmla="*/ 1794 w 3173"/>
              <a:gd name="T107" fmla="*/ 124 h 3574"/>
              <a:gd name="T108" fmla="*/ 1946 w 3173"/>
              <a:gd name="T109" fmla="*/ 385 h 3574"/>
              <a:gd name="T110" fmla="*/ 1977 w 3173"/>
              <a:gd name="T111" fmla="*/ 407 h 3574"/>
              <a:gd name="T112" fmla="*/ 2128 w 3173"/>
              <a:gd name="T113" fmla="*/ 437 h 3574"/>
              <a:gd name="T114" fmla="*/ 2852 w 3173"/>
              <a:gd name="T115" fmla="*/ 1160 h 3574"/>
              <a:gd name="T116" fmla="*/ 3072 w 3173"/>
              <a:gd name="T117" fmla="*/ 2272 h 3574"/>
              <a:gd name="T118" fmla="*/ 2907 w 3173"/>
              <a:gd name="T119" fmla="*/ 2394 h 3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173" h="3574">
                <a:moveTo>
                  <a:pt x="3170" y="2283"/>
                </a:moveTo>
                <a:lnTo>
                  <a:pt x="2941" y="1128"/>
                </a:lnTo>
                <a:cubicBezTo>
                  <a:pt x="2939" y="1119"/>
                  <a:pt x="2935" y="1110"/>
                  <a:pt x="2928" y="1104"/>
                </a:cubicBezTo>
                <a:lnTo>
                  <a:pt x="2184" y="361"/>
                </a:lnTo>
                <a:cubicBezTo>
                  <a:pt x="2178" y="355"/>
                  <a:pt x="2170" y="350"/>
                  <a:pt x="2161" y="348"/>
                </a:cubicBezTo>
                <a:lnTo>
                  <a:pt x="2016" y="320"/>
                </a:lnTo>
                <a:lnTo>
                  <a:pt x="1845" y="24"/>
                </a:lnTo>
                <a:cubicBezTo>
                  <a:pt x="1837" y="12"/>
                  <a:pt x="1825" y="3"/>
                  <a:pt x="1810" y="1"/>
                </a:cubicBezTo>
                <a:cubicBezTo>
                  <a:pt x="1796" y="0"/>
                  <a:pt x="1781" y="4"/>
                  <a:pt x="1771" y="15"/>
                </a:cubicBezTo>
                <a:lnTo>
                  <a:pt x="1121" y="665"/>
                </a:lnTo>
                <a:cubicBezTo>
                  <a:pt x="1109" y="677"/>
                  <a:pt x="1105" y="694"/>
                  <a:pt x="1109" y="710"/>
                </a:cubicBezTo>
                <a:cubicBezTo>
                  <a:pt x="1113" y="726"/>
                  <a:pt x="1126" y="739"/>
                  <a:pt x="1142" y="743"/>
                </a:cubicBezTo>
                <a:lnTo>
                  <a:pt x="1512" y="841"/>
                </a:lnTo>
                <a:lnTo>
                  <a:pt x="1612" y="986"/>
                </a:lnTo>
                <a:cubicBezTo>
                  <a:pt x="1616" y="992"/>
                  <a:pt x="1622" y="997"/>
                  <a:pt x="1628" y="1001"/>
                </a:cubicBezTo>
                <a:lnTo>
                  <a:pt x="2021" y="1208"/>
                </a:lnTo>
                <a:lnTo>
                  <a:pt x="67" y="3162"/>
                </a:lnTo>
                <a:cubicBezTo>
                  <a:pt x="60" y="3169"/>
                  <a:pt x="56" y="3178"/>
                  <a:pt x="55" y="3188"/>
                </a:cubicBezTo>
                <a:cubicBezTo>
                  <a:pt x="0" y="3288"/>
                  <a:pt x="17" y="3416"/>
                  <a:pt x="99" y="3498"/>
                </a:cubicBezTo>
                <a:cubicBezTo>
                  <a:pt x="148" y="3547"/>
                  <a:pt x="214" y="3574"/>
                  <a:pt x="283" y="3574"/>
                </a:cubicBezTo>
                <a:cubicBezTo>
                  <a:pt x="327" y="3574"/>
                  <a:pt x="369" y="3564"/>
                  <a:pt x="407" y="3543"/>
                </a:cubicBezTo>
                <a:cubicBezTo>
                  <a:pt x="417" y="3542"/>
                  <a:pt x="428" y="3538"/>
                  <a:pt x="436" y="3530"/>
                </a:cubicBezTo>
                <a:lnTo>
                  <a:pt x="464" y="3501"/>
                </a:lnTo>
                <a:cubicBezTo>
                  <a:pt x="465" y="3500"/>
                  <a:pt x="467" y="3499"/>
                  <a:pt x="468" y="3498"/>
                </a:cubicBezTo>
                <a:cubicBezTo>
                  <a:pt x="468" y="3497"/>
                  <a:pt x="468" y="3497"/>
                  <a:pt x="468" y="3497"/>
                </a:cubicBezTo>
                <a:cubicBezTo>
                  <a:pt x="468" y="3497"/>
                  <a:pt x="1570" y="2393"/>
                  <a:pt x="2386" y="1574"/>
                </a:cubicBezTo>
                <a:lnTo>
                  <a:pt x="2849" y="2486"/>
                </a:lnTo>
                <a:cubicBezTo>
                  <a:pt x="2855" y="2498"/>
                  <a:pt x="2867" y="2507"/>
                  <a:pt x="2880" y="2510"/>
                </a:cubicBezTo>
                <a:cubicBezTo>
                  <a:pt x="2884" y="2511"/>
                  <a:pt x="2887" y="2511"/>
                  <a:pt x="2891" y="2511"/>
                </a:cubicBezTo>
                <a:cubicBezTo>
                  <a:pt x="2901" y="2511"/>
                  <a:pt x="2910" y="2508"/>
                  <a:pt x="2919" y="2502"/>
                </a:cubicBezTo>
                <a:lnTo>
                  <a:pt x="3152" y="2329"/>
                </a:lnTo>
                <a:cubicBezTo>
                  <a:pt x="3166" y="2319"/>
                  <a:pt x="3173" y="2301"/>
                  <a:pt x="3170" y="2283"/>
                </a:cubicBezTo>
                <a:close/>
                <a:moveTo>
                  <a:pt x="402" y="3431"/>
                </a:moveTo>
                <a:cubicBezTo>
                  <a:pt x="402" y="3432"/>
                  <a:pt x="401" y="3432"/>
                  <a:pt x="401" y="3432"/>
                </a:cubicBezTo>
                <a:lnTo>
                  <a:pt x="385" y="3448"/>
                </a:lnTo>
                <a:cubicBezTo>
                  <a:pt x="381" y="3450"/>
                  <a:pt x="378" y="3451"/>
                  <a:pt x="375" y="3453"/>
                </a:cubicBezTo>
                <a:cubicBezTo>
                  <a:pt x="311" y="3496"/>
                  <a:pt x="220" y="3487"/>
                  <a:pt x="165" y="3432"/>
                </a:cubicBezTo>
                <a:cubicBezTo>
                  <a:pt x="109" y="3376"/>
                  <a:pt x="100" y="3288"/>
                  <a:pt x="143" y="3222"/>
                </a:cubicBezTo>
                <a:cubicBezTo>
                  <a:pt x="145" y="3219"/>
                  <a:pt x="147" y="3216"/>
                  <a:pt x="148" y="3213"/>
                </a:cubicBezTo>
                <a:lnTo>
                  <a:pt x="2098" y="1262"/>
                </a:lnTo>
                <a:lnTo>
                  <a:pt x="2332" y="1496"/>
                </a:lnTo>
                <a:cubicBezTo>
                  <a:pt x="1515" y="2316"/>
                  <a:pt x="402" y="3431"/>
                  <a:pt x="402" y="3431"/>
                </a:cubicBezTo>
                <a:close/>
                <a:moveTo>
                  <a:pt x="2907" y="2394"/>
                </a:moveTo>
                <a:lnTo>
                  <a:pt x="2440" y="1474"/>
                </a:lnTo>
                <a:cubicBezTo>
                  <a:pt x="2438" y="1471"/>
                  <a:pt x="2435" y="1468"/>
                  <a:pt x="2432" y="1465"/>
                </a:cubicBezTo>
                <a:cubicBezTo>
                  <a:pt x="2432" y="1464"/>
                  <a:pt x="2432" y="1463"/>
                  <a:pt x="2431" y="1463"/>
                </a:cubicBezTo>
                <a:lnTo>
                  <a:pt x="2132" y="1163"/>
                </a:lnTo>
                <a:cubicBezTo>
                  <a:pt x="2131" y="1163"/>
                  <a:pt x="2130" y="1162"/>
                  <a:pt x="2130" y="1162"/>
                </a:cubicBezTo>
                <a:cubicBezTo>
                  <a:pt x="2127" y="1159"/>
                  <a:pt x="2124" y="1157"/>
                  <a:pt x="2120" y="1155"/>
                </a:cubicBezTo>
                <a:lnTo>
                  <a:pt x="1682" y="924"/>
                </a:lnTo>
                <a:lnTo>
                  <a:pt x="1579" y="774"/>
                </a:lnTo>
                <a:cubicBezTo>
                  <a:pt x="1572" y="765"/>
                  <a:pt x="1563" y="758"/>
                  <a:pt x="1552" y="755"/>
                </a:cubicBezTo>
                <a:lnTo>
                  <a:pt x="1244" y="673"/>
                </a:lnTo>
                <a:lnTo>
                  <a:pt x="1794" y="124"/>
                </a:lnTo>
                <a:lnTo>
                  <a:pt x="1946" y="385"/>
                </a:lnTo>
                <a:cubicBezTo>
                  <a:pt x="1952" y="396"/>
                  <a:pt x="1964" y="405"/>
                  <a:pt x="1977" y="407"/>
                </a:cubicBezTo>
                <a:lnTo>
                  <a:pt x="2128" y="437"/>
                </a:lnTo>
                <a:lnTo>
                  <a:pt x="2852" y="1160"/>
                </a:lnTo>
                <a:lnTo>
                  <a:pt x="3072" y="2272"/>
                </a:lnTo>
                <a:lnTo>
                  <a:pt x="2907" y="2394"/>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cxnSp>
        <p:nvCxnSpPr>
          <p:cNvPr id="30" name="直接箭头连接符 29">
            <a:extLst>
              <a:ext uri="{FF2B5EF4-FFF2-40B4-BE49-F238E27FC236}">
                <a16:creationId xmlns:a16="http://schemas.microsoft.com/office/drawing/2014/main" id="{2CADC4E6-A3B2-4414-A7A2-BA5E8E9E394B}"/>
              </a:ext>
            </a:extLst>
          </p:cNvPr>
          <p:cNvCxnSpPr>
            <a:cxnSpLocks/>
          </p:cNvCxnSpPr>
          <p:nvPr/>
        </p:nvCxnSpPr>
        <p:spPr>
          <a:xfrm>
            <a:off x="4613120" y="3932071"/>
            <a:ext cx="0" cy="275019"/>
          </a:xfrm>
          <a:prstGeom prst="straightConnector1">
            <a:avLst/>
          </a:prstGeom>
          <a:ln>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2090C002-1707-4D9E-8436-AE7B07D408F2}"/>
              </a:ext>
            </a:extLst>
          </p:cNvPr>
          <p:cNvCxnSpPr>
            <a:cxnSpLocks/>
          </p:cNvCxnSpPr>
          <p:nvPr/>
        </p:nvCxnSpPr>
        <p:spPr>
          <a:xfrm flipV="1">
            <a:off x="1600727" y="5593756"/>
            <a:ext cx="0" cy="308422"/>
          </a:xfrm>
          <a:prstGeom prst="straightConnector1">
            <a:avLst/>
          </a:prstGeom>
          <a:ln>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F5B98B74-9FBA-443B-A7CF-ACAC380A5A72}"/>
              </a:ext>
            </a:extLst>
          </p:cNvPr>
          <p:cNvCxnSpPr>
            <a:cxnSpLocks/>
          </p:cNvCxnSpPr>
          <p:nvPr/>
        </p:nvCxnSpPr>
        <p:spPr>
          <a:xfrm flipV="1">
            <a:off x="4613120" y="5634828"/>
            <a:ext cx="0" cy="266513"/>
          </a:xfrm>
          <a:prstGeom prst="straightConnector1">
            <a:avLst/>
          </a:prstGeom>
          <a:ln>
            <a:solidFill>
              <a:schemeClr val="tx1"/>
            </a:solidFill>
            <a:headEnd w="lg" len="lg"/>
            <a:tailEnd type="stealth" w="lg" len="lg"/>
          </a:ln>
        </p:spPr>
        <p:style>
          <a:lnRef idx="1">
            <a:schemeClr val="accent1"/>
          </a:lnRef>
          <a:fillRef idx="0">
            <a:schemeClr val="accent1"/>
          </a:fillRef>
          <a:effectRef idx="0">
            <a:schemeClr val="accent1"/>
          </a:effectRef>
          <a:fontRef idx="minor">
            <a:schemeClr val="tx1"/>
          </a:fontRef>
        </p:style>
      </p:cxnSp>
      <p:sp>
        <p:nvSpPr>
          <p:cNvPr id="36" name="ear_143035">
            <a:extLst>
              <a:ext uri="{FF2B5EF4-FFF2-40B4-BE49-F238E27FC236}">
                <a16:creationId xmlns:a16="http://schemas.microsoft.com/office/drawing/2014/main" id="{B314721B-E9EC-4E7F-B238-12DCA88539C2}"/>
              </a:ext>
            </a:extLst>
          </p:cNvPr>
          <p:cNvSpPr/>
          <p:nvPr/>
        </p:nvSpPr>
        <p:spPr>
          <a:xfrm>
            <a:off x="4453576" y="5291377"/>
            <a:ext cx="319089" cy="28655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5620" h="608274">
                <a:moveTo>
                  <a:pt x="187779" y="75223"/>
                </a:moveTo>
                <a:cubicBezTo>
                  <a:pt x="249858" y="75223"/>
                  <a:pt x="300256" y="125647"/>
                  <a:pt x="300256" y="187548"/>
                </a:cubicBezTo>
                <a:lnTo>
                  <a:pt x="262575" y="187548"/>
                </a:lnTo>
                <a:cubicBezTo>
                  <a:pt x="262575" y="146344"/>
                  <a:pt x="229039" y="112853"/>
                  <a:pt x="187779" y="112853"/>
                </a:cubicBezTo>
                <a:cubicBezTo>
                  <a:pt x="146613" y="112853"/>
                  <a:pt x="113077" y="146344"/>
                  <a:pt x="113077" y="187548"/>
                </a:cubicBezTo>
                <a:lnTo>
                  <a:pt x="113077" y="274944"/>
                </a:lnTo>
                <a:cubicBezTo>
                  <a:pt x="148685" y="283505"/>
                  <a:pt x="175250" y="315584"/>
                  <a:pt x="175250" y="353685"/>
                </a:cubicBezTo>
                <a:cubicBezTo>
                  <a:pt x="175250" y="398370"/>
                  <a:pt x="138888" y="434683"/>
                  <a:pt x="94236" y="434683"/>
                </a:cubicBezTo>
                <a:lnTo>
                  <a:pt x="69084" y="434683"/>
                </a:lnTo>
                <a:lnTo>
                  <a:pt x="69084" y="397053"/>
                </a:lnTo>
                <a:lnTo>
                  <a:pt x="94236" y="397053"/>
                </a:lnTo>
                <a:cubicBezTo>
                  <a:pt x="118069" y="397053"/>
                  <a:pt x="137569" y="377580"/>
                  <a:pt x="137569" y="353685"/>
                </a:cubicBezTo>
                <a:cubicBezTo>
                  <a:pt x="137569" y="329884"/>
                  <a:pt x="118069" y="310410"/>
                  <a:pt x="94236" y="310410"/>
                </a:cubicBezTo>
                <a:lnTo>
                  <a:pt x="75396" y="310410"/>
                </a:lnTo>
                <a:lnTo>
                  <a:pt x="75396" y="187548"/>
                </a:lnTo>
                <a:cubicBezTo>
                  <a:pt x="75396" y="125647"/>
                  <a:pt x="125794" y="75223"/>
                  <a:pt x="187779" y="75223"/>
                </a:cubicBezTo>
                <a:close/>
                <a:moveTo>
                  <a:pt x="187763" y="0"/>
                </a:moveTo>
                <a:cubicBezTo>
                  <a:pt x="291395" y="0"/>
                  <a:pt x="375620" y="84088"/>
                  <a:pt x="375620" y="187552"/>
                </a:cubicBezTo>
                <a:cubicBezTo>
                  <a:pt x="375620" y="210784"/>
                  <a:pt x="371381" y="233546"/>
                  <a:pt x="362996" y="255180"/>
                </a:cubicBezTo>
                <a:lnTo>
                  <a:pt x="259458" y="522493"/>
                </a:lnTo>
                <a:cubicBezTo>
                  <a:pt x="249848" y="547512"/>
                  <a:pt x="233079" y="568770"/>
                  <a:pt x="211033" y="584195"/>
                </a:cubicBezTo>
                <a:cubicBezTo>
                  <a:pt x="188423" y="599903"/>
                  <a:pt x="161855" y="608274"/>
                  <a:pt x="134251" y="608274"/>
                </a:cubicBezTo>
                <a:lnTo>
                  <a:pt x="69057" y="608274"/>
                </a:lnTo>
                <a:lnTo>
                  <a:pt x="69057" y="570651"/>
                </a:lnTo>
                <a:lnTo>
                  <a:pt x="134251" y="570651"/>
                </a:lnTo>
                <a:cubicBezTo>
                  <a:pt x="173820" y="570651"/>
                  <a:pt x="209997" y="545819"/>
                  <a:pt x="224317" y="508949"/>
                </a:cubicBezTo>
                <a:lnTo>
                  <a:pt x="327855" y="241541"/>
                </a:lnTo>
                <a:cubicBezTo>
                  <a:pt x="334544" y="224329"/>
                  <a:pt x="337936" y="206175"/>
                  <a:pt x="337936" y="187552"/>
                </a:cubicBezTo>
                <a:cubicBezTo>
                  <a:pt x="337936" y="104875"/>
                  <a:pt x="270575" y="37623"/>
                  <a:pt x="187763" y="37623"/>
                </a:cubicBezTo>
                <a:cubicBezTo>
                  <a:pt x="105046" y="37623"/>
                  <a:pt x="37684" y="104875"/>
                  <a:pt x="37684" y="187552"/>
                </a:cubicBezTo>
                <a:lnTo>
                  <a:pt x="0" y="187552"/>
                </a:lnTo>
                <a:cubicBezTo>
                  <a:pt x="0" y="84088"/>
                  <a:pt x="84225" y="0"/>
                  <a:pt x="1877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文本框 37">
            <a:extLst>
              <a:ext uri="{FF2B5EF4-FFF2-40B4-BE49-F238E27FC236}">
                <a16:creationId xmlns:a16="http://schemas.microsoft.com/office/drawing/2014/main" id="{11B24A9E-D698-42D4-A2E2-F8140868C767}"/>
              </a:ext>
            </a:extLst>
          </p:cNvPr>
          <p:cNvSpPr txBox="1"/>
          <p:nvPr/>
        </p:nvSpPr>
        <p:spPr>
          <a:xfrm>
            <a:off x="4771347" y="5513563"/>
            <a:ext cx="93661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Hollow</a:t>
            </a:r>
            <a:endParaRPr lang="zh-CN" altLang="en-US" dirty="0">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1A48511B-79FB-4A37-8A27-A211885E5E9A}"/>
              </a:ext>
            </a:extLst>
          </p:cNvPr>
          <p:cNvSpPr txBox="1"/>
          <p:nvPr/>
        </p:nvSpPr>
        <p:spPr>
          <a:xfrm>
            <a:off x="659039" y="3272187"/>
            <a:ext cx="886307" cy="369332"/>
          </a:xfrm>
          <a:prstGeom prst="rect">
            <a:avLst/>
          </a:prstGeom>
          <a:solidFill>
            <a:schemeClr val="accent5">
              <a:lumMod val="20000"/>
              <a:lumOff val="80000"/>
            </a:schemeClr>
          </a:solid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Step 1:</a:t>
            </a:r>
            <a:endParaRPr lang="zh-CN" altLang="en-US" b="1" dirty="0">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C4C1720A-FD1A-437F-B3F7-46CCA0B8D8B1}"/>
              </a:ext>
            </a:extLst>
          </p:cNvPr>
          <p:cNvSpPr txBox="1"/>
          <p:nvPr/>
        </p:nvSpPr>
        <p:spPr>
          <a:xfrm>
            <a:off x="784910" y="4945074"/>
            <a:ext cx="886307" cy="369332"/>
          </a:xfrm>
          <a:prstGeom prst="rect">
            <a:avLst/>
          </a:prstGeom>
          <a:solidFill>
            <a:schemeClr val="accent5">
              <a:lumMod val="20000"/>
              <a:lumOff val="80000"/>
            </a:schemeClr>
          </a:solid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Step 2:</a:t>
            </a:r>
            <a:endParaRPr lang="zh-CN" altLang="en-US" b="1" dirty="0">
              <a:latin typeface="Times New Roman" panose="02020603050405020304" pitchFamily="18" charset="0"/>
              <a:cs typeface="Times New Roman" panose="02020603050405020304" pitchFamily="18" charset="0"/>
            </a:endParaRPr>
          </a:p>
        </p:txBody>
      </p:sp>
      <p:sp>
        <p:nvSpPr>
          <p:cNvPr id="45" name="文本框 44">
            <a:extLst>
              <a:ext uri="{FF2B5EF4-FFF2-40B4-BE49-F238E27FC236}">
                <a16:creationId xmlns:a16="http://schemas.microsoft.com/office/drawing/2014/main" id="{0357C111-461C-482A-8939-7CE78D254DA4}"/>
              </a:ext>
            </a:extLst>
          </p:cNvPr>
          <p:cNvSpPr txBox="1"/>
          <p:nvPr/>
        </p:nvSpPr>
        <p:spPr>
          <a:xfrm>
            <a:off x="6340316" y="2441401"/>
            <a:ext cx="5275653" cy="2985433"/>
          </a:xfrm>
          <a:prstGeom prst="rect">
            <a:avLst/>
          </a:prstGeom>
          <a:solidFill>
            <a:schemeClr val="accent6">
              <a:lumMod val="20000"/>
              <a:lumOff val="80000"/>
            </a:schemeClr>
          </a:solidFill>
          <a:ln w="19050">
            <a:solidFill>
              <a:schemeClr val="accent6">
                <a:lumMod val="50000"/>
              </a:schemeClr>
            </a:solidFill>
            <a:prstDash val="sysDash"/>
          </a:ln>
        </p:spPr>
        <p:txBody>
          <a:bodyPr wrap="square" rtlCol="0">
            <a:spAutoFit/>
          </a:bodyPr>
          <a:lstStyle/>
          <a:p>
            <a:pPr algn="ct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Disadvantages</a:t>
            </a:r>
            <a:endParaRPr lang="en-US" altLang="zh-CN" sz="2000" dirty="0">
              <a:latin typeface="Times New Roman" panose="02020603050405020304" pitchFamily="18" charset="0"/>
              <a:cs typeface="Times New Roman" panose="02020603050405020304" pitchFamily="18" charset="0"/>
            </a:endParaRP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Time-consuming.</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Requires the subjective judgement.</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No detailed and quantitative information available.</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No real-time monitoring.</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Limited monitoring situation.</a:t>
            </a:r>
          </a:p>
          <a:p>
            <a:pPr marL="360000" indent="-285750">
              <a:spcBef>
                <a:spcPts val="1200"/>
              </a:spcBef>
              <a:buFont typeface="Wingdings" panose="05000000000000000000" pitchFamily="2" charset="2"/>
              <a:buChar char="l"/>
            </a:pPr>
            <a:r>
              <a:rPr lang="en-US" altLang="zh-CN" dirty="0">
                <a:latin typeface="Times New Roman" panose="02020603050405020304" pitchFamily="18" charset="0"/>
                <a:cs typeface="Times New Roman" panose="02020603050405020304" pitchFamily="18" charset="0"/>
              </a:rPr>
              <a:t>Limited monitoring cases.</a:t>
            </a:r>
            <a:endParaRPr lang="zh-CN" altLang="en-US" dirty="0">
              <a:latin typeface="Times New Roman" panose="02020603050405020304" pitchFamily="18" charset="0"/>
              <a:cs typeface="Times New Roman" panose="02020603050405020304" pitchFamily="18" charset="0"/>
            </a:endParaRPr>
          </a:p>
        </p:txBody>
      </p:sp>
      <p:sp>
        <p:nvSpPr>
          <p:cNvPr id="63" name="文本框 62">
            <a:extLst>
              <a:ext uri="{FF2B5EF4-FFF2-40B4-BE49-F238E27FC236}">
                <a16:creationId xmlns:a16="http://schemas.microsoft.com/office/drawing/2014/main" id="{56C186B7-B2B9-460C-AF4F-BE90DFF69B6E}"/>
              </a:ext>
            </a:extLst>
          </p:cNvPr>
          <p:cNvSpPr txBox="1"/>
          <p:nvPr/>
        </p:nvSpPr>
        <p:spPr>
          <a:xfrm>
            <a:off x="2439864" y="861994"/>
            <a:ext cx="1677505" cy="369332"/>
          </a:xfrm>
          <a:prstGeom prst="rect">
            <a:avLst/>
          </a:prstGeom>
          <a:solidFill>
            <a:schemeClr val="accent5">
              <a:lumMod val="20000"/>
              <a:lumOff val="80000"/>
            </a:schemeClr>
          </a:solid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 Visual method</a:t>
            </a:r>
            <a:endParaRPr lang="zh-CN" altLang="en-US" b="1" dirty="0">
              <a:latin typeface="Times New Roman" panose="02020603050405020304" pitchFamily="18" charset="0"/>
              <a:cs typeface="Times New Roman" panose="02020603050405020304" pitchFamily="18" charset="0"/>
            </a:endParaRPr>
          </a:p>
        </p:txBody>
      </p:sp>
      <p:sp>
        <p:nvSpPr>
          <p:cNvPr id="65" name="文本框 64">
            <a:extLst>
              <a:ext uri="{FF2B5EF4-FFF2-40B4-BE49-F238E27FC236}">
                <a16:creationId xmlns:a16="http://schemas.microsoft.com/office/drawing/2014/main" id="{46070DB2-4BFD-4E97-9179-38B9C1C43A5E}"/>
              </a:ext>
            </a:extLst>
          </p:cNvPr>
          <p:cNvSpPr txBox="1"/>
          <p:nvPr/>
        </p:nvSpPr>
        <p:spPr>
          <a:xfrm>
            <a:off x="2454884" y="3018647"/>
            <a:ext cx="1648930" cy="369332"/>
          </a:xfrm>
          <a:prstGeom prst="rect">
            <a:avLst/>
          </a:prstGeom>
          <a:solidFill>
            <a:schemeClr val="accent5">
              <a:lumMod val="20000"/>
              <a:lumOff val="80000"/>
            </a:schemeClr>
          </a:solid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 Audio method</a:t>
            </a:r>
            <a:endParaRPr lang="zh-CN" altLang="en-US" b="1" dirty="0">
              <a:latin typeface="Times New Roman" panose="02020603050405020304" pitchFamily="18" charset="0"/>
              <a:cs typeface="Times New Roman" panose="02020603050405020304" pitchFamily="18" charset="0"/>
            </a:endParaRPr>
          </a:p>
        </p:txBody>
      </p:sp>
      <p:sp>
        <p:nvSpPr>
          <p:cNvPr id="68" name="magnifying-glass-zoom-in_18093">
            <a:extLst>
              <a:ext uri="{FF2B5EF4-FFF2-40B4-BE49-F238E27FC236}">
                <a16:creationId xmlns:a16="http://schemas.microsoft.com/office/drawing/2014/main" id="{468E87DF-BBC8-409C-A3D1-09B7C49A9106}"/>
              </a:ext>
            </a:extLst>
          </p:cNvPr>
          <p:cNvSpPr/>
          <p:nvPr/>
        </p:nvSpPr>
        <p:spPr>
          <a:xfrm rot="5400000">
            <a:off x="2065630" y="1305884"/>
            <a:ext cx="547736" cy="536664"/>
          </a:xfrm>
          <a:custGeom>
            <a:avLst/>
            <a:gdLst>
              <a:gd name="connsiteX0" fmla="*/ 208082 w 605233"/>
              <a:gd name="connsiteY0" fmla="*/ 122925 h 604393"/>
              <a:gd name="connsiteX1" fmla="*/ 217761 w 605233"/>
              <a:gd name="connsiteY1" fmla="*/ 132592 h 604393"/>
              <a:gd name="connsiteX2" fmla="*/ 217761 w 605233"/>
              <a:gd name="connsiteY2" fmla="*/ 193612 h 604393"/>
              <a:gd name="connsiteX3" fmla="*/ 278863 w 605233"/>
              <a:gd name="connsiteY3" fmla="*/ 193612 h 604393"/>
              <a:gd name="connsiteX4" fmla="*/ 288542 w 605233"/>
              <a:gd name="connsiteY4" fmla="*/ 203279 h 604393"/>
              <a:gd name="connsiteX5" fmla="*/ 278863 w 605233"/>
              <a:gd name="connsiteY5" fmla="*/ 212845 h 604393"/>
              <a:gd name="connsiteX6" fmla="*/ 217761 w 605233"/>
              <a:gd name="connsiteY6" fmla="*/ 212845 h 604393"/>
              <a:gd name="connsiteX7" fmla="*/ 217761 w 605233"/>
              <a:gd name="connsiteY7" fmla="*/ 273966 h 604393"/>
              <a:gd name="connsiteX8" fmla="*/ 208082 w 605233"/>
              <a:gd name="connsiteY8" fmla="*/ 283532 h 604393"/>
              <a:gd name="connsiteX9" fmla="*/ 198504 w 605233"/>
              <a:gd name="connsiteY9" fmla="*/ 273966 h 604393"/>
              <a:gd name="connsiteX10" fmla="*/ 198504 w 605233"/>
              <a:gd name="connsiteY10" fmla="*/ 212845 h 604393"/>
              <a:gd name="connsiteX11" fmla="*/ 137302 w 605233"/>
              <a:gd name="connsiteY11" fmla="*/ 212845 h 604393"/>
              <a:gd name="connsiteX12" fmla="*/ 127723 w 605233"/>
              <a:gd name="connsiteY12" fmla="*/ 203279 h 604393"/>
              <a:gd name="connsiteX13" fmla="*/ 137302 w 605233"/>
              <a:gd name="connsiteY13" fmla="*/ 193612 h 604393"/>
              <a:gd name="connsiteX14" fmla="*/ 198504 w 605233"/>
              <a:gd name="connsiteY14" fmla="*/ 193612 h 604393"/>
              <a:gd name="connsiteX15" fmla="*/ 198504 w 605233"/>
              <a:gd name="connsiteY15" fmla="*/ 132592 h 604393"/>
              <a:gd name="connsiteX16" fmla="*/ 208082 w 605233"/>
              <a:gd name="connsiteY16" fmla="*/ 122925 h 604393"/>
              <a:gd name="connsiteX17" fmla="*/ 202963 w 605233"/>
              <a:gd name="connsiteY17" fmla="*/ 70981 h 604393"/>
              <a:gd name="connsiteX18" fmla="*/ 109699 w 605233"/>
              <a:gd name="connsiteY18" fmla="*/ 109542 h 604393"/>
              <a:gd name="connsiteX19" fmla="*/ 71082 w 605233"/>
              <a:gd name="connsiteY19" fmla="*/ 202673 h 604393"/>
              <a:gd name="connsiteX20" fmla="*/ 109699 w 605233"/>
              <a:gd name="connsiteY20" fmla="*/ 295803 h 604393"/>
              <a:gd name="connsiteX21" fmla="*/ 202963 w 605233"/>
              <a:gd name="connsiteY21" fmla="*/ 334364 h 604393"/>
              <a:gd name="connsiteX22" fmla="*/ 296227 w 605233"/>
              <a:gd name="connsiteY22" fmla="*/ 295803 h 604393"/>
              <a:gd name="connsiteX23" fmla="*/ 334843 w 605233"/>
              <a:gd name="connsiteY23" fmla="*/ 202673 h 604393"/>
              <a:gd name="connsiteX24" fmla="*/ 296227 w 605233"/>
              <a:gd name="connsiteY24" fmla="*/ 109542 h 604393"/>
              <a:gd name="connsiteX25" fmla="*/ 202963 w 605233"/>
              <a:gd name="connsiteY25" fmla="*/ 70981 h 604393"/>
              <a:gd name="connsiteX26" fmla="*/ 202963 w 605233"/>
              <a:gd name="connsiteY26" fmla="*/ 0 h 604393"/>
              <a:gd name="connsiteX27" fmla="*/ 346438 w 605233"/>
              <a:gd name="connsiteY27" fmla="*/ 59302 h 604393"/>
              <a:gd name="connsiteX28" fmla="*/ 405926 w 605233"/>
              <a:gd name="connsiteY28" fmla="*/ 202673 h 604393"/>
              <a:gd name="connsiteX29" fmla="*/ 372250 w 605233"/>
              <a:gd name="connsiteY29" fmla="*/ 314429 h 604393"/>
              <a:gd name="connsiteX30" fmla="*/ 593361 w 605233"/>
              <a:gd name="connsiteY30" fmla="*/ 535225 h 604393"/>
              <a:gd name="connsiteX31" fmla="*/ 593361 w 605233"/>
              <a:gd name="connsiteY31" fmla="*/ 592513 h 604393"/>
              <a:gd name="connsiteX32" fmla="*/ 564626 w 605233"/>
              <a:gd name="connsiteY32" fmla="*/ 604393 h 604393"/>
              <a:gd name="connsiteX33" fmla="*/ 535890 w 605233"/>
              <a:gd name="connsiteY33" fmla="*/ 592513 h 604393"/>
              <a:gd name="connsiteX34" fmla="*/ 314880 w 605233"/>
              <a:gd name="connsiteY34" fmla="*/ 371717 h 604393"/>
              <a:gd name="connsiteX35" fmla="*/ 202963 w 605233"/>
              <a:gd name="connsiteY35" fmla="*/ 405345 h 604393"/>
              <a:gd name="connsiteX36" fmla="*/ 59487 w 605233"/>
              <a:gd name="connsiteY36" fmla="*/ 345943 h 604393"/>
              <a:gd name="connsiteX37" fmla="*/ 0 w 605233"/>
              <a:gd name="connsiteY37" fmla="*/ 202673 h 604393"/>
              <a:gd name="connsiteX38" fmla="*/ 59387 w 605233"/>
              <a:gd name="connsiteY38" fmla="*/ 59302 h 604393"/>
              <a:gd name="connsiteX39" fmla="*/ 202963 w 605233"/>
              <a:gd name="connsiteY39" fmla="*/ 0 h 60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05233" h="604393">
                <a:moveTo>
                  <a:pt x="208082" y="122925"/>
                </a:moveTo>
                <a:cubicBezTo>
                  <a:pt x="213426" y="122925"/>
                  <a:pt x="217761" y="127255"/>
                  <a:pt x="217761" y="132592"/>
                </a:cubicBezTo>
                <a:lnTo>
                  <a:pt x="217761" y="193612"/>
                </a:lnTo>
                <a:lnTo>
                  <a:pt x="278863" y="193612"/>
                </a:lnTo>
                <a:cubicBezTo>
                  <a:pt x="284206" y="193612"/>
                  <a:pt x="288542" y="197942"/>
                  <a:pt x="288542" y="203279"/>
                </a:cubicBezTo>
                <a:cubicBezTo>
                  <a:pt x="288542" y="208515"/>
                  <a:pt x="284206" y="212845"/>
                  <a:pt x="278863" y="212845"/>
                </a:cubicBezTo>
                <a:lnTo>
                  <a:pt x="217761" y="212845"/>
                </a:lnTo>
                <a:lnTo>
                  <a:pt x="217761" y="273966"/>
                </a:lnTo>
                <a:cubicBezTo>
                  <a:pt x="217761" y="279202"/>
                  <a:pt x="213426" y="283532"/>
                  <a:pt x="208082" y="283532"/>
                </a:cubicBezTo>
                <a:cubicBezTo>
                  <a:pt x="202839" y="283532"/>
                  <a:pt x="198504" y="279202"/>
                  <a:pt x="198504" y="273966"/>
                </a:cubicBezTo>
                <a:lnTo>
                  <a:pt x="198504" y="212845"/>
                </a:lnTo>
                <a:lnTo>
                  <a:pt x="137302" y="212845"/>
                </a:lnTo>
                <a:cubicBezTo>
                  <a:pt x="131958" y="212845"/>
                  <a:pt x="127723" y="208515"/>
                  <a:pt x="127723" y="203279"/>
                </a:cubicBezTo>
                <a:cubicBezTo>
                  <a:pt x="127723" y="197942"/>
                  <a:pt x="131958" y="193612"/>
                  <a:pt x="137302" y="193612"/>
                </a:cubicBezTo>
                <a:lnTo>
                  <a:pt x="198504" y="193612"/>
                </a:lnTo>
                <a:lnTo>
                  <a:pt x="198504" y="132592"/>
                </a:lnTo>
                <a:cubicBezTo>
                  <a:pt x="198504" y="127255"/>
                  <a:pt x="202839" y="122925"/>
                  <a:pt x="208082" y="122925"/>
                </a:cubicBezTo>
                <a:close/>
                <a:moveTo>
                  <a:pt x="202963" y="70981"/>
                </a:moveTo>
                <a:cubicBezTo>
                  <a:pt x="167775" y="70981"/>
                  <a:pt x="134603" y="84673"/>
                  <a:pt x="109699" y="109542"/>
                </a:cubicBezTo>
                <a:cubicBezTo>
                  <a:pt x="84795" y="134410"/>
                  <a:pt x="71082" y="167434"/>
                  <a:pt x="71082" y="202673"/>
                </a:cubicBezTo>
                <a:cubicBezTo>
                  <a:pt x="71082" y="237810"/>
                  <a:pt x="84795" y="270834"/>
                  <a:pt x="109699" y="295803"/>
                </a:cubicBezTo>
                <a:cubicBezTo>
                  <a:pt x="134603" y="320571"/>
                  <a:pt x="167775" y="334364"/>
                  <a:pt x="202963" y="334364"/>
                </a:cubicBezTo>
                <a:cubicBezTo>
                  <a:pt x="238151" y="334364"/>
                  <a:pt x="271323" y="320571"/>
                  <a:pt x="296227" y="295803"/>
                </a:cubicBezTo>
                <a:cubicBezTo>
                  <a:pt x="321131" y="270834"/>
                  <a:pt x="334843" y="237810"/>
                  <a:pt x="334843" y="202673"/>
                </a:cubicBezTo>
                <a:cubicBezTo>
                  <a:pt x="334843" y="167434"/>
                  <a:pt x="321131" y="134410"/>
                  <a:pt x="296227" y="109542"/>
                </a:cubicBezTo>
                <a:cubicBezTo>
                  <a:pt x="271323" y="84673"/>
                  <a:pt x="238151" y="70981"/>
                  <a:pt x="202963" y="70981"/>
                </a:cubicBezTo>
                <a:close/>
                <a:moveTo>
                  <a:pt x="202963" y="0"/>
                </a:moveTo>
                <a:cubicBezTo>
                  <a:pt x="257207" y="0"/>
                  <a:pt x="308124" y="21043"/>
                  <a:pt x="346438" y="59302"/>
                </a:cubicBezTo>
                <a:cubicBezTo>
                  <a:pt x="384752" y="97661"/>
                  <a:pt x="405926" y="148506"/>
                  <a:pt x="405926" y="202673"/>
                </a:cubicBezTo>
                <a:cubicBezTo>
                  <a:pt x="405926" y="243046"/>
                  <a:pt x="394129" y="281506"/>
                  <a:pt x="372250" y="314429"/>
                </a:cubicBezTo>
                <a:lnTo>
                  <a:pt x="593361" y="535225"/>
                </a:lnTo>
                <a:cubicBezTo>
                  <a:pt x="609191" y="551032"/>
                  <a:pt x="609191" y="576705"/>
                  <a:pt x="593361" y="592513"/>
                </a:cubicBezTo>
                <a:cubicBezTo>
                  <a:pt x="585699" y="600164"/>
                  <a:pt x="575515" y="604393"/>
                  <a:pt x="564626" y="604393"/>
                </a:cubicBezTo>
                <a:cubicBezTo>
                  <a:pt x="553837" y="604393"/>
                  <a:pt x="543553" y="600164"/>
                  <a:pt x="535890" y="592513"/>
                </a:cubicBezTo>
                <a:lnTo>
                  <a:pt x="314880" y="371717"/>
                </a:lnTo>
                <a:cubicBezTo>
                  <a:pt x="282010" y="393565"/>
                  <a:pt x="243394" y="405345"/>
                  <a:pt x="202963" y="405345"/>
                </a:cubicBezTo>
                <a:cubicBezTo>
                  <a:pt x="148718" y="405345"/>
                  <a:pt x="97801" y="384202"/>
                  <a:pt x="59487" y="345943"/>
                </a:cubicBezTo>
                <a:cubicBezTo>
                  <a:pt x="21073" y="307684"/>
                  <a:pt x="0" y="256739"/>
                  <a:pt x="0" y="202673"/>
                </a:cubicBezTo>
                <a:cubicBezTo>
                  <a:pt x="0" y="148506"/>
                  <a:pt x="21073" y="97661"/>
                  <a:pt x="59387" y="59302"/>
                </a:cubicBezTo>
                <a:cubicBezTo>
                  <a:pt x="97801" y="21043"/>
                  <a:pt x="148718" y="0"/>
                  <a:pt x="2029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9" name="组合 68">
            <a:extLst>
              <a:ext uri="{FF2B5EF4-FFF2-40B4-BE49-F238E27FC236}">
                <a16:creationId xmlns:a16="http://schemas.microsoft.com/office/drawing/2014/main" id="{DAA7FFA7-7CB2-48EF-A2FB-96766C1C4D20}"/>
              </a:ext>
            </a:extLst>
          </p:cNvPr>
          <p:cNvGrpSpPr>
            <a:grpSpLocks noChangeAspect="1"/>
          </p:cNvGrpSpPr>
          <p:nvPr/>
        </p:nvGrpSpPr>
        <p:grpSpPr>
          <a:xfrm>
            <a:off x="685820" y="2005373"/>
            <a:ext cx="5086527" cy="573292"/>
            <a:chOff x="391906" y="3141182"/>
            <a:chExt cx="6117745" cy="689518"/>
          </a:xfrm>
        </p:grpSpPr>
        <p:sp>
          <p:nvSpPr>
            <p:cNvPr id="70" name="立方体 69">
              <a:extLst>
                <a:ext uri="{FF2B5EF4-FFF2-40B4-BE49-F238E27FC236}">
                  <a16:creationId xmlns:a16="http://schemas.microsoft.com/office/drawing/2014/main" id="{3E5F668E-6591-4DFE-9342-5168B265EAA0}"/>
                </a:ext>
              </a:extLst>
            </p:cNvPr>
            <p:cNvSpPr/>
            <p:nvPr/>
          </p:nvSpPr>
          <p:spPr>
            <a:xfrm>
              <a:off x="391906" y="3141182"/>
              <a:ext cx="6117745" cy="689518"/>
            </a:xfrm>
            <a:prstGeom prst="cub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a:extLst>
                <a:ext uri="{FF2B5EF4-FFF2-40B4-BE49-F238E27FC236}">
                  <a16:creationId xmlns:a16="http://schemas.microsoft.com/office/drawing/2014/main" id="{5AA02C36-9C40-468A-9D5E-50787F46D5E8}"/>
                </a:ext>
              </a:extLst>
            </p:cNvPr>
            <p:cNvGrpSpPr/>
            <p:nvPr/>
          </p:nvGrpSpPr>
          <p:grpSpPr>
            <a:xfrm>
              <a:off x="882144" y="3346450"/>
              <a:ext cx="393850" cy="408238"/>
              <a:chOff x="5855855" y="3223491"/>
              <a:chExt cx="406400" cy="730187"/>
            </a:xfrm>
          </p:grpSpPr>
          <p:sp>
            <p:nvSpPr>
              <p:cNvPr id="72" name="任意多边形: 形状 71">
                <a:extLst>
                  <a:ext uri="{FF2B5EF4-FFF2-40B4-BE49-F238E27FC236}">
                    <a16:creationId xmlns:a16="http://schemas.microsoft.com/office/drawing/2014/main" id="{03CA83C5-DABD-4BBF-BC50-9AE89C3DCD84}"/>
                  </a:ext>
                </a:extLst>
              </p:cNvPr>
              <p:cNvSpPr/>
              <p:nvPr/>
            </p:nvSpPr>
            <p:spPr>
              <a:xfrm>
                <a:off x="6114188" y="3223491"/>
                <a:ext cx="148067" cy="581891"/>
              </a:xfrm>
              <a:custGeom>
                <a:avLst/>
                <a:gdLst>
                  <a:gd name="connsiteX0" fmla="*/ 9521 w 148067"/>
                  <a:gd name="connsiteY0" fmla="*/ 0 h 581891"/>
                  <a:gd name="connsiteX1" fmla="*/ 9521 w 148067"/>
                  <a:gd name="connsiteY1" fmla="*/ 267854 h 581891"/>
                  <a:gd name="connsiteX2" fmla="*/ 37230 w 148067"/>
                  <a:gd name="connsiteY2" fmla="*/ 286327 h 581891"/>
                  <a:gd name="connsiteX3" fmla="*/ 120357 w 148067"/>
                  <a:gd name="connsiteY3" fmla="*/ 350982 h 581891"/>
                  <a:gd name="connsiteX4" fmla="*/ 148067 w 148067"/>
                  <a:gd name="connsiteY4" fmla="*/ 369454 h 581891"/>
                  <a:gd name="connsiteX5" fmla="*/ 138830 w 148067"/>
                  <a:gd name="connsiteY5" fmla="*/ 526473 h 581891"/>
                  <a:gd name="connsiteX6" fmla="*/ 111121 w 148067"/>
                  <a:gd name="connsiteY6" fmla="*/ 535709 h 581891"/>
                  <a:gd name="connsiteX7" fmla="*/ 92648 w 148067"/>
                  <a:gd name="connsiteY7" fmla="*/ 563418 h 581891"/>
                  <a:gd name="connsiteX8" fmla="*/ 64939 w 148067"/>
                  <a:gd name="connsiteY8" fmla="*/ 581891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7" h="581891">
                    <a:moveTo>
                      <a:pt x="9521" y="0"/>
                    </a:moveTo>
                    <a:cubicBezTo>
                      <a:pt x="5280" y="67864"/>
                      <a:pt x="-9599" y="196153"/>
                      <a:pt x="9521" y="267854"/>
                    </a:cubicBezTo>
                    <a:cubicBezTo>
                      <a:pt x="12381" y="278580"/>
                      <a:pt x="28702" y="279220"/>
                      <a:pt x="37230" y="286327"/>
                    </a:cubicBezTo>
                    <a:cubicBezTo>
                      <a:pt x="124036" y="358666"/>
                      <a:pt x="-19692" y="257617"/>
                      <a:pt x="120357" y="350982"/>
                    </a:cubicBezTo>
                    <a:lnTo>
                      <a:pt x="148067" y="369454"/>
                    </a:lnTo>
                    <a:cubicBezTo>
                      <a:pt x="144988" y="421794"/>
                      <a:pt x="150204" y="475291"/>
                      <a:pt x="138830" y="526473"/>
                    </a:cubicBezTo>
                    <a:cubicBezTo>
                      <a:pt x="136718" y="535977"/>
                      <a:pt x="118724" y="529627"/>
                      <a:pt x="111121" y="535709"/>
                    </a:cubicBezTo>
                    <a:cubicBezTo>
                      <a:pt x="102453" y="542644"/>
                      <a:pt x="100497" y="555569"/>
                      <a:pt x="92648" y="563418"/>
                    </a:cubicBezTo>
                    <a:cubicBezTo>
                      <a:pt x="84799" y="571267"/>
                      <a:pt x="64939" y="581891"/>
                      <a:pt x="64939" y="5818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形状 72">
                <a:extLst>
                  <a:ext uri="{FF2B5EF4-FFF2-40B4-BE49-F238E27FC236}">
                    <a16:creationId xmlns:a16="http://schemas.microsoft.com/office/drawing/2014/main" id="{29049EA6-9125-4F90-99E8-88633595D313}"/>
                  </a:ext>
                </a:extLst>
              </p:cNvPr>
              <p:cNvSpPr/>
              <p:nvPr/>
            </p:nvSpPr>
            <p:spPr>
              <a:xfrm>
                <a:off x="5855855" y="3500581"/>
                <a:ext cx="277090" cy="453097"/>
              </a:xfrm>
              <a:custGeom>
                <a:avLst/>
                <a:gdLst>
                  <a:gd name="connsiteX0" fmla="*/ 110836 w 110836"/>
                  <a:gd name="connsiteY0" fmla="*/ 0 h 277284"/>
                  <a:gd name="connsiteX1" fmla="*/ 36946 w 110836"/>
                  <a:gd name="connsiteY1" fmla="*/ 230909 h 277284"/>
                  <a:gd name="connsiteX2" fmla="*/ 46182 w 110836"/>
                  <a:gd name="connsiteY2" fmla="*/ 258618 h 277284"/>
                  <a:gd name="connsiteX3" fmla="*/ 0 w 110836"/>
                  <a:gd name="connsiteY3" fmla="*/ 277091 h 277284"/>
                </a:gdLst>
                <a:ahLst/>
                <a:cxnLst>
                  <a:cxn ang="0">
                    <a:pos x="connsiteX0" y="connsiteY0"/>
                  </a:cxn>
                  <a:cxn ang="0">
                    <a:pos x="connsiteX1" y="connsiteY1"/>
                  </a:cxn>
                  <a:cxn ang="0">
                    <a:pos x="connsiteX2" y="connsiteY2"/>
                  </a:cxn>
                  <a:cxn ang="0">
                    <a:pos x="connsiteX3" y="connsiteY3"/>
                  </a:cxn>
                </a:cxnLst>
                <a:rect l="l" t="t" r="r" b="b"/>
                <a:pathLst>
                  <a:path w="110836" h="277284">
                    <a:moveTo>
                      <a:pt x="110836" y="0"/>
                    </a:moveTo>
                    <a:cubicBezTo>
                      <a:pt x="22676" y="146933"/>
                      <a:pt x="16095" y="95380"/>
                      <a:pt x="36946" y="230909"/>
                    </a:cubicBezTo>
                    <a:cubicBezTo>
                      <a:pt x="38426" y="240532"/>
                      <a:pt x="43103" y="249382"/>
                      <a:pt x="46182" y="258618"/>
                    </a:cubicBezTo>
                    <a:cubicBezTo>
                      <a:pt x="13350" y="280507"/>
                      <a:pt x="29574" y="277091"/>
                      <a:pt x="0" y="2770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5" name="立方体 74">
            <a:extLst>
              <a:ext uri="{FF2B5EF4-FFF2-40B4-BE49-F238E27FC236}">
                <a16:creationId xmlns:a16="http://schemas.microsoft.com/office/drawing/2014/main" id="{EAD9D425-ACB7-4238-B77A-CD4AA08690FD}"/>
              </a:ext>
            </a:extLst>
          </p:cNvPr>
          <p:cNvSpPr/>
          <p:nvPr/>
        </p:nvSpPr>
        <p:spPr>
          <a:xfrm>
            <a:off x="685820" y="4225094"/>
            <a:ext cx="5086527" cy="575052"/>
          </a:xfrm>
          <a:prstGeom prst="cub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组合 75">
            <a:extLst>
              <a:ext uri="{FF2B5EF4-FFF2-40B4-BE49-F238E27FC236}">
                <a16:creationId xmlns:a16="http://schemas.microsoft.com/office/drawing/2014/main" id="{376B1F7D-BFF7-46A5-BD3B-2C9F50B4CDBB}"/>
              </a:ext>
            </a:extLst>
          </p:cNvPr>
          <p:cNvGrpSpPr/>
          <p:nvPr/>
        </p:nvGrpSpPr>
        <p:grpSpPr>
          <a:xfrm>
            <a:off x="1387338" y="4396286"/>
            <a:ext cx="327462" cy="340467"/>
            <a:chOff x="5855855" y="3223491"/>
            <a:chExt cx="406400" cy="730187"/>
          </a:xfrm>
        </p:grpSpPr>
        <p:sp>
          <p:nvSpPr>
            <p:cNvPr id="77" name="任意多边形: 形状 76">
              <a:extLst>
                <a:ext uri="{FF2B5EF4-FFF2-40B4-BE49-F238E27FC236}">
                  <a16:creationId xmlns:a16="http://schemas.microsoft.com/office/drawing/2014/main" id="{17B7CD1B-27DD-483E-817D-BB8C0DBAD956}"/>
                </a:ext>
              </a:extLst>
            </p:cNvPr>
            <p:cNvSpPr/>
            <p:nvPr/>
          </p:nvSpPr>
          <p:spPr>
            <a:xfrm>
              <a:off x="6114188" y="3223491"/>
              <a:ext cx="148067" cy="581891"/>
            </a:xfrm>
            <a:custGeom>
              <a:avLst/>
              <a:gdLst>
                <a:gd name="connsiteX0" fmla="*/ 9521 w 148067"/>
                <a:gd name="connsiteY0" fmla="*/ 0 h 581891"/>
                <a:gd name="connsiteX1" fmla="*/ 9521 w 148067"/>
                <a:gd name="connsiteY1" fmla="*/ 267854 h 581891"/>
                <a:gd name="connsiteX2" fmla="*/ 37230 w 148067"/>
                <a:gd name="connsiteY2" fmla="*/ 286327 h 581891"/>
                <a:gd name="connsiteX3" fmla="*/ 120357 w 148067"/>
                <a:gd name="connsiteY3" fmla="*/ 350982 h 581891"/>
                <a:gd name="connsiteX4" fmla="*/ 148067 w 148067"/>
                <a:gd name="connsiteY4" fmla="*/ 369454 h 581891"/>
                <a:gd name="connsiteX5" fmla="*/ 138830 w 148067"/>
                <a:gd name="connsiteY5" fmla="*/ 526473 h 581891"/>
                <a:gd name="connsiteX6" fmla="*/ 111121 w 148067"/>
                <a:gd name="connsiteY6" fmla="*/ 535709 h 581891"/>
                <a:gd name="connsiteX7" fmla="*/ 92648 w 148067"/>
                <a:gd name="connsiteY7" fmla="*/ 563418 h 581891"/>
                <a:gd name="connsiteX8" fmla="*/ 64939 w 148067"/>
                <a:gd name="connsiteY8" fmla="*/ 581891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7" h="581891">
                  <a:moveTo>
                    <a:pt x="9521" y="0"/>
                  </a:moveTo>
                  <a:cubicBezTo>
                    <a:pt x="5280" y="67864"/>
                    <a:pt x="-9599" y="196153"/>
                    <a:pt x="9521" y="267854"/>
                  </a:cubicBezTo>
                  <a:cubicBezTo>
                    <a:pt x="12381" y="278580"/>
                    <a:pt x="28702" y="279220"/>
                    <a:pt x="37230" y="286327"/>
                  </a:cubicBezTo>
                  <a:cubicBezTo>
                    <a:pt x="124036" y="358666"/>
                    <a:pt x="-19692" y="257617"/>
                    <a:pt x="120357" y="350982"/>
                  </a:cubicBezTo>
                  <a:lnTo>
                    <a:pt x="148067" y="369454"/>
                  </a:lnTo>
                  <a:cubicBezTo>
                    <a:pt x="144988" y="421794"/>
                    <a:pt x="150204" y="475291"/>
                    <a:pt x="138830" y="526473"/>
                  </a:cubicBezTo>
                  <a:cubicBezTo>
                    <a:pt x="136718" y="535977"/>
                    <a:pt x="118724" y="529627"/>
                    <a:pt x="111121" y="535709"/>
                  </a:cubicBezTo>
                  <a:cubicBezTo>
                    <a:pt x="102453" y="542644"/>
                    <a:pt x="100497" y="555569"/>
                    <a:pt x="92648" y="563418"/>
                  </a:cubicBezTo>
                  <a:cubicBezTo>
                    <a:pt x="84799" y="571267"/>
                    <a:pt x="64939" y="581891"/>
                    <a:pt x="64939" y="5818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任意多边形: 形状 77">
              <a:extLst>
                <a:ext uri="{FF2B5EF4-FFF2-40B4-BE49-F238E27FC236}">
                  <a16:creationId xmlns:a16="http://schemas.microsoft.com/office/drawing/2014/main" id="{EC90F6F8-0D11-4B82-B6A6-AE292D9C52D2}"/>
                </a:ext>
              </a:extLst>
            </p:cNvPr>
            <p:cNvSpPr/>
            <p:nvPr/>
          </p:nvSpPr>
          <p:spPr>
            <a:xfrm>
              <a:off x="5855855" y="3500581"/>
              <a:ext cx="277090" cy="453097"/>
            </a:xfrm>
            <a:custGeom>
              <a:avLst/>
              <a:gdLst>
                <a:gd name="connsiteX0" fmla="*/ 110836 w 110836"/>
                <a:gd name="connsiteY0" fmla="*/ 0 h 277284"/>
                <a:gd name="connsiteX1" fmla="*/ 36946 w 110836"/>
                <a:gd name="connsiteY1" fmla="*/ 230909 h 277284"/>
                <a:gd name="connsiteX2" fmla="*/ 46182 w 110836"/>
                <a:gd name="connsiteY2" fmla="*/ 258618 h 277284"/>
                <a:gd name="connsiteX3" fmla="*/ 0 w 110836"/>
                <a:gd name="connsiteY3" fmla="*/ 277091 h 277284"/>
              </a:gdLst>
              <a:ahLst/>
              <a:cxnLst>
                <a:cxn ang="0">
                  <a:pos x="connsiteX0" y="connsiteY0"/>
                </a:cxn>
                <a:cxn ang="0">
                  <a:pos x="connsiteX1" y="connsiteY1"/>
                </a:cxn>
                <a:cxn ang="0">
                  <a:pos x="connsiteX2" y="connsiteY2"/>
                </a:cxn>
                <a:cxn ang="0">
                  <a:pos x="connsiteX3" y="connsiteY3"/>
                </a:cxn>
              </a:cxnLst>
              <a:rect l="l" t="t" r="r" b="b"/>
              <a:pathLst>
                <a:path w="110836" h="277284">
                  <a:moveTo>
                    <a:pt x="110836" y="0"/>
                  </a:moveTo>
                  <a:cubicBezTo>
                    <a:pt x="22676" y="146933"/>
                    <a:pt x="16095" y="95380"/>
                    <a:pt x="36946" y="230909"/>
                  </a:cubicBezTo>
                  <a:cubicBezTo>
                    <a:pt x="38426" y="240532"/>
                    <a:pt x="43103" y="249382"/>
                    <a:pt x="46182" y="258618"/>
                  </a:cubicBezTo>
                  <a:cubicBezTo>
                    <a:pt x="13350" y="280507"/>
                    <a:pt x="29574" y="277091"/>
                    <a:pt x="0" y="2770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0" name="立方体 79">
            <a:extLst>
              <a:ext uri="{FF2B5EF4-FFF2-40B4-BE49-F238E27FC236}">
                <a16:creationId xmlns:a16="http://schemas.microsoft.com/office/drawing/2014/main" id="{DABE3D52-C36B-43C1-B8BE-C1FB4709F18A}"/>
              </a:ext>
            </a:extLst>
          </p:cNvPr>
          <p:cNvSpPr/>
          <p:nvPr/>
        </p:nvSpPr>
        <p:spPr>
          <a:xfrm>
            <a:off x="685819" y="5899564"/>
            <a:ext cx="5086527" cy="575052"/>
          </a:xfrm>
          <a:prstGeom prst="cube">
            <a:avLst/>
          </a:prstGeom>
          <a:solidFill>
            <a:schemeClr val="bg2">
              <a:lumMod val="7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1" name="组合 80">
            <a:extLst>
              <a:ext uri="{FF2B5EF4-FFF2-40B4-BE49-F238E27FC236}">
                <a16:creationId xmlns:a16="http://schemas.microsoft.com/office/drawing/2014/main" id="{AF3E210C-64ED-4BD4-B506-1E3EA49FF17A}"/>
              </a:ext>
            </a:extLst>
          </p:cNvPr>
          <p:cNvGrpSpPr/>
          <p:nvPr/>
        </p:nvGrpSpPr>
        <p:grpSpPr>
          <a:xfrm>
            <a:off x="1387338" y="6037752"/>
            <a:ext cx="327462" cy="340467"/>
            <a:chOff x="5855855" y="3223491"/>
            <a:chExt cx="406400" cy="730187"/>
          </a:xfrm>
        </p:grpSpPr>
        <p:sp>
          <p:nvSpPr>
            <p:cNvPr id="82" name="任意多边形: 形状 81">
              <a:extLst>
                <a:ext uri="{FF2B5EF4-FFF2-40B4-BE49-F238E27FC236}">
                  <a16:creationId xmlns:a16="http://schemas.microsoft.com/office/drawing/2014/main" id="{7E876698-366E-41C1-B9B8-DD91E1324C52}"/>
                </a:ext>
              </a:extLst>
            </p:cNvPr>
            <p:cNvSpPr/>
            <p:nvPr/>
          </p:nvSpPr>
          <p:spPr>
            <a:xfrm>
              <a:off x="6114188" y="3223491"/>
              <a:ext cx="148067" cy="581891"/>
            </a:xfrm>
            <a:custGeom>
              <a:avLst/>
              <a:gdLst>
                <a:gd name="connsiteX0" fmla="*/ 9521 w 148067"/>
                <a:gd name="connsiteY0" fmla="*/ 0 h 581891"/>
                <a:gd name="connsiteX1" fmla="*/ 9521 w 148067"/>
                <a:gd name="connsiteY1" fmla="*/ 267854 h 581891"/>
                <a:gd name="connsiteX2" fmla="*/ 37230 w 148067"/>
                <a:gd name="connsiteY2" fmla="*/ 286327 h 581891"/>
                <a:gd name="connsiteX3" fmla="*/ 120357 w 148067"/>
                <a:gd name="connsiteY3" fmla="*/ 350982 h 581891"/>
                <a:gd name="connsiteX4" fmla="*/ 148067 w 148067"/>
                <a:gd name="connsiteY4" fmla="*/ 369454 h 581891"/>
                <a:gd name="connsiteX5" fmla="*/ 138830 w 148067"/>
                <a:gd name="connsiteY5" fmla="*/ 526473 h 581891"/>
                <a:gd name="connsiteX6" fmla="*/ 111121 w 148067"/>
                <a:gd name="connsiteY6" fmla="*/ 535709 h 581891"/>
                <a:gd name="connsiteX7" fmla="*/ 92648 w 148067"/>
                <a:gd name="connsiteY7" fmla="*/ 563418 h 581891"/>
                <a:gd name="connsiteX8" fmla="*/ 64939 w 148067"/>
                <a:gd name="connsiteY8" fmla="*/ 581891 h 581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067" h="581891">
                  <a:moveTo>
                    <a:pt x="9521" y="0"/>
                  </a:moveTo>
                  <a:cubicBezTo>
                    <a:pt x="5280" y="67864"/>
                    <a:pt x="-9599" y="196153"/>
                    <a:pt x="9521" y="267854"/>
                  </a:cubicBezTo>
                  <a:cubicBezTo>
                    <a:pt x="12381" y="278580"/>
                    <a:pt x="28702" y="279220"/>
                    <a:pt x="37230" y="286327"/>
                  </a:cubicBezTo>
                  <a:cubicBezTo>
                    <a:pt x="124036" y="358666"/>
                    <a:pt x="-19692" y="257617"/>
                    <a:pt x="120357" y="350982"/>
                  </a:cubicBezTo>
                  <a:lnTo>
                    <a:pt x="148067" y="369454"/>
                  </a:lnTo>
                  <a:cubicBezTo>
                    <a:pt x="144988" y="421794"/>
                    <a:pt x="150204" y="475291"/>
                    <a:pt x="138830" y="526473"/>
                  </a:cubicBezTo>
                  <a:cubicBezTo>
                    <a:pt x="136718" y="535977"/>
                    <a:pt x="118724" y="529627"/>
                    <a:pt x="111121" y="535709"/>
                  </a:cubicBezTo>
                  <a:cubicBezTo>
                    <a:pt x="102453" y="542644"/>
                    <a:pt x="100497" y="555569"/>
                    <a:pt x="92648" y="563418"/>
                  </a:cubicBezTo>
                  <a:cubicBezTo>
                    <a:pt x="84799" y="571267"/>
                    <a:pt x="64939" y="581891"/>
                    <a:pt x="64939" y="5818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任意多边形: 形状 82">
              <a:extLst>
                <a:ext uri="{FF2B5EF4-FFF2-40B4-BE49-F238E27FC236}">
                  <a16:creationId xmlns:a16="http://schemas.microsoft.com/office/drawing/2014/main" id="{EB065EE1-F335-4295-89AD-9997E0882D1E}"/>
                </a:ext>
              </a:extLst>
            </p:cNvPr>
            <p:cNvSpPr/>
            <p:nvPr/>
          </p:nvSpPr>
          <p:spPr>
            <a:xfrm>
              <a:off x="5855855" y="3500581"/>
              <a:ext cx="277090" cy="453097"/>
            </a:xfrm>
            <a:custGeom>
              <a:avLst/>
              <a:gdLst>
                <a:gd name="connsiteX0" fmla="*/ 110836 w 110836"/>
                <a:gd name="connsiteY0" fmla="*/ 0 h 277284"/>
                <a:gd name="connsiteX1" fmla="*/ 36946 w 110836"/>
                <a:gd name="connsiteY1" fmla="*/ 230909 h 277284"/>
                <a:gd name="connsiteX2" fmla="*/ 46182 w 110836"/>
                <a:gd name="connsiteY2" fmla="*/ 258618 h 277284"/>
                <a:gd name="connsiteX3" fmla="*/ 0 w 110836"/>
                <a:gd name="connsiteY3" fmla="*/ 277091 h 277284"/>
              </a:gdLst>
              <a:ahLst/>
              <a:cxnLst>
                <a:cxn ang="0">
                  <a:pos x="connsiteX0" y="connsiteY0"/>
                </a:cxn>
                <a:cxn ang="0">
                  <a:pos x="connsiteX1" y="connsiteY1"/>
                </a:cxn>
                <a:cxn ang="0">
                  <a:pos x="connsiteX2" y="connsiteY2"/>
                </a:cxn>
                <a:cxn ang="0">
                  <a:pos x="connsiteX3" y="connsiteY3"/>
                </a:cxn>
              </a:cxnLst>
              <a:rect l="l" t="t" r="r" b="b"/>
              <a:pathLst>
                <a:path w="110836" h="277284">
                  <a:moveTo>
                    <a:pt x="110836" y="0"/>
                  </a:moveTo>
                  <a:cubicBezTo>
                    <a:pt x="22676" y="146933"/>
                    <a:pt x="16095" y="95380"/>
                    <a:pt x="36946" y="230909"/>
                  </a:cubicBezTo>
                  <a:cubicBezTo>
                    <a:pt x="38426" y="240532"/>
                    <a:pt x="43103" y="249382"/>
                    <a:pt x="46182" y="258618"/>
                  </a:cubicBezTo>
                  <a:cubicBezTo>
                    <a:pt x="13350" y="280507"/>
                    <a:pt x="29574" y="277091"/>
                    <a:pt x="0" y="277091"/>
                  </a:cubicBez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ear_143035">
            <a:extLst>
              <a:ext uri="{FF2B5EF4-FFF2-40B4-BE49-F238E27FC236}">
                <a16:creationId xmlns:a16="http://schemas.microsoft.com/office/drawing/2014/main" id="{E7FBD92E-1F12-4739-B740-3F05ED2183B9}"/>
              </a:ext>
            </a:extLst>
          </p:cNvPr>
          <p:cNvSpPr/>
          <p:nvPr/>
        </p:nvSpPr>
        <p:spPr>
          <a:xfrm>
            <a:off x="1432561" y="5261533"/>
            <a:ext cx="319089" cy="286552"/>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5620" h="608274">
                <a:moveTo>
                  <a:pt x="187779" y="75223"/>
                </a:moveTo>
                <a:cubicBezTo>
                  <a:pt x="249858" y="75223"/>
                  <a:pt x="300256" y="125647"/>
                  <a:pt x="300256" y="187548"/>
                </a:cubicBezTo>
                <a:lnTo>
                  <a:pt x="262575" y="187548"/>
                </a:lnTo>
                <a:cubicBezTo>
                  <a:pt x="262575" y="146344"/>
                  <a:pt x="229039" y="112853"/>
                  <a:pt x="187779" y="112853"/>
                </a:cubicBezTo>
                <a:cubicBezTo>
                  <a:pt x="146613" y="112853"/>
                  <a:pt x="113077" y="146344"/>
                  <a:pt x="113077" y="187548"/>
                </a:cubicBezTo>
                <a:lnTo>
                  <a:pt x="113077" y="274944"/>
                </a:lnTo>
                <a:cubicBezTo>
                  <a:pt x="148685" y="283505"/>
                  <a:pt x="175250" y="315584"/>
                  <a:pt x="175250" y="353685"/>
                </a:cubicBezTo>
                <a:cubicBezTo>
                  <a:pt x="175250" y="398370"/>
                  <a:pt x="138888" y="434683"/>
                  <a:pt x="94236" y="434683"/>
                </a:cubicBezTo>
                <a:lnTo>
                  <a:pt x="69084" y="434683"/>
                </a:lnTo>
                <a:lnTo>
                  <a:pt x="69084" y="397053"/>
                </a:lnTo>
                <a:lnTo>
                  <a:pt x="94236" y="397053"/>
                </a:lnTo>
                <a:cubicBezTo>
                  <a:pt x="118069" y="397053"/>
                  <a:pt x="137569" y="377580"/>
                  <a:pt x="137569" y="353685"/>
                </a:cubicBezTo>
                <a:cubicBezTo>
                  <a:pt x="137569" y="329884"/>
                  <a:pt x="118069" y="310410"/>
                  <a:pt x="94236" y="310410"/>
                </a:cubicBezTo>
                <a:lnTo>
                  <a:pt x="75396" y="310410"/>
                </a:lnTo>
                <a:lnTo>
                  <a:pt x="75396" y="187548"/>
                </a:lnTo>
                <a:cubicBezTo>
                  <a:pt x="75396" y="125647"/>
                  <a:pt x="125794" y="75223"/>
                  <a:pt x="187779" y="75223"/>
                </a:cubicBezTo>
                <a:close/>
                <a:moveTo>
                  <a:pt x="187763" y="0"/>
                </a:moveTo>
                <a:cubicBezTo>
                  <a:pt x="291395" y="0"/>
                  <a:pt x="375620" y="84088"/>
                  <a:pt x="375620" y="187552"/>
                </a:cubicBezTo>
                <a:cubicBezTo>
                  <a:pt x="375620" y="210784"/>
                  <a:pt x="371381" y="233546"/>
                  <a:pt x="362996" y="255180"/>
                </a:cubicBezTo>
                <a:lnTo>
                  <a:pt x="259458" y="522493"/>
                </a:lnTo>
                <a:cubicBezTo>
                  <a:pt x="249848" y="547512"/>
                  <a:pt x="233079" y="568770"/>
                  <a:pt x="211033" y="584195"/>
                </a:cubicBezTo>
                <a:cubicBezTo>
                  <a:pt x="188423" y="599903"/>
                  <a:pt x="161855" y="608274"/>
                  <a:pt x="134251" y="608274"/>
                </a:cubicBezTo>
                <a:lnTo>
                  <a:pt x="69057" y="608274"/>
                </a:lnTo>
                <a:lnTo>
                  <a:pt x="69057" y="570651"/>
                </a:lnTo>
                <a:lnTo>
                  <a:pt x="134251" y="570651"/>
                </a:lnTo>
                <a:cubicBezTo>
                  <a:pt x="173820" y="570651"/>
                  <a:pt x="209997" y="545819"/>
                  <a:pt x="224317" y="508949"/>
                </a:cubicBezTo>
                <a:lnTo>
                  <a:pt x="327855" y="241541"/>
                </a:lnTo>
                <a:cubicBezTo>
                  <a:pt x="334544" y="224329"/>
                  <a:pt x="337936" y="206175"/>
                  <a:pt x="337936" y="187552"/>
                </a:cubicBezTo>
                <a:cubicBezTo>
                  <a:pt x="337936" y="104875"/>
                  <a:pt x="270575" y="37623"/>
                  <a:pt x="187763" y="37623"/>
                </a:cubicBezTo>
                <a:cubicBezTo>
                  <a:pt x="105046" y="37623"/>
                  <a:pt x="37684" y="104875"/>
                  <a:pt x="37684" y="187552"/>
                </a:cubicBezTo>
                <a:lnTo>
                  <a:pt x="0" y="187552"/>
                </a:lnTo>
                <a:cubicBezTo>
                  <a:pt x="0" y="84088"/>
                  <a:pt x="84225" y="0"/>
                  <a:pt x="187763"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文本框 36">
            <a:extLst>
              <a:ext uri="{FF2B5EF4-FFF2-40B4-BE49-F238E27FC236}">
                <a16:creationId xmlns:a16="http://schemas.microsoft.com/office/drawing/2014/main" id="{7890BD8D-1250-4B9B-AF9A-CF656CF5C3FC}"/>
              </a:ext>
            </a:extLst>
          </p:cNvPr>
          <p:cNvSpPr txBox="1"/>
          <p:nvPr/>
        </p:nvSpPr>
        <p:spPr>
          <a:xfrm>
            <a:off x="1671218" y="5438890"/>
            <a:ext cx="936612" cy="369332"/>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Ringing</a:t>
            </a:r>
            <a:endParaRPr lang="zh-CN" altLang="en-US"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958EC91B-9E53-4D59-BB60-6A29128D8FB0}"/>
              </a:ext>
            </a:extLst>
          </p:cNvPr>
          <p:cNvSpPr/>
          <p:nvPr/>
        </p:nvSpPr>
        <p:spPr>
          <a:xfrm>
            <a:off x="6086833" y="5782231"/>
            <a:ext cx="6096000" cy="769441"/>
          </a:xfrm>
          <a:prstGeom prst="rect">
            <a:avLst/>
          </a:prstGeom>
        </p:spPr>
        <p:txBody>
          <a:bodyPr>
            <a:spAutoFit/>
          </a:bodyPr>
          <a:lstStyle/>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Standard Practice for Measuring </a:t>
            </a:r>
            <a:r>
              <a:rPr lang="en-US" altLang="zh-CN" sz="1100" dirty="0" err="1">
                <a:latin typeface="Times New Roman" panose="02020603050405020304" pitchFamily="18" charset="0"/>
                <a:cs typeface="Times New Roman" panose="02020603050405020304" pitchFamily="18" charset="0"/>
              </a:rPr>
              <a:t>Delaminations</a:t>
            </a:r>
            <a:r>
              <a:rPr lang="en-US" altLang="zh-CN" sz="1100" dirty="0">
                <a:latin typeface="Times New Roman" panose="02020603050405020304" pitchFamily="18" charset="0"/>
                <a:cs typeface="Times New Roman" panose="02020603050405020304" pitchFamily="18" charset="0"/>
              </a:rPr>
              <a:t> in Concrete Bridge Decks by Sounding, </a:t>
            </a:r>
            <a:r>
              <a:rPr lang="en-US" altLang="zh-CN" sz="1100" i="1" dirty="0">
                <a:latin typeface="Times New Roman" panose="02020603050405020304" pitchFamily="18" charset="0"/>
                <a:cs typeface="Times New Roman" panose="02020603050405020304" pitchFamily="18" charset="0"/>
              </a:rPr>
              <a:t>Annual book of ASTM standards</a:t>
            </a:r>
            <a:r>
              <a:rPr lang="en-US" altLang="zh-CN" sz="1100" dirty="0">
                <a:latin typeface="Times New Roman" panose="02020603050405020304" pitchFamily="18" charset="0"/>
                <a:cs typeface="Times New Roman" panose="02020603050405020304" pitchFamily="18" charset="0"/>
              </a:rPr>
              <a:t>, vol. 04.03. Philadelphia: ASTM, 1987. p. 749-51.</a:t>
            </a:r>
          </a:p>
          <a:p>
            <a:pPr marL="171450" indent="-171450">
              <a:buFont typeface="Arial" panose="020B0604020202020204" pitchFamily="34" charset="0"/>
              <a:buChar char="•"/>
            </a:pPr>
            <a:r>
              <a:rPr lang="en-US" altLang="zh-CN" sz="1100" dirty="0">
                <a:latin typeface="Times New Roman" panose="02020603050405020304" pitchFamily="18" charset="0"/>
                <a:cs typeface="Times New Roman" panose="02020603050405020304" pitchFamily="18" charset="0"/>
              </a:rPr>
              <a:t>A new non-contacting non-destructive testing method for defect detection in concrete[J]. </a:t>
            </a:r>
            <a:r>
              <a:rPr lang="en-US" altLang="zh-CN" sz="1100" i="1" dirty="0">
                <a:latin typeface="Times New Roman" panose="02020603050405020304" pitchFamily="18" charset="0"/>
                <a:cs typeface="Times New Roman" panose="02020603050405020304" pitchFamily="18" charset="0"/>
              </a:rPr>
              <a:t>NDT and E International,</a:t>
            </a:r>
            <a:r>
              <a:rPr lang="zh-CN" altLang="en-US" sz="1100" i="1" dirty="0">
                <a:latin typeface="Times New Roman" panose="02020603050405020304" pitchFamily="18" charset="0"/>
                <a:cs typeface="Times New Roman" panose="02020603050405020304" pitchFamily="18" charset="0"/>
              </a:rPr>
              <a:t> </a:t>
            </a:r>
            <a:r>
              <a:rPr lang="en-US" altLang="zh-CN" sz="1100" dirty="0">
                <a:latin typeface="Times New Roman" panose="02020603050405020304" pitchFamily="18" charset="0"/>
                <a:cs typeface="Times New Roman" panose="02020603050405020304" pitchFamily="18" charset="0"/>
              </a:rPr>
              <a:t>2002,Vol.35(6): 399-406.</a:t>
            </a:r>
          </a:p>
        </p:txBody>
      </p:sp>
      <p:sp>
        <p:nvSpPr>
          <p:cNvPr id="40" name="灯片编号占位符 3">
            <a:extLst>
              <a:ext uri="{FF2B5EF4-FFF2-40B4-BE49-F238E27FC236}">
                <a16:creationId xmlns:a16="http://schemas.microsoft.com/office/drawing/2014/main" id="{73E30BE4-2D11-42DB-8DF6-DA8C81317FB4}"/>
              </a:ext>
            </a:extLst>
          </p:cNvPr>
          <p:cNvSpPr>
            <a:spLocks noGrp="1"/>
          </p:cNvSpPr>
          <p:nvPr>
            <p:ph type="sldNum" sz="quarter" idx="12"/>
          </p:nvPr>
        </p:nvSpPr>
        <p:spPr>
          <a:xfrm>
            <a:off x="9316278" y="6426615"/>
            <a:ext cx="2743200" cy="365125"/>
          </a:xfrm>
          <a:prstGeom prst="rect">
            <a:avLst/>
          </a:prstGeom>
        </p:spPr>
        <p:txBody>
          <a:bodyPr vert="horz" lIns="91440" tIns="45720" rIns="91440" bIns="45720" rtlCol="0" anchor="ctr"/>
          <a:lstStyle/>
          <a:p>
            <a:pPr marL="0" marR="0" lvl="0" indent="0" algn="r" defTabSz="914400" rtl="0" eaLnBrk="1" fontAlgn="auto" latinLnBrk="0" hangingPunct="1">
              <a:lnSpc>
                <a:spcPct val="100000"/>
              </a:lnSpc>
              <a:spcBef>
                <a:spcPts val="0"/>
              </a:spcBef>
              <a:spcAft>
                <a:spcPts val="0"/>
              </a:spcAft>
              <a:buClrTx/>
              <a:buSzTx/>
              <a:buFontTx/>
              <a:buNone/>
              <a:tabLst/>
              <a:defRPr/>
            </a:pPr>
            <a:fld id="{10DF9B2F-2DE2-483B-95D9-81E7E9385051}" type="slidenum">
              <a:rPr kumimoji="0" lang="zh-CN" altLang="en-US" sz="2000" b="1" i="0" u="none" strike="noStrike" kern="1200" cap="none" spc="0" normalizeH="0" baseline="0" noProof="0">
                <a:ln>
                  <a:noFill/>
                </a:ln>
                <a:solidFill>
                  <a:prstClr val="black"/>
                </a:solidFill>
                <a:effectLst/>
                <a:uLnTx/>
                <a:uFillTx/>
                <a:latin typeface="Times New Roman" panose="02020603050405020304" pitchFamily="18" charset="0"/>
                <a:ea typeface="微软雅黑"/>
                <a:cs typeface="Times New Roman" panose="02020603050405020304" pitchFamily="18"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2000" b="1" i="0" u="none" strike="noStrike" kern="1200" cap="none" spc="0" normalizeH="0" baseline="0" noProof="0" dirty="0">
              <a:ln>
                <a:noFill/>
              </a:ln>
              <a:solidFill>
                <a:prstClr val="black"/>
              </a:solidFill>
              <a:effectLst/>
              <a:uLnTx/>
              <a:uFillTx/>
              <a:latin typeface="Times New Roman" panose="02020603050405020304" pitchFamily="18" charset="0"/>
              <a:ea typeface="微软雅黑"/>
              <a:cs typeface="Times New Roman" panose="02020603050405020304" pitchFamily="18" charset="0"/>
            </a:endParaRPr>
          </a:p>
        </p:txBody>
      </p:sp>
    </p:spTree>
    <p:custDataLst>
      <p:tags r:id="rId1"/>
    </p:custDataLst>
    <p:extLst>
      <p:ext uri="{BB962C8B-B14F-4D97-AF65-F5344CB8AC3E}">
        <p14:creationId xmlns:p14="http://schemas.microsoft.com/office/powerpoint/2010/main" val="2550225949"/>
      </p:ext>
    </p:extLst>
  </p:cSld>
  <p:clrMapOvr>
    <a:masterClrMapping/>
  </p:clrMapOvr>
  <mc:AlternateContent xmlns:mc="http://schemas.openxmlformats.org/markup-compatibility/2006" xmlns:p159="http://schemas.microsoft.com/office/powerpoint/2015/09/main">
    <mc:Choice Requires="p159">
      <p:transition spd="slow" advClick="0" advTm="0">
        <p159:morph option="byObject"/>
      </p:transition>
    </mc:Choice>
    <mc:Fallback xmlns="">
      <p:transition spd="slow" advClick="0"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ICON" val="#108644;#108644;#381211;#53376;#85486;#175666;#12795;#25403;"/>
</p:tagLst>
</file>

<file path=ppt/tags/tag10.xml><?xml version="1.0" encoding="utf-8"?>
<p:tagLst xmlns:a="http://schemas.openxmlformats.org/drawingml/2006/main" xmlns:r="http://schemas.openxmlformats.org/officeDocument/2006/relationships" xmlns:p="http://schemas.openxmlformats.org/presentationml/2006/main">
  <p:tag name="ISLIDE.ICON" val="#398836;#5792;#5792;#37495;"/>
</p:tagLst>
</file>

<file path=ppt/tags/tag11.xml><?xml version="1.0" encoding="utf-8"?>
<p:tagLst xmlns:a="http://schemas.openxmlformats.org/drawingml/2006/main" xmlns:r="http://schemas.openxmlformats.org/officeDocument/2006/relationships" xmlns:p="http://schemas.openxmlformats.org/presentationml/2006/main">
  <p:tag name="ISLIDE.ICON" val="#398836;#5792;#5792;#37495;"/>
</p:tagLst>
</file>

<file path=ppt/tags/tag2.xml><?xml version="1.0" encoding="utf-8"?>
<p:tagLst xmlns:a="http://schemas.openxmlformats.org/drawingml/2006/main" xmlns:r="http://schemas.openxmlformats.org/officeDocument/2006/relationships" xmlns:p="http://schemas.openxmlformats.org/presentationml/2006/main">
  <p:tag name="ISLIDE.ICON" val="#108644;#108644;#381211;#53376;#85486;#175666;#12795;#25403;"/>
</p:tagLst>
</file>

<file path=ppt/tags/tag3.xml><?xml version="1.0" encoding="utf-8"?>
<p:tagLst xmlns:a="http://schemas.openxmlformats.org/drawingml/2006/main" xmlns:r="http://schemas.openxmlformats.org/officeDocument/2006/relationships" xmlns:p="http://schemas.openxmlformats.org/presentationml/2006/main">
  <p:tag name="ISLIDE.ICON" val="#108644;#108644;#381211;#53376;#85486;#52285;#54491;#54491;#86202;#112117;"/>
</p:tagLst>
</file>

<file path=ppt/tags/tag4.xml><?xml version="1.0" encoding="utf-8"?>
<p:tagLst xmlns:a="http://schemas.openxmlformats.org/drawingml/2006/main" xmlns:r="http://schemas.openxmlformats.org/officeDocument/2006/relationships" xmlns:p="http://schemas.openxmlformats.org/presentationml/2006/main">
  <p:tag name="ISLIDE.ICON" val="#108644;#108644;#381211;#53376;#85486;#52285;#54491;#54491;#86202;#112117;"/>
</p:tagLst>
</file>

<file path=ppt/tags/tag5.xml><?xml version="1.0" encoding="utf-8"?>
<p:tagLst xmlns:a="http://schemas.openxmlformats.org/drawingml/2006/main" xmlns:r="http://schemas.openxmlformats.org/officeDocument/2006/relationships" xmlns:p="http://schemas.openxmlformats.org/presentationml/2006/main">
  <p:tag name="ISLIDE.ICON" val="#108644;#108644;#381211;#53376;#85486;#52285;#54491;#54491;"/>
</p:tagLst>
</file>

<file path=ppt/tags/tag6.xml><?xml version="1.0" encoding="utf-8"?>
<p:tagLst xmlns:a="http://schemas.openxmlformats.org/drawingml/2006/main" xmlns:r="http://schemas.openxmlformats.org/officeDocument/2006/relationships" xmlns:p="http://schemas.openxmlformats.org/presentationml/2006/main">
  <p:tag name="ISLIDE.ICON" val="#398836;#5792;#5792;"/>
</p:tagLst>
</file>

<file path=ppt/tags/tag7.xml><?xml version="1.0" encoding="utf-8"?>
<p:tagLst xmlns:a="http://schemas.openxmlformats.org/drawingml/2006/main" xmlns:r="http://schemas.openxmlformats.org/officeDocument/2006/relationships" xmlns:p="http://schemas.openxmlformats.org/presentationml/2006/main">
  <p:tag name="ISLIDE.ICON" val="#398836;#5792;#5792;#37495;"/>
</p:tagLst>
</file>

<file path=ppt/tags/tag8.xml><?xml version="1.0" encoding="utf-8"?>
<p:tagLst xmlns:a="http://schemas.openxmlformats.org/drawingml/2006/main" xmlns:r="http://schemas.openxmlformats.org/officeDocument/2006/relationships" xmlns:p="http://schemas.openxmlformats.org/presentationml/2006/main">
  <p:tag name="ISLIDE.ICON" val="#398836;#5792;#5792;#37495;"/>
</p:tagLst>
</file>

<file path=ppt/tags/tag9.xml><?xml version="1.0" encoding="utf-8"?>
<p:tagLst xmlns:a="http://schemas.openxmlformats.org/drawingml/2006/main" xmlns:r="http://schemas.openxmlformats.org/officeDocument/2006/relationships" xmlns:p="http://schemas.openxmlformats.org/presentationml/2006/main">
  <p:tag name="ISLIDE.ICON" val="#398836;#5792;#5792;#37495;"/>
</p:tagLst>
</file>

<file path=ppt/theme/theme1.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33810</TotalTime>
  <Words>4889</Words>
  <Application>Microsoft Office PowerPoint</Application>
  <PresentationFormat>宽屏</PresentationFormat>
  <Paragraphs>538</Paragraphs>
  <Slides>30</Slides>
  <Notes>30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阿里巴巴普惠体 Medium</vt:lpstr>
      <vt:lpstr>等线</vt:lpstr>
      <vt:lpstr>宋体</vt:lpstr>
      <vt:lpstr>微软雅黑</vt:lpstr>
      <vt:lpstr>Arial</vt:lpstr>
      <vt:lpstr>Calibri</vt:lpstr>
      <vt:lpstr>Calibri Light</vt:lpstr>
      <vt:lpstr>Times New Roman</vt:lpstr>
      <vt:lpstr>Wingdings</vt:lpstr>
      <vt:lpstr>Office Theme</vt:lpstr>
      <vt:lpstr>Damage Detection of Offshore Concrete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Plan Discussion</dc:title>
  <dc:creator>李昭华</dc:creator>
  <cp:lastModifiedBy>Lenovo</cp:lastModifiedBy>
  <cp:revision>351</cp:revision>
  <dcterms:created xsi:type="dcterms:W3CDTF">2022-06-27T01:14:56Z</dcterms:created>
  <dcterms:modified xsi:type="dcterms:W3CDTF">2022-08-04T13:50:35Z</dcterms:modified>
</cp:coreProperties>
</file>